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484" r:id="rId3"/>
    <p:sldId id="485" r:id="rId4"/>
    <p:sldId id="348" r:id="rId5"/>
    <p:sldId id="400" r:id="rId6"/>
    <p:sldId id="486" r:id="rId7"/>
    <p:sldId id="401" r:id="rId8"/>
    <p:sldId id="402" r:id="rId9"/>
    <p:sldId id="403" r:id="rId10"/>
    <p:sldId id="404" r:id="rId11"/>
    <p:sldId id="494" r:id="rId12"/>
    <p:sldId id="407" r:id="rId13"/>
    <p:sldId id="408" r:id="rId14"/>
    <p:sldId id="409" r:id="rId15"/>
    <p:sldId id="349" r:id="rId16"/>
    <p:sldId id="487" r:id="rId17"/>
    <p:sldId id="405" r:id="rId18"/>
    <p:sldId id="415" r:id="rId19"/>
    <p:sldId id="352" r:id="rId20"/>
    <p:sldId id="353" r:id="rId21"/>
    <p:sldId id="357" r:id="rId22"/>
    <p:sldId id="378" r:id="rId23"/>
    <p:sldId id="360" r:id="rId24"/>
    <p:sldId id="383" r:id="rId25"/>
    <p:sldId id="361" r:id="rId26"/>
    <p:sldId id="362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6" r:id="rId37"/>
    <p:sldId id="429" r:id="rId38"/>
    <p:sldId id="430" r:id="rId39"/>
    <p:sldId id="431" r:id="rId40"/>
    <p:sldId id="434" r:id="rId41"/>
    <p:sldId id="432" r:id="rId42"/>
    <p:sldId id="433" r:id="rId43"/>
    <p:sldId id="435" r:id="rId44"/>
    <p:sldId id="436" r:id="rId45"/>
    <p:sldId id="438" r:id="rId46"/>
    <p:sldId id="440" r:id="rId47"/>
    <p:sldId id="441" r:id="rId48"/>
    <p:sldId id="437" r:id="rId49"/>
    <p:sldId id="442" r:id="rId50"/>
    <p:sldId id="443" r:id="rId51"/>
    <p:sldId id="457" r:id="rId52"/>
    <p:sldId id="446" r:id="rId53"/>
    <p:sldId id="448" r:id="rId54"/>
    <p:sldId id="449" r:id="rId55"/>
    <p:sldId id="447" r:id="rId56"/>
    <p:sldId id="460" r:id="rId57"/>
    <p:sldId id="450" r:id="rId58"/>
    <p:sldId id="451" r:id="rId59"/>
    <p:sldId id="452" r:id="rId60"/>
    <p:sldId id="453" r:id="rId61"/>
    <p:sldId id="454" r:id="rId62"/>
    <p:sldId id="455" r:id="rId63"/>
    <p:sldId id="459" r:id="rId64"/>
    <p:sldId id="456" r:id="rId65"/>
    <p:sldId id="464" r:id="rId66"/>
    <p:sldId id="461" r:id="rId67"/>
    <p:sldId id="463" r:id="rId68"/>
    <p:sldId id="465" r:id="rId69"/>
    <p:sldId id="467" r:id="rId70"/>
    <p:sldId id="466" r:id="rId71"/>
    <p:sldId id="468" r:id="rId72"/>
    <p:sldId id="469" r:id="rId73"/>
    <p:sldId id="470" r:id="rId74"/>
    <p:sldId id="471" r:id="rId75"/>
    <p:sldId id="472" r:id="rId76"/>
    <p:sldId id="473" r:id="rId77"/>
    <p:sldId id="474" r:id="rId78"/>
    <p:sldId id="475" r:id="rId79"/>
    <p:sldId id="477" r:id="rId80"/>
    <p:sldId id="476" r:id="rId81"/>
    <p:sldId id="478" r:id="rId82"/>
    <p:sldId id="488" r:id="rId83"/>
    <p:sldId id="482" r:id="rId84"/>
    <p:sldId id="479" r:id="rId85"/>
    <p:sldId id="491" r:id="rId86"/>
    <p:sldId id="481" r:id="rId87"/>
    <p:sldId id="492" r:id="rId88"/>
    <p:sldId id="493" r:id="rId89"/>
    <p:sldId id="480" r:id="rId90"/>
  </p:sldIdLst>
  <p:sldSz cx="9105900" cy="6832600"/>
  <p:notesSz cx="97663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ECFF"/>
    <a:srgbClr val="00518E"/>
    <a:srgbClr val="DF8021"/>
    <a:srgbClr val="004070"/>
    <a:srgbClr val="256ECF"/>
    <a:srgbClr val="FF9900"/>
    <a:srgbClr val="031E73"/>
    <a:srgbClr val="FFCC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3" autoAdjust="0"/>
    <p:restoredTop sz="89163" autoAdjust="0"/>
  </p:normalViewPr>
  <p:slideViewPr>
    <p:cSldViewPr>
      <p:cViewPr>
        <p:scale>
          <a:sx n="99" d="100"/>
          <a:sy n="99" d="100"/>
        </p:scale>
        <p:origin x="-636" y="-456"/>
      </p:cViewPr>
      <p:guideLst>
        <p:guide orient="horz" pos="2152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0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1750" y="3259138"/>
            <a:ext cx="7162800" cy="288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4538" y="600075"/>
            <a:ext cx="3197225" cy="2398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718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2122488"/>
            <a:ext cx="77406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3871913"/>
            <a:ext cx="6375400" cy="1746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47650"/>
            <a:ext cx="19431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247650"/>
            <a:ext cx="56769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255172"/>
            <a:ext cx="7772400" cy="81657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/>
          </a:solidFill>
        </p:spPr>
        <p:txBody>
          <a:bodyPr/>
          <a:lstStyle>
            <a:lvl1pPr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>
              <a:defRPr sz="1900"/>
            </a:lvl2pPr>
            <a:lvl3pPr>
              <a:defRPr sz="14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4391025"/>
            <a:ext cx="7740650" cy="1357313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95600"/>
            <a:ext cx="7740650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28763"/>
            <a:ext cx="40227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2166938"/>
            <a:ext cx="4022725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28763"/>
            <a:ext cx="402431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66938"/>
            <a:ext cx="4024313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1463"/>
            <a:ext cx="2995612" cy="1158875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71463"/>
            <a:ext cx="5089525" cy="583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430338"/>
            <a:ext cx="2995612" cy="467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4783138"/>
            <a:ext cx="5464175" cy="563562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611188"/>
            <a:ext cx="5464175" cy="409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5346700"/>
            <a:ext cx="54641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786" y="0"/>
            <a:ext cx="9104114" cy="13280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  <a:cs typeface="Nazanin" pitchFamily="2" charset="-78"/>
            </a:endParaRP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0" y="1357783"/>
            <a:ext cx="9105899" cy="1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8534" y="103932"/>
            <a:ext cx="7772400" cy="888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1063" y="1616075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0700" y="6369050"/>
            <a:ext cx="808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Adel</a:t>
            </a:r>
            <a:r>
              <a:rPr lang="en-GB" sz="1200" b="0" kern="1200" baseline="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 Nadjaran Toosi</a:t>
            </a:r>
            <a:r>
              <a:rPr lang="en-GB" sz="1200" b="0" dirty="0"/>
              <a:t>					                </a:t>
            </a:r>
            <a:r>
              <a:rPr lang="en-GB" sz="1200" b="0" dirty="0" smtClean="0"/>
              <a:t>                      </a:t>
            </a:r>
            <a:r>
              <a:rPr lang="en-GB" sz="1200" b="0" kern="120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Slide</a:t>
            </a:r>
            <a:r>
              <a:rPr lang="en-GB" sz="1200" b="0" dirty="0" smtClean="0"/>
              <a:t> </a:t>
            </a:r>
            <a:fld id="{CCE2AB80-464E-44E7-AAAB-1FDBF3B3FBE8}" type="slidenum">
              <a:rPr lang="en-US" sz="1200" b="0" smtClean="0">
                <a:cs typeface="Arial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b="0" dirty="0" smtClean="0">
                <a:cs typeface="Arial" pitchFamily="34" charset="0"/>
              </a:rPr>
              <a:t>/89</a:t>
            </a:r>
            <a:endParaRPr lang="en-GB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Zapf Dingbats" charset="2"/>
        <a:buChar char="l"/>
        <a:defRPr lang="en-GB" sz="26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4556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377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  <a:cs typeface="+mn-cs"/>
        </a:defRPr>
      </a:lvl3pPr>
      <a:lvl4pPr marL="1720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"/>
        <a:defRPr sz="2000">
          <a:solidFill>
            <a:schemeClr val="tx1"/>
          </a:solidFill>
          <a:latin typeface="+mn-lt"/>
          <a:cs typeface="+mn-cs"/>
        </a:defRPr>
      </a:lvl4pPr>
      <a:lvl5pPr marL="2063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20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81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353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925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46" y="1616075"/>
            <a:ext cx="8429684" cy="41148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On the </a:t>
            </a:r>
            <a:r>
              <a:rPr lang="en-US" sz="2800" b="1" dirty="0">
                <a:solidFill>
                  <a:schemeClr val="accent1"/>
                </a:solidFill>
              </a:rPr>
              <a:t>Economics of </a:t>
            </a:r>
            <a:r>
              <a:rPr lang="en-US" sz="2800" b="1" dirty="0" err="1">
                <a:solidFill>
                  <a:schemeClr val="accent1"/>
                </a:solidFill>
              </a:rPr>
              <a:t>IaaS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Cloud Providers</a:t>
            </a:r>
            <a:r>
              <a:rPr lang="en-US" sz="2800" b="1" dirty="0">
                <a:solidFill>
                  <a:schemeClr val="accent1"/>
                </a:solidFill>
              </a:rPr>
              <a:t>: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Pricing</a:t>
            </a:r>
            <a:r>
              <a:rPr lang="en-US" sz="2800" b="1" dirty="0">
                <a:solidFill>
                  <a:schemeClr val="accent1"/>
                </a:solidFill>
              </a:rPr>
              <a:t>, Markets, </a:t>
            </a:r>
            <a:r>
              <a:rPr lang="en-US" sz="2800" b="1" dirty="0" smtClean="0">
                <a:solidFill>
                  <a:schemeClr val="accent1"/>
                </a:solidFill>
              </a:rPr>
              <a:t>and Profit </a:t>
            </a:r>
            <a:r>
              <a:rPr lang="en-US" sz="2800" b="1" dirty="0">
                <a:solidFill>
                  <a:schemeClr val="accent1"/>
                </a:solidFill>
              </a:rPr>
              <a:t>Maximization</a:t>
            </a:r>
            <a:endParaRPr sz="28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GB" sz="18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Cloud Computing and Distributed Systems (CLOUDS) Laboratory,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Department of Computer Science and Software Engineering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The University of Melbourne, Australia</a:t>
            </a:r>
          </a:p>
          <a:p>
            <a:pPr algn="ctr">
              <a:lnSpc>
                <a:spcPct val="80000"/>
              </a:lnSpc>
              <a:buNone/>
            </a:pPr>
            <a:endParaRPr sz="2400" b="1" i="1" dirty="0">
              <a:solidFill>
                <a:srgbClr val="031E73"/>
              </a:solidFill>
              <a:latin typeface="Arial" charset="0"/>
              <a:cs typeface="Arial" charset="0"/>
              <a:sym typeface="Wingdings 2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Adel Nadjaran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Toosi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GB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</a:rPr>
              <a:t>Supervisor: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</a:rPr>
              <a:t>Prof.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</a:rPr>
              <a:t>Rajkumar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</a:rPr>
              <a:t>Buyya</a:t>
            </a:r>
            <a:endParaRPr lang="en-GB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 descr="Uni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534" y="4712444"/>
            <a:ext cx="1343231" cy="1360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7139" y="4974820"/>
            <a:ext cx="2016026" cy="9825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thesis tackles the research challenges arising from the following topic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 </a:t>
            </a:r>
            <a:r>
              <a:rPr lang="en-US" i="1" dirty="0" smtClean="0"/>
              <a:t>Designing </a:t>
            </a:r>
            <a:r>
              <a:rPr lang="en-US" i="1" dirty="0"/>
              <a:t>market and economics-inspired algorithms and </a:t>
            </a:r>
            <a:r>
              <a:rPr lang="en-US" i="1" dirty="0" smtClean="0"/>
              <a:t>resource allocation mechanisms </a:t>
            </a:r>
            <a:r>
              <a:rPr lang="en-US" i="1" dirty="0"/>
              <a:t>to </a:t>
            </a:r>
            <a:r>
              <a:rPr lang="en-US" i="1" dirty="0" smtClean="0"/>
              <a:t>maximize </a:t>
            </a:r>
            <a:r>
              <a:rPr lang="en-US" i="1" dirty="0" err="1" smtClean="0"/>
              <a:t>IaaS</a:t>
            </a:r>
            <a:r>
              <a:rPr lang="en-US" i="1" dirty="0"/>
              <a:t> </a:t>
            </a:r>
            <a:r>
              <a:rPr lang="en-US" i="1" dirty="0" smtClean="0"/>
              <a:t>cloud </a:t>
            </a:r>
            <a:r>
              <a:rPr lang="en-US" i="1" dirty="0"/>
              <a:t>providers’ profit honoring the QoS constraints associated with SLA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47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Focus and Solution Classification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/>
              <a:t>We focus on the </a:t>
            </a:r>
          </a:p>
          <a:p>
            <a:pPr lvl="1"/>
            <a:r>
              <a:rPr lang="en-US" sz="2100" dirty="0"/>
              <a:t>profit maximization problem of </a:t>
            </a:r>
            <a:r>
              <a:rPr lang="en-US" sz="2100" dirty="0" err="1"/>
              <a:t>IaaS</a:t>
            </a:r>
            <a:r>
              <a:rPr lang="en-US" sz="2100" dirty="0"/>
              <a:t> cloud providers.</a:t>
            </a:r>
          </a:p>
          <a:p>
            <a:r>
              <a:rPr lang="en-US" sz="3100" dirty="0" smtClean="0"/>
              <a:t>We develop techniques and mechanisms for </a:t>
            </a:r>
            <a:r>
              <a:rPr lang="en-US" sz="3100" dirty="0"/>
              <a:t>two main different situations: </a:t>
            </a:r>
          </a:p>
          <a:p>
            <a:pPr lvl="1"/>
            <a:r>
              <a:rPr lang="en-US" sz="2100" dirty="0" smtClean="0"/>
              <a:t>When </a:t>
            </a:r>
            <a:r>
              <a:rPr lang="en-US" sz="2100" dirty="0"/>
              <a:t>a provider acts solely using their in-house resources to serve </a:t>
            </a:r>
            <a:r>
              <a:rPr lang="en-US" sz="2100" dirty="0" smtClean="0"/>
              <a:t>customers</a:t>
            </a:r>
            <a:endParaRPr lang="en-US" sz="2100" dirty="0"/>
          </a:p>
          <a:p>
            <a:pPr lvl="1"/>
            <a:r>
              <a:rPr lang="en-US" sz="2100" dirty="0" smtClean="0"/>
              <a:t>When </a:t>
            </a:r>
            <a:r>
              <a:rPr lang="en-US" sz="2100" dirty="0"/>
              <a:t>it participates in a cloud federation and benefits from outsourcing </a:t>
            </a:r>
            <a:r>
              <a:rPr lang="en-US" sz="2100" dirty="0" smtClean="0"/>
              <a:t>requests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</a:t>
            </a:r>
            <a:r>
              <a:rPr lang="en-US" dirty="0" smtClean="0"/>
              <a:t>Pricing)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Pricing definition 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process of determining the rate or fee the provider will receive in exchange for offering services or selling </a:t>
            </a:r>
            <a:r>
              <a:rPr lang="en-US" sz="1600" dirty="0" smtClean="0"/>
              <a:t>resources.</a:t>
            </a:r>
          </a:p>
          <a:p>
            <a:r>
              <a:rPr lang="en-US" sz="2000" dirty="0" smtClean="0"/>
              <a:t>Pricing Strategies</a:t>
            </a:r>
          </a:p>
          <a:p>
            <a:pPr lvl="1"/>
            <a:r>
              <a:rPr lang="en-US" sz="1600" dirty="0"/>
              <a:t>Marginal-cost pricing, Market-oriented </a:t>
            </a:r>
            <a:r>
              <a:rPr lang="en-US" sz="1600" dirty="0" smtClean="0"/>
              <a:t>pricing, etc.</a:t>
            </a:r>
          </a:p>
          <a:p>
            <a:r>
              <a:rPr lang="en-US" sz="2000" dirty="0"/>
              <a:t>Pricing </a:t>
            </a:r>
            <a:r>
              <a:rPr lang="en-US" sz="2000" dirty="0" smtClean="0"/>
              <a:t>Factors</a:t>
            </a:r>
          </a:p>
          <a:p>
            <a:pPr lvl="1"/>
            <a:r>
              <a:rPr lang="en-US" sz="1600" dirty="0"/>
              <a:t>Cost of </a:t>
            </a:r>
            <a:r>
              <a:rPr lang="en-US" sz="1600" dirty="0" smtClean="0"/>
              <a:t>Service</a:t>
            </a:r>
          </a:p>
          <a:p>
            <a:pPr lvl="1"/>
            <a:r>
              <a:rPr lang="en-US" sz="1600" dirty="0"/>
              <a:t>Market </a:t>
            </a:r>
            <a:r>
              <a:rPr lang="en-US" sz="1600" dirty="0" smtClean="0"/>
              <a:t>Competition</a:t>
            </a:r>
          </a:p>
          <a:p>
            <a:pPr lvl="1"/>
            <a:r>
              <a:rPr lang="en-US" sz="1600" dirty="0"/>
              <a:t>Value to the </a:t>
            </a:r>
            <a:r>
              <a:rPr lang="en-US" sz="1600" dirty="0" smtClean="0"/>
              <a:t>Customers</a:t>
            </a:r>
          </a:p>
          <a:p>
            <a:r>
              <a:rPr lang="en-US" sz="2000" dirty="0"/>
              <a:t>Pricing </a:t>
            </a:r>
            <a:r>
              <a:rPr lang="en-US" sz="2000" dirty="0" smtClean="0"/>
              <a:t>Models</a:t>
            </a:r>
          </a:p>
          <a:p>
            <a:pPr lvl="1"/>
            <a:r>
              <a:rPr lang="en-US" sz="1600" dirty="0" smtClean="0"/>
              <a:t>Usage-based (Pay-as-you-go or consumption</a:t>
            </a:r>
            <a:r>
              <a:rPr lang="en-US" sz="1600" dirty="0"/>
              <a:t>-</a:t>
            </a:r>
            <a:r>
              <a:rPr lang="en-US" sz="1600" dirty="0" smtClean="0"/>
              <a:t>based)</a:t>
            </a:r>
          </a:p>
          <a:p>
            <a:pPr lvl="1"/>
            <a:r>
              <a:rPr lang="en-US" sz="1600" dirty="0" smtClean="0"/>
              <a:t>Subscription</a:t>
            </a:r>
            <a:r>
              <a:rPr lang="en-US" sz="1600" dirty="0"/>
              <a:t>-</a:t>
            </a:r>
            <a:r>
              <a:rPr lang="en-US" sz="1600" dirty="0" smtClean="0"/>
              <a:t>based (</a:t>
            </a:r>
            <a:r>
              <a:rPr lang="en-US" sz="1600" dirty="0"/>
              <a:t>reservation contract or prepaid </a:t>
            </a:r>
            <a:r>
              <a:rPr lang="en-US" sz="1600" dirty="0" smtClean="0"/>
              <a:t>scheme)</a:t>
            </a:r>
          </a:p>
          <a:p>
            <a:pPr lvl="1"/>
            <a:r>
              <a:rPr lang="en-US" sz="1600" dirty="0"/>
              <a:t>Demand-oriented</a:t>
            </a:r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Non</a:t>
            </a:r>
            <a:r>
              <a:rPr lang="en-US" sz="2400" dirty="0"/>
              <a:t>-storable or p</a:t>
            </a:r>
            <a:r>
              <a:rPr lang="en-US" sz="2400" dirty="0" smtClean="0"/>
              <a:t>erishable commodity</a:t>
            </a:r>
          </a:p>
          <a:p>
            <a:pPr lvl="1"/>
            <a:r>
              <a:rPr lang="en-US" sz="1800" dirty="0" smtClean="0"/>
              <a:t>Cloud services similar </a:t>
            </a:r>
            <a:r>
              <a:rPr lang="en-US" sz="1800" dirty="0"/>
              <a:t>to many other services, are perishable in nature, and cannot </a:t>
            </a:r>
            <a:r>
              <a:rPr lang="en-US" sz="1800" dirty="0" smtClean="0"/>
              <a:t>be stored </a:t>
            </a:r>
            <a:r>
              <a:rPr lang="en-US" sz="1800" dirty="0"/>
              <a:t>for future </a:t>
            </a:r>
            <a:r>
              <a:rPr lang="en-US" sz="1800" dirty="0" smtClean="0"/>
              <a:t>sale</a:t>
            </a:r>
          </a:p>
          <a:p>
            <a:r>
              <a:rPr lang="en-US" sz="2400" dirty="0" err="1"/>
              <a:t>IaaS</a:t>
            </a:r>
            <a:r>
              <a:rPr lang="en-US" sz="2400" dirty="0"/>
              <a:t> providers offer computational </a:t>
            </a:r>
            <a:r>
              <a:rPr lang="en-US" sz="2400" dirty="0" smtClean="0"/>
              <a:t>services</a:t>
            </a:r>
          </a:p>
          <a:p>
            <a:pPr lvl="1"/>
            <a:r>
              <a:rPr lang="en-US" sz="2000" dirty="0"/>
              <a:t>CPU cycles, network bandwidth, and memory </a:t>
            </a:r>
            <a:r>
              <a:rPr lang="en-US" sz="2000" dirty="0" smtClean="0"/>
              <a:t>space</a:t>
            </a:r>
          </a:p>
          <a:p>
            <a:pPr lvl="1"/>
            <a:r>
              <a:rPr lang="en-US" sz="2000" dirty="0" smtClean="0"/>
              <a:t>Virtual </a:t>
            </a:r>
            <a:r>
              <a:rPr lang="en-US" sz="2000" dirty="0"/>
              <a:t>Machine (VM) </a:t>
            </a:r>
            <a:r>
              <a:rPr lang="en-US" sz="2000" dirty="0" smtClean="0"/>
              <a:t>instances</a:t>
            </a:r>
            <a:endParaRPr lang="en-US" sz="4400" dirty="0" smtClean="0"/>
          </a:p>
          <a:p>
            <a:pPr lvl="1"/>
            <a:r>
              <a:rPr lang="en-US" sz="2000" dirty="0" smtClean="0"/>
              <a:t>VMs are non</a:t>
            </a:r>
            <a:r>
              <a:rPr lang="en-US" sz="2000" dirty="0"/>
              <a:t>-storable </a:t>
            </a:r>
            <a:r>
              <a:rPr lang="en-US" sz="2000" dirty="0" smtClean="0"/>
              <a:t>(perishable)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not utilized at a specific point in time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value and waste associated underlying data center </a:t>
            </a:r>
            <a:r>
              <a:rPr lang="en-US" dirty="0" smtClean="0"/>
              <a:t>capacity</a:t>
            </a:r>
            <a:endParaRPr lang="en-US" sz="1200" dirty="0"/>
          </a:p>
          <a:p>
            <a:r>
              <a:rPr lang="en-US" sz="2400" dirty="0" smtClean="0"/>
              <a:t>To maximize revenue, </a:t>
            </a:r>
            <a:r>
              <a:rPr lang="en-US" sz="2400" dirty="0" err="1" smtClean="0"/>
              <a:t>IaaS</a:t>
            </a:r>
            <a:r>
              <a:rPr lang="en-US" sz="2400" dirty="0" smtClean="0"/>
              <a:t> provider adopts </a:t>
            </a:r>
            <a:r>
              <a:rPr lang="en-US" sz="2400" dirty="0"/>
              <a:t>differentiated pricing </a:t>
            </a:r>
            <a:r>
              <a:rPr lang="en-US" sz="2400" dirty="0" smtClean="0"/>
              <a:t>plans with different Quality of Service (</a:t>
            </a:r>
            <a:r>
              <a:rPr lang="en-US" sz="2400" dirty="0" err="1" smtClean="0"/>
              <a:t>QoS</a:t>
            </a:r>
            <a:r>
              <a:rPr lang="en-US" sz="2400" dirty="0" smtClean="0"/>
              <a:t>)</a:t>
            </a:r>
          </a:p>
          <a:p>
            <a:pPr lvl="1"/>
            <a:r>
              <a:rPr lang="en-US" sz="1700" dirty="0" smtClean="0"/>
              <a:t>Usage-based, subscription-based and demand-oriented</a:t>
            </a:r>
          </a:p>
        </p:txBody>
      </p:sp>
    </p:spTree>
    <p:extLst>
      <p:ext uri="{BB962C8B-B14F-4D97-AF65-F5344CB8AC3E}">
        <p14:creationId xmlns:p14="http://schemas.microsoft.com/office/powerpoint/2010/main" val="21799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 (Common Pricing Models)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</a:t>
            </a:r>
            <a:r>
              <a:rPr lang="en-US" sz="2000" dirty="0"/>
              <a:t>-demand pay-as-you-go </a:t>
            </a:r>
            <a:r>
              <a:rPr lang="en-US" sz="2000" dirty="0" smtClean="0"/>
              <a:t>instances (</a:t>
            </a:r>
            <a:r>
              <a:rPr lang="en-US" sz="2000" dirty="0"/>
              <a:t>usage-based</a:t>
            </a:r>
            <a:r>
              <a:rPr lang="en-US" sz="2000" dirty="0" smtClean="0"/>
              <a:t>)</a:t>
            </a:r>
          </a:p>
          <a:p>
            <a:pPr lvl="1"/>
            <a:r>
              <a:rPr lang="en-US" sz="1400" dirty="0"/>
              <a:t>C</a:t>
            </a:r>
            <a:r>
              <a:rPr lang="en-US" sz="1400" dirty="0" smtClean="0"/>
              <a:t>ustomers pays for instances based </a:t>
            </a:r>
            <a:r>
              <a:rPr lang="en-US" sz="1400" dirty="0"/>
              <a:t>on actual </a:t>
            </a:r>
            <a:r>
              <a:rPr lang="en-US" sz="1400" dirty="0" smtClean="0"/>
              <a:t>usage</a:t>
            </a:r>
          </a:p>
          <a:p>
            <a:pPr lvl="1"/>
            <a:r>
              <a:rPr lang="en-US" sz="1400" dirty="0" smtClean="0"/>
              <a:t>No long</a:t>
            </a:r>
            <a:r>
              <a:rPr lang="en-US" sz="1400" dirty="0"/>
              <a:t>-term </a:t>
            </a:r>
            <a:r>
              <a:rPr lang="en-US" sz="1400" dirty="0" smtClean="0"/>
              <a:t>commitments 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illing </a:t>
            </a:r>
            <a:r>
              <a:rPr lang="en-US" sz="1400" dirty="0"/>
              <a:t>cycle (e.g., </a:t>
            </a:r>
            <a:r>
              <a:rPr lang="en-US" sz="1400" dirty="0" smtClean="0"/>
              <a:t>hourly)</a:t>
            </a:r>
          </a:p>
          <a:p>
            <a:pPr lvl="1"/>
            <a:r>
              <a:rPr lang="en-US" sz="1400" dirty="0"/>
              <a:t>F</a:t>
            </a:r>
            <a:r>
              <a:rPr lang="en-US" sz="1400" dirty="0" smtClean="0"/>
              <a:t>ixed</a:t>
            </a:r>
            <a:r>
              <a:rPr lang="en-US" sz="1400" dirty="0"/>
              <a:t>-rate basis</a:t>
            </a:r>
          </a:p>
          <a:p>
            <a:r>
              <a:rPr lang="en-US" sz="2000" dirty="0"/>
              <a:t>Reserved </a:t>
            </a:r>
            <a:r>
              <a:rPr lang="en-US" sz="2000" dirty="0" smtClean="0"/>
              <a:t>instances </a:t>
            </a:r>
            <a:r>
              <a:rPr lang="en-US" sz="2000" dirty="0"/>
              <a:t>(subscription-based</a:t>
            </a:r>
            <a:r>
              <a:rPr lang="en-US" sz="2000" dirty="0" smtClean="0"/>
              <a:t>)</a:t>
            </a:r>
          </a:p>
          <a:p>
            <a:pPr lvl="1"/>
            <a:r>
              <a:rPr lang="en-US" sz="1400" dirty="0" smtClean="0"/>
              <a:t>Also known as reservation plan</a:t>
            </a:r>
          </a:p>
          <a:p>
            <a:pPr lvl="1"/>
            <a:r>
              <a:rPr lang="en-US" sz="1400" dirty="0"/>
              <a:t>R</a:t>
            </a:r>
            <a:r>
              <a:rPr lang="en-US" sz="1400" dirty="0" smtClean="0"/>
              <a:t>eservation </a:t>
            </a:r>
            <a:r>
              <a:rPr lang="en-US" sz="1400" dirty="0"/>
              <a:t>fee (premium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/>
              <a:t>A</a:t>
            </a:r>
            <a:r>
              <a:rPr lang="en-US" sz="1400" dirty="0" smtClean="0"/>
              <a:t>fter </a:t>
            </a:r>
            <a:r>
              <a:rPr lang="en-US" sz="1400" dirty="0"/>
              <a:t>which </a:t>
            </a:r>
            <a:r>
              <a:rPr lang="en-US" sz="1400" dirty="0" smtClean="0"/>
              <a:t>the usage </a:t>
            </a:r>
            <a:r>
              <a:rPr lang="en-US" sz="1400" dirty="0"/>
              <a:t>is either free (e.g., </a:t>
            </a:r>
            <a:r>
              <a:rPr lang="en-US" sz="1400" dirty="0" err="1" smtClean="0"/>
              <a:t>GoGrid</a:t>
            </a:r>
            <a:r>
              <a:rPr lang="en-US" sz="1400" dirty="0" smtClean="0"/>
              <a:t>) </a:t>
            </a:r>
            <a:r>
              <a:rPr lang="en-US" sz="1400" dirty="0"/>
              <a:t>or heavily discounted (e.g., Amazon EC2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Guaranteed availability.</a:t>
            </a:r>
            <a:endParaRPr lang="en-US" sz="1400" dirty="0"/>
          </a:p>
          <a:p>
            <a:r>
              <a:rPr lang="en-US" sz="2000" dirty="0"/>
              <a:t>Spot instances (demand-oriented</a:t>
            </a:r>
            <a:r>
              <a:rPr lang="en-US" sz="2000" dirty="0" smtClean="0"/>
              <a:t>)</a:t>
            </a:r>
          </a:p>
          <a:p>
            <a:pPr lvl="1"/>
            <a:r>
              <a:rPr lang="en-US" sz="1400" dirty="0" smtClean="0"/>
              <a:t>Also known as spot market</a:t>
            </a:r>
          </a:p>
          <a:p>
            <a:pPr lvl="1"/>
            <a:r>
              <a:rPr lang="en-US" sz="1400" dirty="0"/>
              <a:t>C</a:t>
            </a:r>
            <a:r>
              <a:rPr lang="en-US" sz="1400" dirty="0" smtClean="0"/>
              <a:t>ustomers </a:t>
            </a:r>
            <a:r>
              <a:rPr lang="en-US" sz="1400" dirty="0"/>
              <a:t>submits their </a:t>
            </a:r>
            <a:r>
              <a:rPr lang="en-US" sz="1400" dirty="0" smtClean="0"/>
              <a:t>bids</a:t>
            </a:r>
          </a:p>
          <a:p>
            <a:pPr lvl="1"/>
            <a:r>
              <a:rPr lang="en-US" sz="1400" dirty="0" smtClean="0"/>
              <a:t>Providers reports </a:t>
            </a:r>
            <a:r>
              <a:rPr lang="en-US" sz="1400" dirty="0"/>
              <a:t>a market-wide clearing </a:t>
            </a:r>
            <a:r>
              <a:rPr lang="en-US" sz="1400" dirty="0" smtClean="0"/>
              <a:t>price</a:t>
            </a:r>
          </a:p>
          <a:p>
            <a:pPr lvl="1"/>
            <a:r>
              <a:rPr lang="en-US" sz="1400" dirty="0"/>
              <a:t>T</a:t>
            </a:r>
            <a:r>
              <a:rPr lang="en-US" sz="1400" dirty="0" smtClean="0"/>
              <a:t>erminated </a:t>
            </a:r>
            <a:r>
              <a:rPr lang="en-US" sz="1400" dirty="0"/>
              <a:t>by the </a:t>
            </a:r>
            <a:r>
              <a:rPr lang="en-US" sz="1400" dirty="0" smtClean="0"/>
              <a:t>provider if spot </a:t>
            </a:r>
            <a:r>
              <a:rPr lang="en-US" sz="1400" dirty="0"/>
              <a:t>market’s clearing price </a:t>
            </a:r>
            <a:r>
              <a:rPr lang="en-US" sz="1400" dirty="0" smtClean="0"/>
              <a:t>rises above </a:t>
            </a:r>
            <a:r>
              <a:rPr lang="en-US" sz="1400" dirty="0"/>
              <a:t>the customer’s bid</a:t>
            </a:r>
            <a:endParaRPr lang="en-US" sz="3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(Cloud Federation)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 available in a single data center are limited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A large demand may put pressure in the data center capacity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One possible source for additional resources is idling resources from other providers</a:t>
            </a:r>
          </a:p>
          <a:p>
            <a:pPr>
              <a:defRPr/>
            </a:pPr>
            <a:r>
              <a:rPr lang="en-US" dirty="0" smtClean="0"/>
              <a:t>Cloud Federation is a collection of individual Cloud providers, which collaborate by trading resources (e.g. computing, storage)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464521"/>
          </a:xfrm>
          <a:solidFill>
            <a:schemeClr val="lt1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Background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Motivations, Research Problem and Thesis Focus</a:t>
            </a:r>
          </a:p>
          <a:p>
            <a:pPr lvl="1"/>
            <a:r>
              <a:rPr lang="en-US" sz="1800" dirty="0" smtClean="0">
                <a:solidFill>
                  <a:srgbClr val="000000">
                    <a:alpha val="29000"/>
                  </a:srgbClr>
                </a:solidFill>
              </a:rPr>
              <a:t>Background</a:t>
            </a:r>
          </a:p>
          <a:p>
            <a:pPr lvl="2"/>
            <a:r>
              <a:rPr lang="en-US" sz="1200" dirty="0" smtClean="0">
                <a:solidFill>
                  <a:srgbClr val="000000">
                    <a:alpha val="29000"/>
                  </a:srgbClr>
                </a:solidFill>
              </a:rPr>
              <a:t>Pricing and Dynamic Pricing</a:t>
            </a:r>
          </a:p>
          <a:p>
            <a:pPr lvl="2"/>
            <a:r>
              <a:rPr lang="en-US" sz="1200" dirty="0" smtClean="0">
                <a:solidFill>
                  <a:srgbClr val="000000">
                    <a:alpha val="29000"/>
                  </a:srgbClr>
                </a:solidFill>
              </a:rPr>
              <a:t>Cloud Federation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Solutions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Federation of Clouds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Resource Provisioning Policies to Increase </a:t>
            </a:r>
            <a:r>
              <a:rPr lang="en-US" dirty="0" smtClean="0">
                <a:solidFill>
                  <a:srgbClr val="000000"/>
                </a:solidFill>
              </a:rPr>
              <a:t>Profit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Financial Option Market </a:t>
            </a:r>
            <a:r>
              <a:rPr lang="en-US" dirty="0" smtClean="0">
                <a:solidFill>
                  <a:srgbClr val="000000"/>
                </a:solidFill>
              </a:rPr>
              <a:t>Model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Single Cloud Provider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Revenue Management with Optimal Capacity </a:t>
            </a:r>
            <a:r>
              <a:rPr lang="en-US" dirty="0" smtClean="0">
                <a:solidFill>
                  <a:srgbClr val="000000"/>
                </a:solidFill>
              </a:rPr>
              <a:t>Control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An Auction Mechanism for a Cloud Spot </a:t>
            </a:r>
            <a:r>
              <a:rPr lang="en-US" dirty="0" smtClean="0">
                <a:solidFill>
                  <a:srgbClr val="000000"/>
                </a:solidFill>
              </a:rPr>
              <a:t>Market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Spot instance pricing as a </a:t>
            </a:r>
            <a:r>
              <a:rPr lang="en-US" dirty="0" smtClean="0">
                <a:solidFill>
                  <a:srgbClr val="000000"/>
                </a:solidFill>
              </a:rPr>
              <a:t>Service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Conclusions </a:t>
            </a:r>
            <a:r>
              <a:rPr lang="en-US" sz="2400" dirty="0">
                <a:solidFill>
                  <a:srgbClr val="000000">
                    <a:alpha val="29000"/>
                  </a:srgbClr>
                </a:solidFill>
              </a:rPr>
              <a:t>and Future Directions</a:t>
            </a:r>
          </a:p>
          <a:p>
            <a:endParaRPr lang="en-US" sz="2400" dirty="0">
              <a:solidFill>
                <a:srgbClr val="000000">
                  <a:alpha val="29000"/>
                </a:srgb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" r="302"/>
          <a:stretch>
            <a:fillRect/>
          </a:stretch>
        </p:blipFill>
        <p:spPr>
          <a:xfrm>
            <a:off x="881063" y="1471613"/>
            <a:ext cx="7772400" cy="411480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3845570" y="3613274"/>
            <a:ext cx="1080120" cy="504056"/>
          </a:xfrm>
          <a:prstGeom prst="roundRect">
            <a:avLst/>
          </a:prstGeom>
          <a:noFill/>
          <a:ln w="57150" cmpd="sng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7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Resource Provisioning Policies to Increase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Derived </a:t>
            </a:r>
            <a:r>
              <a:rPr lang="en-US" sz="2000" dirty="0"/>
              <a:t>from </a:t>
            </a:r>
            <a:r>
              <a:rPr lang="en-US" sz="2000" dirty="0" smtClean="0"/>
              <a:t>publication:</a:t>
            </a:r>
          </a:p>
          <a:p>
            <a:pPr marL="0" indent="0">
              <a:buNone/>
            </a:pPr>
            <a:endParaRPr lang="en-US" sz="2000" dirty="0" smtClean="0"/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Adel </a:t>
            </a:r>
            <a:r>
              <a:rPr lang="en-US" sz="1800" dirty="0">
                <a:solidFill>
                  <a:schemeClr val="tx1"/>
                </a:solidFill>
              </a:rPr>
              <a:t>Nadjaran Toosi, Rodrigo N. </a:t>
            </a:r>
            <a:r>
              <a:rPr lang="en-US" sz="1800" dirty="0" err="1">
                <a:solidFill>
                  <a:schemeClr val="tx1"/>
                </a:solidFill>
              </a:rPr>
              <a:t>Calheiros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Ruppa</a:t>
            </a:r>
            <a:r>
              <a:rPr lang="en-US" sz="1800" dirty="0">
                <a:solidFill>
                  <a:schemeClr val="tx1"/>
                </a:solidFill>
              </a:rPr>
              <a:t> K. </a:t>
            </a:r>
            <a:r>
              <a:rPr lang="en-US" sz="1800" dirty="0" err="1">
                <a:solidFill>
                  <a:schemeClr val="tx1"/>
                </a:solidFill>
              </a:rPr>
              <a:t>Thulasiram</a:t>
            </a:r>
            <a:r>
              <a:rPr lang="en-US" sz="1800" dirty="0">
                <a:solidFill>
                  <a:schemeClr val="tx1"/>
                </a:solidFill>
              </a:rPr>
              <a:t>, and </a:t>
            </a:r>
            <a:r>
              <a:rPr lang="en-US" sz="1800" dirty="0" err="1" smtClean="0">
                <a:solidFill>
                  <a:schemeClr val="tx1"/>
                </a:solidFill>
              </a:rPr>
              <a:t>Rajkumar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Buyya</a:t>
            </a:r>
            <a:r>
              <a:rPr lang="en-US" sz="1800" dirty="0">
                <a:solidFill>
                  <a:schemeClr val="tx1"/>
                </a:solidFill>
              </a:rPr>
              <a:t>, “</a:t>
            </a:r>
            <a:r>
              <a:rPr lang="en-US" sz="1800" b="1" dirty="0">
                <a:solidFill>
                  <a:schemeClr val="tx1"/>
                </a:solidFill>
              </a:rPr>
              <a:t>Resource provisioning policies to increase </a:t>
            </a:r>
            <a:r>
              <a:rPr lang="en-US" sz="1800" b="1" dirty="0" err="1">
                <a:solidFill>
                  <a:schemeClr val="tx1"/>
                </a:solidFill>
              </a:rPr>
              <a:t>IaaS</a:t>
            </a:r>
            <a:r>
              <a:rPr lang="en-US" sz="1800" b="1" dirty="0">
                <a:solidFill>
                  <a:schemeClr val="tx1"/>
                </a:solidFill>
              </a:rPr>
              <a:t> provider’s </a:t>
            </a:r>
            <a:r>
              <a:rPr lang="en-US" sz="1800" b="1" dirty="0" smtClean="0">
                <a:solidFill>
                  <a:schemeClr val="tx1"/>
                </a:solidFill>
              </a:rPr>
              <a:t>profit in </a:t>
            </a:r>
            <a:r>
              <a:rPr lang="en-US" sz="1800" b="1" dirty="0">
                <a:solidFill>
                  <a:schemeClr val="tx1"/>
                </a:solidFill>
              </a:rPr>
              <a:t>a federated cloud environment</a:t>
            </a:r>
            <a:r>
              <a:rPr lang="en-US" sz="1800" dirty="0">
                <a:solidFill>
                  <a:schemeClr val="tx1"/>
                </a:solidFill>
              </a:rPr>
              <a:t>,” in Proceedings of the 13th IEEE </a:t>
            </a:r>
            <a:r>
              <a:rPr lang="en-US" sz="1800" dirty="0" smtClean="0">
                <a:solidFill>
                  <a:schemeClr val="tx1"/>
                </a:solidFill>
              </a:rPr>
              <a:t>International Conference </a:t>
            </a:r>
            <a:r>
              <a:rPr lang="en-US" sz="1800" dirty="0">
                <a:solidFill>
                  <a:schemeClr val="tx1"/>
                </a:solidFill>
              </a:rPr>
              <a:t>on </a:t>
            </a:r>
            <a:r>
              <a:rPr lang="en-US" sz="1800" i="1" dirty="0">
                <a:solidFill>
                  <a:schemeClr val="tx1"/>
                </a:solidFill>
              </a:rPr>
              <a:t>High Performance Computing and </a:t>
            </a:r>
            <a:r>
              <a:rPr lang="en-US" sz="1800" i="1" dirty="0" smtClean="0">
                <a:solidFill>
                  <a:schemeClr val="tx1"/>
                </a:solidFill>
              </a:rPr>
              <a:t>Communications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>
                <a:solidFill>
                  <a:schemeClr val="tx1"/>
                </a:solidFill>
              </a:rPr>
              <a:t>HPCC’11), Banff, Canada, Sep. 2011, pp. 279–287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Resource Provisioning Policies in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Current resource management strategies hinder providers market potential by </a:t>
            </a:r>
            <a:r>
              <a:rPr lang="en-US" i="1" dirty="0" smtClean="0">
                <a:solidFill>
                  <a:schemeClr val="tx1"/>
                </a:solidFill>
              </a:rPr>
              <a:t>limiting the amount of resources</a:t>
            </a:r>
            <a:r>
              <a:rPr lang="en-US" dirty="0" smtClean="0"/>
              <a:t> allocated to requests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QoS</a:t>
            </a:r>
            <a:r>
              <a:rPr lang="en-US" dirty="0" smtClean="0"/>
              <a:t> </a:t>
            </a:r>
            <a:r>
              <a:rPr lang="en-US" dirty="0" smtClean="0">
                <a:ea typeface="+mn-ea"/>
              </a:rPr>
              <a:t>is met in a conservative way</a:t>
            </a:r>
          </a:p>
          <a:p>
            <a:pPr lvl="1">
              <a:defRPr/>
            </a:pPr>
            <a:r>
              <a:rPr lang="en-US" dirty="0" smtClean="0"/>
              <a:t>Over-provisioning of datacenter capacity</a:t>
            </a:r>
          </a:p>
          <a:p>
            <a:pPr lvl="2">
              <a:defRPr/>
            </a:pPr>
            <a:r>
              <a:rPr lang="en-US" dirty="0" smtClean="0"/>
              <a:t>average demand of the system is several times smaller than the peak demand 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/>
              <a:t>By exploiting cloud federation potentials, providers are able to </a:t>
            </a:r>
            <a:r>
              <a:rPr lang="en-US" i="1" dirty="0" smtClean="0">
                <a:solidFill>
                  <a:schemeClr val="tx1"/>
                </a:solidFill>
              </a:rPr>
              <a:t>dynamically increase the available resources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to serve requests</a:t>
            </a:r>
          </a:p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</a:rPr>
              <a:t>Outsourcing</a:t>
            </a:r>
            <a:r>
              <a:rPr lang="en-US" dirty="0" smtClean="0"/>
              <a:t>  requests or </a:t>
            </a:r>
            <a:r>
              <a:rPr lang="en-US" i="1" dirty="0" smtClean="0">
                <a:solidFill>
                  <a:schemeClr val="tx1"/>
                </a:solidFill>
              </a:rPr>
              <a:t>renting part of idling resources</a:t>
            </a:r>
            <a:r>
              <a:rPr lang="en-US" dirty="0" smtClean="0"/>
              <a:t>  to other providers is not a trivial issue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464521"/>
          </a:xfrm>
          <a:solidFill>
            <a:schemeClr val="lt1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Background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Motivations, Research Problem and Thesis Focus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Solutions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Federation of Clouds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Resource Provisioning Policies to Increase </a:t>
            </a:r>
            <a:r>
              <a:rPr lang="en-US" dirty="0" smtClean="0">
                <a:solidFill>
                  <a:srgbClr val="000000"/>
                </a:solidFill>
              </a:rPr>
              <a:t>Profit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Financial Option Market </a:t>
            </a:r>
            <a:r>
              <a:rPr lang="en-US" dirty="0" smtClean="0">
                <a:solidFill>
                  <a:srgbClr val="000000"/>
                </a:solidFill>
              </a:rPr>
              <a:t>Model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Single Cloud Provider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Revenue Management with Optimal Capacity </a:t>
            </a:r>
            <a:r>
              <a:rPr lang="en-US" dirty="0" smtClean="0">
                <a:solidFill>
                  <a:srgbClr val="000000"/>
                </a:solidFill>
              </a:rPr>
              <a:t>Control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An Auction Mechanism for a Cloud Spot </a:t>
            </a:r>
            <a:r>
              <a:rPr lang="en-US" dirty="0" smtClean="0">
                <a:solidFill>
                  <a:srgbClr val="000000"/>
                </a:solidFill>
              </a:rPr>
              <a:t>Market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Spot instance pricing as a </a:t>
            </a:r>
            <a:r>
              <a:rPr lang="en-US" dirty="0" smtClean="0">
                <a:solidFill>
                  <a:srgbClr val="000000"/>
                </a:solidFill>
              </a:rPr>
              <a:t>Service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Conclusions and </a:t>
            </a:r>
            <a:r>
              <a:rPr lang="en-US" sz="2400" dirty="0">
                <a:solidFill>
                  <a:srgbClr val="000000"/>
                </a:solidFill>
              </a:rPr>
              <a:t>Future Directions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Objectives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Study the </a:t>
            </a:r>
            <a:r>
              <a:rPr lang="en-US" i="1" dirty="0" smtClean="0">
                <a:solidFill>
                  <a:schemeClr val="tx1"/>
                </a:solidFill>
              </a:rPr>
              <a:t>impact of federation </a:t>
            </a:r>
            <a:r>
              <a:rPr lang="en-US" dirty="0" smtClean="0"/>
              <a:t>as a mechanism for maximizing cloud provider’s profit, utilization and reputation</a:t>
            </a:r>
          </a:p>
          <a:p>
            <a:pPr>
              <a:defRPr/>
            </a:pPr>
            <a:r>
              <a:rPr lang="en-US" dirty="0" smtClean="0"/>
              <a:t>Leverage federation potentials by creating </a:t>
            </a:r>
            <a:r>
              <a:rPr lang="en-US" i="1" dirty="0" smtClean="0">
                <a:solidFill>
                  <a:schemeClr val="tx1"/>
                </a:solidFill>
              </a:rPr>
              <a:t>resource provisioning mechanisms </a:t>
            </a:r>
            <a:r>
              <a:rPr lang="en-US" dirty="0" smtClean="0"/>
              <a:t>for Cloud providers</a:t>
            </a:r>
          </a:p>
          <a:p>
            <a:pPr>
              <a:defRPr/>
            </a:pPr>
            <a:r>
              <a:rPr lang="en-US" dirty="0" smtClean="0"/>
              <a:t>Investigate the effect of applying different </a:t>
            </a:r>
            <a:r>
              <a:rPr lang="en-US" i="1" dirty="0" smtClean="0">
                <a:solidFill>
                  <a:schemeClr val="tx1"/>
                </a:solidFill>
              </a:rPr>
              <a:t>resource trading paradigms </a:t>
            </a:r>
            <a:r>
              <a:rPr lang="en-US" dirty="0" smtClean="0"/>
              <a:t>to facilitate federation of providers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043012" y="1701788"/>
            <a:ext cx="7081838" cy="3971925"/>
            <a:chOff x="1143000" y="1643063"/>
            <a:chExt cx="7081838" cy="3971925"/>
          </a:xfrm>
        </p:grpSpPr>
        <p:sp>
          <p:nvSpPr>
            <p:cNvPr id="4" name="AutoShape 43"/>
            <p:cNvSpPr>
              <a:spLocks noChangeArrowheads="1"/>
            </p:cNvSpPr>
            <p:nvPr/>
          </p:nvSpPr>
          <p:spPr bwMode="auto">
            <a:xfrm>
              <a:off x="3892550" y="2476500"/>
              <a:ext cx="1357313" cy="13573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5" name="Picture 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95525" y="4286250"/>
              <a:ext cx="2020888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2557463"/>
              <a:ext cx="197167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5963" y="2138363"/>
              <a:ext cx="2428875" cy="152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39"/>
            <p:cNvSpPr>
              <a:spLocks noChangeArrowheads="1"/>
            </p:cNvSpPr>
            <p:nvPr/>
          </p:nvSpPr>
          <p:spPr bwMode="auto">
            <a:xfrm>
              <a:off x="4094163" y="4618038"/>
              <a:ext cx="949325" cy="5032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Cloud Coordinator</a:t>
              </a:r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705475" y="2900363"/>
              <a:ext cx="949325" cy="5032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Cloud Coordinator</a:t>
              </a:r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10" name="AutoShape 37"/>
            <p:cNvSpPr>
              <a:spLocks noChangeArrowheads="1"/>
            </p:cNvSpPr>
            <p:nvPr/>
          </p:nvSpPr>
          <p:spPr bwMode="auto">
            <a:xfrm>
              <a:off x="2497138" y="2900363"/>
              <a:ext cx="947737" cy="5032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Cloud Coordinator</a:t>
              </a:r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6577013" y="2298700"/>
              <a:ext cx="360362" cy="34448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7053263" y="2355850"/>
              <a:ext cx="361950" cy="34290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7532688" y="2430463"/>
              <a:ext cx="361950" cy="34290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3321050" y="4349750"/>
              <a:ext cx="360363" cy="34607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2797175" y="4549775"/>
              <a:ext cx="361950" cy="34607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1265238" y="2819400"/>
              <a:ext cx="361950" cy="34607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1684338" y="2933700"/>
              <a:ext cx="361950" cy="34448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7201870" y="2701040"/>
              <a:ext cx="360029" cy="342926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relaxedInset"/>
              <a:bevelB w="13500" h="13500" prst="cross"/>
              <a:extrusionClr>
                <a:srgbClr val="FFFFFF"/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232150" y="4659313"/>
              <a:ext cx="361950" cy="344487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5926138" y="2598738"/>
              <a:ext cx="1031875" cy="444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Provider A</a:t>
              </a:r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2865438" y="5003800"/>
              <a:ext cx="815975" cy="360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Provider C</a:t>
              </a:r>
              <a:endParaRPr lang="en-AU" sz="6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  <a:p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002088" y="3328988"/>
              <a:ext cx="11620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AU" sz="12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Cloud Exchange Service</a:t>
              </a:r>
              <a:endParaRPr lang="en-AU" sz="600" b="0" dirty="0">
                <a:solidFill>
                  <a:schemeClr val="tx1"/>
                </a:solidFill>
                <a:latin typeface="Calibri" pitchFamily="34" charset="0"/>
                <a:ea typeface="Calibri" pitchFamily="34" charset="0"/>
              </a:endParaRPr>
            </a:p>
          </p:txBody>
        </p: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 flipH="1">
              <a:off x="5249863" y="3152775"/>
              <a:ext cx="455612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1613" y="1838325"/>
              <a:ext cx="468312" cy="422275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cxnSp>
          <p:nvCxnSpPr>
            <p:cNvPr id="25" name="AutoShape 18"/>
            <p:cNvCxnSpPr>
              <a:cxnSpLocks noChangeShapeType="1"/>
            </p:cNvCxnSpPr>
            <p:nvPr/>
          </p:nvCxnSpPr>
          <p:spPr bwMode="auto">
            <a:xfrm>
              <a:off x="3444875" y="3152775"/>
              <a:ext cx="447675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26" name="Picture 17" descr="MC900432626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5663" y="3986213"/>
              <a:ext cx="476250" cy="49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AutoShape 16"/>
            <p:cNvCxnSpPr>
              <a:cxnSpLocks noChangeShapeType="1"/>
            </p:cNvCxnSpPr>
            <p:nvPr/>
          </p:nvCxnSpPr>
          <p:spPr bwMode="auto">
            <a:xfrm flipV="1">
              <a:off x="4568825" y="3833813"/>
              <a:ext cx="1588" cy="784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28" name="Picture 12" descr="MC900432621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4616450"/>
              <a:ext cx="46513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AutoShape 11"/>
            <p:cNvCxnSpPr>
              <a:cxnSpLocks noChangeShapeType="1"/>
            </p:cNvCxnSpPr>
            <p:nvPr/>
          </p:nvCxnSpPr>
          <p:spPr bwMode="auto">
            <a:xfrm>
              <a:off x="1927225" y="2232025"/>
              <a:ext cx="255588" cy="123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0"/>
            <p:cNvCxnSpPr>
              <a:cxnSpLocks noChangeShapeType="1"/>
            </p:cNvCxnSpPr>
            <p:nvPr/>
          </p:nvCxnSpPr>
          <p:spPr bwMode="auto">
            <a:xfrm>
              <a:off x="1609725" y="4849813"/>
              <a:ext cx="3952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pic>
          <p:nvPicPr>
            <p:cNvPr id="31" name="Picture 8" descr="MC900432622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53213" y="3925888"/>
              <a:ext cx="458787" cy="474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2005013" y="4598988"/>
              <a:ext cx="677862" cy="5032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User Interface</a:t>
              </a:r>
              <a:endParaRPr lang="en-AU" sz="6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  <a:p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7099300" y="3201988"/>
              <a:ext cx="677863" cy="5032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User Interface</a:t>
              </a:r>
              <a:endParaRPr lang="en-AU" sz="6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  <a:p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2171700" y="2332038"/>
              <a:ext cx="693738" cy="5000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4000" tIns="46800" rIns="54000" bIns="46800"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User Interface</a:t>
              </a:r>
              <a:endParaRPr lang="en-AU" sz="6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  <a:p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pic>
          <p:nvPicPr>
            <p:cNvPr id="36" name="Picture 2" descr="MC900432624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49500" y="1643063"/>
              <a:ext cx="44767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 flipV="1">
              <a:off x="4589463" y="2528888"/>
              <a:ext cx="446087" cy="784225"/>
            </a:xfrm>
            <a:prstGeom prst="curvedLeftArrow">
              <a:avLst>
                <a:gd name="adj1" fmla="val 35152"/>
                <a:gd name="adj2" fmla="val 7031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AutoShape 22"/>
            <p:cNvSpPr>
              <a:spLocks noChangeArrowheads="1"/>
            </p:cNvSpPr>
            <p:nvPr/>
          </p:nvSpPr>
          <p:spPr bwMode="auto">
            <a:xfrm>
              <a:off x="4084638" y="2576513"/>
              <a:ext cx="431800" cy="801687"/>
            </a:xfrm>
            <a:prstGeom prst="curvedRightArrow">
              <a:avLst>
                <a:gd name="adj1" fmla="val 37124"/>
                <a:gd name="adj2" fmla="val 74256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43" name="AutoShape 4"/>
            <p:cNvCxnSpPr>
              <a:cxnSpLocks noChangeShapeType="1"/>
            </p:cNvCxnSpPr>
            <p:nvPr/>
          </p:nvCxnSpPr>
          <p:spPr bwMode="auto">
            <a:xfrm rot="5400000">
              <a:off x="4879181" y="3567907"/>
              <a:ext cx="1465263" cy="113665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4" name="AutoShape 13"/>
            <p:cNvCxnSpPr>
              <a:cxnSpLocks noChangeShapeType="1"/>
            </p:cNvCxnSpPr>
            <p:nvPr/>
          </p:nvCxnSpPr>
          <p:spPr bwMode="auto">
            <a:xfrm>
              <a:off x="2517775" y="2090738"/>
              <a:ext cx="1588" cy="241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6718300" y="2630488"/>
              <a:ext cx="360363" cy="34290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1509713" y="3260725"/>
              <a:ext cx="930275" cy="444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Provider B</a:t>
              </a:r>
              <a:endParaRPr lang="en-AU" sz="18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5399088" y="4116388"/>
              <a:ext cx="928687" cy="365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Resource</a:t>
              </a:r>
              <a:endParaRPr lang="en-AU" sz="600" b="0" dirty="0">
                <a:solidFill>
                  <a:schemeClr val="tx1"/>
                </a:solidFill>
                <a:latin typeface="Arial" charset="0"/>
                <a:ea typeface="Calibri" pitchFamily="34" charset="0"/>
              </a:endParaRPr>
            </a:p>
            <a:p>
              <a:pPr algn="ctr"/>
              <a:r>
                <a:rPr lang="en-AU" sz="1100" b="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Trading</a:t>
              </a:r>
              <a:endParaRPr lang="en-AU" sz="600" b="0" dirty="0">
                <a:solidFill>
                  <a:schemeClr val="tx1"/>
                </a:solidFill>
                <a:latin typeface="Arial" charset="0"/>
              </a:endParaRPr>
            </a:p>
            <a:p>
              <a:endParaRPr lang="en-AU" sz="1800" b="0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48" name="AutoShape 14"/>
            <p:cNvCxnSpPr>
              <a:cxnSpLocks noChangeShapeType="1"/>
            </p:cNvCxnSpPr>
            <p:nvPr/>
          </p:nvCxnSpPr>
          <p:spPr bwMode="auto">
            <a:xfrm flipH="1" flipV="1">
              <a:off x="7439025" y="3705225"/>
              <a:ext cx="4763" cy="2809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9"/>
            <p:cNvCxnSpPr>
              <a:cxnSpLocks noChangeShapeType="1"/>
            </p:cNvCxnSpPr>
            <p:nvPr/>
          </p:nvCxnSpPr>
          <p:spPr bwMode="auto">
            <a:xfrm flipV="1">
              <a:off x="6965950" y="3673475"/>
              <a:ext cx="146050" cy="230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decision scenario</a:t>
            </a:r>
          </a:p>
        </p:txBody>
      </p:sp>
      <p:pic>
        <p:nvPicPr>
          <p:cNvPr id="14339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685" y="2489844"/>
            <a:ext cx="27559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38"/>
          <p:cNvSpPr>
            <a:spLocks noChangeArrowheads="1"/>
          </p:cNvSpPr>
          <p:nvPr/>
        </p:nvSpPr>
        <p:spPr bwMode="auto">
          <a:xfrm>
            <a:off x="2741164" y="3583396"/>
            <a:ext cx="949325" cy="504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AU" sz="1100" b="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Cloud Coordinator</a:t>
            </a:r>
            <a:endParaRPr lang="en-AU" sz="1800" b="0" dirty="0">
              <a:solidFill>
                <a:schemeClr val="tx1"/>
              </a:solidFill>
              <a:latin typeface="Arial" charset="0"/>
              <a:ea typeface="Calibri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4263985" y="2935932"/>
            <a:ext cx="361950" cy="344487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4492585" y="3512194"/>
            <a:ext cx="36195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3700423" y="2935932"/>
            <a:ext cx="360362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 sz="160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3916726" y="3511820"/>
            <a:ext cx="360029" cy="342926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Wireframe">
            <a:bevelT w="13500" h="13500" prst="relaxedInset"/>
            <a:bevelB w="13500" h="13500" prst="cross"/>
            <a:extrusionClr>
              <a:srgbClr val="FFFFFF"/>
            </a:extrusionClr>
          </a:sp3d>
        </p:spPr>
        <p:txBody>
          <a:bodyPr/>
          <a:lstStyle/>
          <a:p>
            <a:pPr>
              <a:defRPr/>
            </a:pPr>
            <a:endParaRPr 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345" name="AutoShape 6"/>
          <p:cNvSpPr>
            <a:spLocks noChangeArrowheads="1"/>
          </p:cNvSpPr>
          <p:nvPr/>
        </p:nvSpPr>
        <p:spPr bwMode="auto">
          <a:xfrm>
            <a:off x="5356185" y="3655069"/>
            <a:ext cx="679450" cy="503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54000" rIns="54000"/>
          <a:lstStyle/>
          <a:p>
            <a:pPr algn="ctr" eaLnBrk="1" hangingPunct="1"/>
            <a:r>
              <a:rPr lang="en-AU" sz="1100" b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User Interface</a:t>
            </a:r>
            <a:endParaRPr lang="en-AU" sz="600" b="0">
              <a:solidFill>
                <a:schemeClr val="tx1"/>
              </a:solidFill>
              <a:latin typeface="Arial" charset="0"/>
              <a:ea typeface="Calibri" pitchFamily="34" charset="0"/>
            </a:endParaRPr>
          </a:p>
          <a:p>
            <a:endParaRPr lang="en-AU" sz="1800" b="0">
              <a:solidFill>
                <a:schemeClr val="tx1"/>
              </a:solidFill>
              <a:latin typeface="Arial" charset="0"/>
              <a:ea typeface="Calibri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816435" y="2935932"/>
            <a:ext cx="36195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13" name="Picture 17" descr="MC90043262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110" y="4447232"/>
            <a:ext cx="4746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MC90043262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140" y="4487870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 flipH="1" flipV="1">
            <a:off x="5848310" y="4159894"/>
            <a:ext cx="6350" cy="279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" name="AutoShape 10"/>
          <p:cNvCxnSpPr>
            <a:cxnSpLocks noChangeShapeType="1"/>
          </p:cNvCxnSpPr>
          <p:nvPr/>
        </p:nvCxnSpPr>
        <p:spPr bwMode="auto">
          <a:xfrm flipV="1">
            <a:off x="5267330" y="4130680"/>
            <a:ext cx="144463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9" name="Picture 2" descr="MC90043262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4248" y="4015432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AutoShape 13"/>
          <p:cNvCxnSpPr>
            <a:cxnSpLocks noChangeShapeType="1"/>
          </p:cNvCxnSpPr>
          <p:nvPr/>
        </p:nvCxnSpPr>
        <p:spPr bwMode="auto">
          <a:xfrm flipH="1" flipV="1">
            <a:off x="6064210" y="4015432"/>
            <a:ext cx="287338" cy="1190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914735" y="3515369"/>
            <a:ext cx="36195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3711535" y="2939107"/>
            <a:ext cx="360363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4275098" y="2939107"/>
            <a:ext cx="360362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r>
              <a:rPr lang="en-US" sz="800"/>
              <a:t> </a:t>
            </a:r>
            <a:r>
              <a:rPr lang="en-US" sz="1600"/>
              <a:t>S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02110" y="3502669"/>
            <a:ext cx="360363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r>
              <a:rPr lang="en-US" sz="800"/>
              <a:t> </a:t>
            </a:r>
            <a:r>
              <a:rPr lang="en-US" sz="1600"/>
              <a:t>S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4813260" y="2939107"/>
            <a:ext cx="360363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r>
              <a:rPr lang="en-US" sz="800"/>
              <a:t> </a:t>
            </a:r>
            <a:r>
              <a:rPr lang="en-US" sz="1600"/>
              <a:t>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624388" y="4845060"/>
            <a:ext cx="9637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/>
              <a:t>2 On-demand</a:t>
            </a:r>
            <a:endParaRPr lang="en-US" sz="1000" b="0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53082" y="4845060"/>
            <a:ext cx="5517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/>
              <a:t>3 Spot</a:t>
            </a:r>
            <a:endParaRPr lang="en-US" sz="1000" b="0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24586" y="4416432"/>
            <a:ext cx="9637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/>
              <a:t>1 On-demand</a:t>
            </a:r>
            <a:endParaRPr lang="en-US" sz="1000" b="0" dirty="0"/>
          </a:p>
        </p:txBody>
      </p:sp>
      <p:sp>
        <p:nvSpPr>
          <p:cNvPr id="41" name="Cloud Callout 40"/>
          <p:cNvSpPr>
            <a:spLocks noChangeArrowheads="1"/>
          </p:cNvSpPr>
          <p:nvPr/>
        </p:nvSpPr>
        <p:spPr bwMode="auto">
          <a:xfrm>
            <a:off x="1155848" y="2058978"/>
            <a:ext cx="1825465" cy="1212262"/>
          </a:xfrm>
          <a:prstGeom prst="cloudCallout">
            <a:avLst>
              <a:gd name="adj1" fmla="val 53935"/>
              <a:gd name="adj2" fmla="val 72685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90487" tIns="44450" rIns="90487" bIns="44450" anchor="b"/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Outsource or </a:t>
            </a:r>
            <a:r>
              <a:rPr lang="en-US" sz="1400" b="0" dirty="0" smtClean="0">
                <a:solidFill>
                  <a:schemeClr val="tx1"/>
                </a:solidFill>
              </a:rPr>
              <a:t>terminate </a:t>
            </a:r>
            <a:r>
              <a:rPr lang="en-US" sz="1400" b="0" dirty="0">
                <a:solidFill>
                  <a:schemeClr val="tx1"/>
                </a:solidFill>
              </a:rPr>
              <a:t>Spot?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888654" y="5144492"/>
            <a:ext cx="5556280" cy="888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n-US" b="0" dirty="0" smtClean="0"/>
              <a:t>Resource provisioning policies for federated-aware providers in the presence of terminable local VMs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5" grpId="0" animBg="1"/>
      <p:bldP spid="18" grpId="0" animBg="1"/>
      <p:bldP spid="20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/>
      <p:bldP spid="38" grpId="0"/>
      <p:bldP spid="39" grpId="0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1063" y="1544092"/>
            <a:ext cx="7772400" cy="4114800"/>
          </a:xfrm>
        </p:spPr>
        <p:txBody>
          <a:bodyPr/>
          <a:lstStyle/>
          <a:p>
            <a:r>
              <a:rPr lang="en-US" dirty="0" smtClean="0"/>
              <a:t>Non Federated Totally In-house (NFTI)</a:t>
            </a:r>
          </a:p>
          <a:p>
            <a:pPr lvl="1"/>
            <a:r>
              <a:rPr lang="en-US" dirty="0" smtClean="0"/>
              <a:t>Termination of spot VMs with lowest bid </a:t>
            </a:r>
          </a:p>
          <a:p>
            <a:pPr lvl="1"/>
            <a:r>
              <a:rPr lang="en-US" dirty="0" smtClean="0"/>
              <a:t>If action does not release enough resources for the new on demand request the request will be rejected</a:t>
            </a:r>
          </a:p>
          <a:p>
            <a:r>
              <a:rPr lang="en-US" dirty="0" smtClean="0"/>
              <a:t>Federation-Aware Outsourcing Oriented (FAOO)</a:t>
            </a:r>
          </a:p>
          <a:p>
            <a:pPr lvl="1"/>
            <a:r>
              <a:rPr lang="en-US" dirty="0" smtClean="0"/>
              <a:t>Fully utilized provider firstly checks the Cloud exchange service for available resources by other members</a:t>
            </a:r>
          </a:p>
          <a:p>
            <a:pPr lvl="1"/>
            <a:r>
              <a:rPr lang="en-US" dirty="0" smtClean="0"/>
              <a:t>It outsources the request to the provider that offers the cheapest price</a:t>
            </a:r>
          </a:p>
          <a:p>
            <a:r>
              <a:rPr lang="en-US" dirty="0" smtClean="0"/>
              <a:t>Federation-Aware Profit Oriented (FAPO)</a:t>
            </a:r>
          </a:p>
          <a:p>
            <a:pPr lvl="1"/>
            <a:r>
              <a:rPr lang="en-US" dirty="0" smtClean="0"/>
              <a:t>Based on analytical analysis of instant profit, it decides between outsourcing and termination of spot VMs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Performance Evaluation - Setup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Simulation study with </a:t>
            </a:r>
            <a:r>
              <a:rPr lang="en-AU" sz="1800" dirty="0" err="1"/>
              <a:t>CloudSim</a:t>
            </a:r>
            <a:endParaRPr lang="en-AU" sz="1800" dirty="0"/>
          </a:p>
          <a:p>
            <a:pPr lvl="1"/>
            <a:r>
              <a:rPr lang="en-AU" sz="1200" dirty="0" err="1" smtClean="0"/>
              <a:t>CloudSim</a:t>
            </a:r>
            <a:r>
              <a:rPr lang="en-AU" sz="1200" dirty="0" smtClean="0"/>
              <a:t>: A discrete simulator for modelling and simulation of Cloud Computing</a:t>
            </a:r>
            <a:endParaRPr lang="en-AU" sz="1200" dirty="0"/>
          </a:p>
          <a:p>
            <a:r>
              <a:rPr lang="en-AU" sz="1800" dirty="0"/>
              <a:t>The VM configuration is inspired by Amazon EC2 instances</a:t>
            </a:r>
          </a:p>
          <a:p>
            <a:pPr lvl="1"/>
            <a:r>
              <a:rPr lang="en-AU" sz="1200" dirty="0" smtClean="0"/>
              <a:t>One VM type (Small  Instances:1 CPU core, 1.7 GB RAM, 1 EC2 Compute Unit, and 160 GB of local storage)</a:t>
            </a:r>
          </a:p>
          <a:p>
            <a:r>
              <a:rPr lang="en-AU" sz="1800" dirty="0"/>
              <a:t>Each </a:t>
            </a:r>
            <a:r>
              <a:rPr lang="en-AU" sz="1800" dirty="0" err="1" smtClean="0"/>
              <a:t>datacenter</a:t>
            </a:r>
            <a:r>
              <a:rPr lang="en-AU" sz="1800" dirty="0" smtClean="0"/>
              <a:t> </a:t>
            </a:r>
            <a:r>
              <a:rPr lang="en-AU" sz="1800" dirty="0"/>
              <a:t>128 servers, and each one supports 8 VMs. </a:t>
            </a:r>
          </a:p>
          <a:p>
            <a:r>
              <a:rPr lang="en-AU" sz="1800" dirty="0"/>
              <a:t>Due to lack of publicly available workload models and real traces of </a:t>
            </a:r>
            <a:r>
              <a:rPr lang="en-AU" sz="1800" dirty="0" err="1"/>
              <a:t>IaaS</a:t>
            </a:r>
            <a:r>
              <a:rPr lang="en-AU" sz="1800" dirty="0"/>
              <a:t> Clouds, </a:t>
            </a:r>
          </a:p>
          <a:p>
            <a:r>
              <a:rPr lang="en-AU" sz="1800" dirty="0"/>
              <a:t>Lublin workload </a:t>
            </a:r>
            <a:r>
              <a:rPr lang="en-AU" sz="1800" dirty="0" smtClean="0"/>
              <a:t>model (one week long simulation)</a:t>
            </a:r>
          </a:p>
          <a:p>
            <a:pPr lvl="1"/>
            <a:r>
              <a:rPr lang="en-AU" sz="1200" dirty="0"/>
              <a:t>Each experiment is carried out 20 times </a:t>
            </a:r>
          </a:p>
          <a:p>
            <a:pPr lvl="1"/>
            <a:r>
              <a:rPr lang="en-AU" sz="1200" dirty="0" smtClean="0"/>
              <a:t>Average of the results is reported.</a:t>
            </a:r>
          </a:p>
          <a:p>
            <a:r>
              <a:rPr lang="en-AU" sz="1800" dirty="0"/>
              <a:t>Bidding Algorithm:</a:t>
            </a:r>
          </a:p>
          <a:p>
            <a:pPr lvl="1"/>
            <a:r>
              <a:rPr lang="en-AU" sz="1200" dirty="0" smtClean="0"/>
              <a:t>A</a:t>
            </a:r>
            <a:r>
              <a:rPr lang="en-AU" sz="1200" dirty="0"/>
              <a:t> uniformly-distributed random value between the minimum of bid $0.020 and maximum of $</a:t>
            </a:r>
            <a:r>
              <a:rPr lang="en-AU" sz="1200" dirty="0" smtClean="0"/>
              <a:t>0.085(on-demand price)</a:t>
            </a:r>
          </a:p>
          <a:p>
            <a:pPr lvl="1"/>
            <a:r>
              <a:rPr lang="en-AU" sz="1200" dirty="0"/>
              <a:t>The minimum price is set in such a way that the value offered by customers is still enough to cover operational costs of serving the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30" name="Picture 6" descr="C:\Users\Adel\Downloads\Desktop\adel\HPCC Paper\figures\prv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647" y="3877444"/>
            <a:ext cx="2514600" cy="1828800"/>
          </a:xfrm>
          <a:prstGeom prst="rect">
            <a:avLst/>
          </a:prstGeom>
          <a:noFill/>
        </p:spPr>
      </p:pic>
      <p:pic>
        <p:nvPicPr>
          <p:cNvPr id="1031" name="Picture 7" descr="C:\Users\Adel\Downloads\Desktop\adel\HPCC Paper\figures\prv-ref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118" y="3901140"/>
            <a:ext cx="2514600" cy="1828800"/>
          </a:xfrm>
          <a:prstGeom prst="rect">
            <a:avLst/>
          </a:prstGeom>
          <a:noFill/>
        </p:spPr>
      </p:pic>
      <p:pic>
        <p:nvPicPr>
          <p:cNvPr id="1032" name="Picture 8" descr="C:\Users\Adel\Downloads\Desktop\adel\HPCC Paper\figures\prv-ut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094" y="3889108"/>
            <a:ext cx="2514600" cy="1828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36526" y="3440405"/>
            <a:ext cx="7704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Impact of  load on (a) Profit (b) Utilization (c) Number of rejected on-demand VMs, for a provider with different policies.</a:t>
            </a:r>
            <a:endParaRPr lang="en-US" sz="1200" b="0" dirty="0"/>
          </a:p>
        </p:txBody>
      </p:sp>
      <p:sp>
        <p:nvSpPr>
          <p:cNvPr id="12" name="Rectangle 11"/>
          <p:cNvSpPr/>
          <p:nvPr/>
        </p:nvSpPr>
        <p:spPr>
          <a:xfrm>
            <a:off x="808534" y="572000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Impact of number of providers on (a) Profit (b) Utilization (c) Number of rejected on-demand VMs for a provider with different policies.</a:t>
            </a:r>
            <a:endParaRPr lang="en-US" sz="1200" b="0" dirty="0"/>
          </a:p>
        </p:txBody>
      </p:sp>
      <p:pic>
        <p:nvPicPr>
          <p:cNvPr id="4098" name="Picture 2" descr="F:\Dropbox\HPCC 2011\figures\aarr-pro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331" y="1558913"/>
            <a:ext cx="2561624" cy="1857388"/>
          </a:xfrm>
          <a:prstGeom prst="rect">
            <a:avLst/>
          </a:prstGeom>
          <a:noFill/>
        </p:spPr>
      </p:pic>
      <p:pic>
        <p:nvPicPr>
          <p:cNvPr id="4099" name="Picture 3" descr="F:\Dropbox\HPCC 2011\figures\aarr-ref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1125" y="1574272"/>
            <a:ext cx="2441916" cy="1770590"/>
          </a:xfrm>
          <a:prstGeom prst="rect">
            <a:avLst/>
          </a:prstGeom>
          <a:noFill/>
        </p:spPr>
      </p:pic>
      <p:pic>
        <p:nvPicPr>
          <p:cNvPr id="4100" name="Picture 4" descr="F:\Dropbox\HPCC 2011\figures\aarr-ut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9942" y="1558912"/>
            <a:ext cx="2495371" cy="180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Results(cont.)</a:t>
            </a:r>
            <a:endParaRPr lang="en-US" dirty="0"/>
          </a:p>
        </p:txBody>
      </p:sp>
      <p:pic>
        <p:nvPicPr>
          <p:cNvPr id="2050" name="Picture 2" descr="C:\Users\Adel\Downloads\Desktop\adel\HPCC Paper\figures\alpha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57" y="3928214"/>
            <a:ext cx="2522197" cy="1828800"/>
          </a:xfrm>
          <a:prstGeom prst="rect">
            <a:avLst/>
          </a:prstGeom>
          <a:noFill/>
        </p:spPr>
      </p:pic>
      <p:pic>
        <p:nvPicPr>
          <p:cNvPr id="2051" name="Picture 3" descr="C:\Users\Adel\Downloads\Desktop\adel\HPCC Paper\figures\alpha-ref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108" y="3934654"/>
            <a:ext cx="2522197" cy="1828800"/>
          </a:xfrm>
          <a:prstGeom prst="rect">
            <a:avLst/>
          </a:prstGeom>
          <a:noFill/>
        </p:spPr>
      </p:pic>
      <p:pic>
        <p:nvPicPr>
          <p:cNvPr id="2052" name="Picture 4" descr="C:\Users\Adel\Downloads\Desktop\adel\HPCC Paper\figures\alpha-ut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612" y="3928398"/>
            <a:ext cx="2522197" cy="1828800"/>
          </a:xfrm>
          <a:prstGeom prst="rect">
            <a:avLst/>
          </a:prstGeom>
          <a:noFill/>
        </p:spPr>
      </p:pic>
      <p:pic>
        <p:nvPicPr>
          <p:cNvPr id="2053" name="Picture 5" descr="C:\Users\Adel\Downloads\Desktop\adel\HPCC Paper\figures\beta-pro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22" y="1558912"/>
            <a:ext cx="2522197" cy="1828800"/>
          </a:xfrm>
          <a:prstGeom prst="rect">
            <a:avLst/>
          </a:prstGeom>
          <a:noFill/>
        </p:spPr>
      </p:pic>
      <p:pic>
        <p:nvPicPr>
          <p:cNvPr id="2054" name="Picture 6" descr="C:\Users\Adel\Downloads\Desktop\adel\HPCC Paper\figures\beta-ut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8798" y="1582976"/>
            <a:ext cx="2522197" cy="1828800"/>
          </a:xfrm>
          <a:prstGeom prst="rect">
            <a:avLst/>
          </a:prstGeom>
          <a:noFill/>
        </p:spPr>
      </p:pic>
      <p:pic>
        <p:nvPicPr>
          <p:cNvPr id="2055" name="Picture 7" descr="C:\Users\Adel\Downloads\Desktop\adel\HPCC Paper\figures\beta-ref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7206" y="1594824"/>
            <a:ext cx="2522197" cy="1828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09612" y="3416300"/>
            <a:ext cx="740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Impact of percentage of spot requests on (a) Profit (b) Utilization (c) Number of rejected on-demand VMs, for a provider with different policies.</a:t>
            </a:r>
            <a:endParaRPr lang="en-US" sz="1200" b="0" dirty="0"/>
          </a:p>
        </p:txBody>
      </p:sp>
      <p:sp>
        <p:nvSpPr>
          <p:cNvPr id="11" name="Rectangle 10"/>
          <p:cNvSpPr/>
          <p:nvPr/>
        </p:nvSpPr>
        <p:spPr>
          <a:xfrm>
            <a:off x="838174" y="577375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Impact of percentage of persistent spot requests on (a) Profit (b) Utilization (c) Number of rejected on-demand VMs for a provider with different policies.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" r="302"/>
          <a:stretch>
            <a:fillRect/>
          </a:stretch>
        </p:blipFill>
        <p:spPr>
          <a:xfrm>
            <a:off x="881063" y="1472084"/>
            <a:ext cx="7772400" cy="411480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2304826" y="3281809"/>
            <a:ext cx="1184400" cy="1152128"/>
          </a:xfrm>
          <a:prstGeom prst="roundRect">
            <a:avLst/>
          </a:prstGeom>
          <a:noFill/>
          <a:ln w="57150" cmpd="sng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44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Financial Option Market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Derived </a:t>
            </a:r>
            <a:r>
              <a:rPr lang="en-US" sz="2000" dirty="0"/>
              <a:t>from </a:t>
            </a:r>
            <a:r>
              <a:rPr lang="en-US" sz="2000" dirty="0" smtClean="0"/>
              <a:t>publication:</a:t>
            </a:r>
          </a:p>
          <a:p>
            <a:pPr marL="0" indent="0">
              <a:buNone/>
            </a:pPr>
            <a:endParaRPr lang="en-US" sz="2000" dirty="0" smtClean="0"/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Adel </a:t>
            </a:r>
            <a:r>
              <a:rPr lang="en-US" sz="1800" dirty="0">
                <a:solidFill>
                  <a:schemeClr val="tx1"/>
                </a:solidFill>
              </a:rPr>
              <a:t>Nadjaran Toosi, </a:t>
            </a:r>
            <a:r>
              <a:rPr lang="en-US" sz="1800" dirty="0" err="1">
                <a:solidFill>
                  <a:schemeClr val="tx1"/>
                </a:solidFill>
              </a:rPr>
              <a:t>Ruppa</a:t>
            </a:r>
            <a:r>
              <a:rPr lang="en-US" sz="1800" dirty="0">
                <a:solidFill>
                  <a:schemeClr val="tx1"/>
                </a:solidFill>
              </a:rPr>
              <a:t> K. </a:t>
            </a:r>
            <a:r>
              <a:rPr lang="en-US" sz="1800" dirty="0" err="1">
                <a:solidFill>
                  <a:schemeClr val="tx1"/>
                </a:solidFill>
              </a:rPr>
              <a:t>Thulasiram</a:t>
            </a:r>
            <a:r>
              <a:rPr lang="en-US" sz="1800" dirty="0">
                <a:solidFill>
                  <a:schemeClr val="tx1"/>
                </a:solidFill>
              </a:rPr>
              <a:t>, and </a:t>
            </a:r>
            <a:r>
              <a:rPr lang="en-US" sz="1800" dirty="0" err="1">
                <a:solidFill>
                  <a:schemeClr val="tx1"/>
                </a:solidFill>
              </a:rPr>
              <a:t>Rajkumar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Buyya</a:t>
            </a:r>
            <a:r>
              <a:rPr lang="en-US" sz="1800" dirty="0">
                <a:solidFill>
                  <a:schemeClr val="tx1"/>
                </a:solidFill>
              </a:rPr>
              <a:t>, “</a:t>
            </a:r>
            <a:r>
              <a:rPr lang="en-US" sz="1800" b="1" dirty="0" smtClean="0">
                <a:solidFill>
                  <a:schemeClr val="tx1"/>
                </a:solidFill>
              </a:rPr>
              <a:t>Financial</a:t>
            </a:r>
            <a:r>
              <a:rPr lang="ar-IQ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option </a:t>
            </a:r>
            <a:r>
              <a:rPr lang="en-US" sz="1800" b="1" dirty="0">
                <a:solidFill>
                  <a:schemeClr val="tx1"/>
                </a:solidFill>
              </a:rPr>
              <a:t>market model for federated cloud environments</a:t>
            </a:r>
            <a:r>
              <a:rPr lang="en-US" sz="1800" dirty="0">
                <a:solidFill>
                  <a:schemeClr val="tx1"/>
                </a:solidFill>
              </a:rPr>
              <a:t>,” in Proceedings </a:t>
            </a:r>
            <a:r>
              <a:rPr lang="en-US" sz="1800" dirty="0" smtClean="0">
                <a:solidFill>
                  <a:schemeClr val="tx1"/>
                </a:solidFill>
              </a:rPr>
              <a:t>of</a:t>
            </a:r>
            <a:r>
              <a:rPr lang="ar-IQ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5th IEEE/ACM International Conference on </a:t>
            </a:r>
            <a:r>
              <a:rPr lang="en-US" sz="1800" i="1" dirty="0">
                <a:solidFill>
                  <a:schemeClr val="tx1"/>
                </a:solidFill>
              </a:rPr>
              <a:t>Utility and Cloud </a:t>
            </a:r>
            <a:r>
              <a:rPr lang="en-US" sz="1800" i="1" dirty="0" smtClean="0">
                <a:solidFill>
                  <a:schemeClr val="tx1"/>
                </a:solidFill>
              </a:rPr>
              <a:t>Computing</a:t>
            </a:r>
            <a:r>
              <a:rPr lang="ar-IQ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UCC’12), Chicago, Illinois, USA, Nov. 2012, pp. 3–12.</a:t>
            </a:r>
          </a:p>
        </p:txBody>
      </p:sp>
    </p:spTree>
    <p:extLst>
      <p:ext uri="{BB962C8B-B14F-4D97-AF65-F5344CB8AC3E}">
        <p14:creationId xmlns:p14="http://schemas.microsoft.com/office/powerpoint/2010/main" val="22738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Reserved capacity is not fully utilized!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Huge and unpredictable variation in the load over time for Cloud applications, e.g. web applications.</a:t>
            </a:r>
          </a:p>
          <a:p>
            <a:r>
              <a:rPr lang="en-US" sz="2000" dirty="0"/>
              <a:t>Economic advantage of using Reserved Instances in comparison with On-Demand Instances, even if they are not fully utilize</a:t>
            </a:r>
          </a:p>
          <a:p>
            <a:pPr lvl="1"/>
            <a:r>
              <a:rPr lang="en-US" sz="1400" dirty="0"/>
              <a:t>Amazon EC2: Using Heavy Utilization Reserved Instances, you can </a:t>
            </a:r>
            <a:r>
              <a:rPr lang="en-US" sz="1400" b="1" i="1" dirty="0"/>
              <a:t>save up</a:t>
            </a:r>
            <a:r>
              <a:rPr lang="en-US" sz="1400" dirty="0"/>
              <a:t> to 54% for a 1-year term and 71% for a 3-year term vs. running On-Demand Instances.</a:t>
            </a:r>
          </a:p>
          <a:p>
            <a:pPr lvl="1"/>
            <a:r>
              <a:rPr lang="en-US" sz="1400" dirty="0"/>
              <a:t>Reserved Instance Marketplace</a:t>
            </a:r>
          </a:p>
          <a:p>
            <a:pPr lvl="1"/>
            <a:endParaRPr lang="en-US" sz="2000" dirty="0"/>
          </a:p>
          <a:p>
            <a:r>
              <a:rPr lang="en-US" sz="2000" dirty="0"/>
              <a:t>All together 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The pattern of utilization at user side causes reserved instances not to be deployed at all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464521"/>
          </a:xfrm>
          <a:solidFill>
            <a:schemeClr val="lt1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Background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Motivations, Research Problem and Thesis Focus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Solutions</a:t>
            </a:r>
          </a:p>
          <a:p>
            <a:pPr lvl="1"/>
            <a:r>
              <a:rPr lang="en-US" sz="1800" dirty="0" smtClean="0">
                <a:solidFill>
                  <a:srgbClr val="000000">
                    <a:alpha val="29000"/>
                  </a:srgbClr>
                </a:solidFill>
              </a:rPr>
              <a:t>Federation of Clouds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Resource Provisioning Policies to Increase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Profit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Financial Option Market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Model</a:t>
            </a:r>
          </a:p>
          <a:p>
            <a:pPr lvl="1"/>
            <a:r>
              <a:rPr lang="en-US" sz="1800" dirty="0" smtClean="0">
                <a:solidFill>
                  <a:srgbClr val="000000">
                    <a:alpha val="29000"/>
                  </a:srgbClr>
                </a:solidFill>
              </a:rPr>
              <a:t>Single Cloud Provider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Revenue Management with Optimal Capacity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Control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An Auction Mechanism for a Cloud Spot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Market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Spot instance pricing as a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Service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Conclusions and Future Directions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Using Reserved Capacity for On-demand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We are interested to explore the opportunity:</a:t>
            </a:r>
            <a:endParaRPr lang="en-US" sz="1700" dirty="0">
              <a:solidFill>
                <a:srgbClr val="000000"/>
              </a:solidFill>
            </a:endParaRP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Additional cash flow by releasing underutilized capacity of the reserved instances to the on-demand requests. </a:t>
            </a:r>
          </a:p>
          <a:p>
            <a:pPr lvl="1"/>
            <a:r>
              <a:rPr lang="en-US" sz="1800" dirty="0"/>
              <a:t>If the unreserved part of the data center experiences high utilization, providers are able to accommodate on-demand requests on the underutilized reserved capacity of the data center. </a:t>
            </a:r>
          </a:p>
          <a:p>
            <a:pPr marL="0" indent="0">
              <a:buNone/>
            </a:pPr>
            <a:endParaRPr lang="en-US" sz="3100" dirty="0"/>
          </a:p>
          <a:p>
            <a:pPr marL="0" indent="0" algn="ctr">
              <a:buNone/>
            </a:pPr>
            <a:r>
              <a:rPr lang="en-US" sz="3100" dirty="0">
                <a:solidFill>
                  <a:srgbClr val="000000"/>
                </a:solidFill>
              </a:rPr>
              <a:t>Risk of SLA violation!</a:t>
            </a:r>
          </a:p>
          <a:p>
            <a:pPr marL="0" indent="0" algn="ctr">
              <a:buNone/>
            </a:pPr>
            <a:r>
              <a:rPr lang="en-US" sz="3100" dirty="0">
                <a:solidFill>
                  <a:srgbClr val="000000"/>
                </a:solidFill>
              </a:rPr>
              <a:t>Cloud cooperation is a possible solution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Risks in Cloud Federation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more risks:</a:t>
            </a:r>
          </a:p>
          <a:p>
            <a:pPr lvl="1"/>
            <a:r>
              <a:rPr lang="en-US" dirty="0"/>
              <a:t>a risk of being unable to acquire required resources in the market.</a:t>
            </a:r>
          </a:p>
          <a:p>
            <a:pPr lvl="2"/>
            <a:r>
              <a:rPr lang="en-US" dirty="0"/>
              <a:t>Short selling resources without having a good knowledge of usage loads and hence violating the </a:t>
            </a:r>
            <a:r>
              <a:rPr lang="en-US" dirty="0" err="1"/>
              <a:t>QoS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Future price variations in the federation market using past price history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A financial option-based market model is introduced for a federation of Cloud providers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which helps providers increase their profit and mitigate the risks (risks of violating </a:t>
            </a:r>
            <a:r>
              <a:rPr lang="en-US" dirty="0" err="1">
                <a:solidFill>
                  <a:srgbClr val="000000"/>
                </a:solidFill>
              </a:rPr>
              <a:t>QoS</a:t>
            </a:r>
            <a:r>
              <a:rPr lang="en-US" dirty="0">
                <a:solidFill>
                  <a:srgbClr val="000000"/>
                </a:solidFill>
              </a:rPr>
              <a:t> or paying extra money).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Option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financial option is a contract for a future.</a:t>
            </a:r>
          </a:p>
          <a:p>
            <a:r>
              <a:rPr lang="en-US" sz="2400" dirty="0"/>
              <a:t>Transaction between two parties: </a:t>
            </a:r>
          </a:p>
          <a:p>
            <a:pPr lvl="1"/>
            <a:r>
              <a:rPr lang="en-US" sz="1800" dirty="0"/>
              <a:t>Holder and seller of the contract. </a:t>
            </a:r>
          </a:p>
          <a:p>
            <a:r>
              <a:rPr lang="en-US" sz="2400" dirty="0"/>
              <a:t>A financial option gives the holder the right, </a:t>
            </a:r>
            <a:r>
              <a:rPr lang="en-US" sz="2400" i="1" dirty="0"/>
              <a:t>but not the obligation</a:t>
            </a:r>
            <a:r>
              <a:rPr lang="en-US" sz="2400" dirty="0"/>
              <a:t>, to buy (or to sell) an underlying asset at a certain price, called the </a:t>
            </a:r>
            <a:r>
              <a:rPr lang="en-US" sz="2400" i="1" dirty="0"/>
              <a:t>strike price </a:t>
            </a:r>
            <a:r>
              <a:rPr lang="en-US" sz="2400" dirty="0"/>
              <a:t>(exercise price), within a certain period of time, called </a:t>
            </a:r>
            <a:r>
              <a:rPr lang="en-US" sz="2400" i="1" dirty="0"/>
              <a:t>maturity date</a:t>
            </a:r>
            <a:r>
              <a:rPr lang="en-US" sz="2400" dirty="0"/>
              <a:t> (expiration date). </a:t>
            </a:r>
          </a:p>
          <a:p>
            <a:r>
              <a:rPr lang="en-US" sz="2400" dirty="0"/>
              <a:t>The seller is obligated to fulfill the transaction. </a:t>
            </a:r>
          </a:p>
          <a:p>
            <a:r>
              <a:rPr lang="en-US" sz="2400" dirty="0"/>
              <a:t>As a compensation the seller collects an upfront payment at the beginning of the contract, called </a:t>
            </a:r>
            <a:r>
              <a:rPr lang="en-US" sz="2400" i="1" dirty="0"/>
              <a:t>premium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08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736" y="2344730"/>
            <a:ext cx="76771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buy option?</a:t>
            </a:r>
            <a:endParaRPr lang="en-US" dirty="0"/>
          </a:p>
        </p:txBody>
      </p:sp>
      <p:cxnSp>
        <p:nvCxnSpPr>
          <p:cNvPr id="31" name="Shape 46"/>
          <p:cNvCxnSpPr>
            <a:endCxn id="32" idx="3"/>
          </p:cNvCxnSpPr>
          <p:nvPr/>
        </p:nvCxnSpPr>
        <p:spPr bwMode="auto">
          <a:xfrm rot="5400000" flipH="1">
            <a:off x="3581334" y="3093447"/>
            <a:ext cx="581263" cy="2736361"/>
          </a:xfrm>
          <a:prstGeom prst="curvedConnector4">
            <a:avLst>
              <a:gd name="adj1" fmla="val -39328"/>
              <a:gd name="adj2" fmla="val 6052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AutoShape 43"/>
          <p:cNvSpPr>
            <a:spLocks noChangeArrowheads="1"/>
          </p:cNvSpPr>
          <p:nvPr/>
        </p:nvSpPr>
        <p:spPr bwMode="auto">
          <a:xfrm>
            <a:off x="1146472" y="3492338"/>
            <a:ext cx="1357313" cy="1357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256010" y="4344826"/>
            <a:ext cx="1162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AU" sz="1200" b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Cloud Exchange Service</a:t>
            </a:r>
            <a:endParaRPr lang="en-AU" sz="600" b="0">
              <a:solidFill>
                <a:schemeClr val="tx1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auto">
          <a:xfrm flipV="1">
            <a:off x="1843385" y="3544726"/>
            <a:ext cx="446087" cy="784225"/>
          </a:xfrm>
          <a:prstGeom prst="curvedLeftArrow">
            <a:avLst>
              <a:gd name="adj1" fmla="val 35152"/>
              <a:gd name="adj2" fmla="val 7031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1338560" y="3592351"/>
            <a:ext cx="431800" cy="801687"/>
          </a:xfrm>
          <a:prstGeom prst="curvedRightArrow">
            <a:avLst>
              <a:gd name="adj1" fmla="val 37124"/>
              <a:gd name="adj2" fmla="val 7425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 dirty="0" smtClean="0"/>
              <a:t>Baseline </a:t>
            </a:r>
            <a:r>
              <a:rPr sz="1800" dirty="0"/>
              <a:t>In-house Isolated Pool Policy (IIP)</a:t>
            </a:r>
          </a:p>
          <a:p>
            <a:pPr lvl="1"/>
            <a:r>
              <a:rPr lang="en-US" sz="1400" dirty="0" smtClean="0"/>
              <a:t>P</a:t>
            </a:r>
            <a:r>
              <a:rPr sz="1400" dirty="0" smtClean="0"/>
              <a:t>rovider </a:t>
            </a:r>
            <a:r>
              <a:rPr sz="1400" dirty="0"/>
              <a:t>works independently, without participating </a:t>
            </a:r>
            <a:r>
              <a:rPr sz="1400" dirty="0" smtClean="0"/>
              <a:t>in</a:t>
            </a:r>
            <a:r>
              <a:rPr lang="en-US" sz="1400" dirty="0" smtClean="0"/>
              <a:t> </a:t>
            </a:r>
            <a:r>
              <a:rPr sz="1400" dirty="0" smtClean="0"/>
              <a:t>the </a:t>
            </a:r>
            <a:r>
              <a:rPr sz="1400" dirty="0"/>
              <a:t>federation. </a:t>
            </a:r>
            <a:endParaRPr lang="en-US" sz="1400" dirty="0" smtClean="0"/>
          </a:p>
          <a:p>
            <a:pPr lvl="1"/>
            <a:r>
              <a:rPr lang="en-US" sz="1400" dirty="0"/>
              <a:t>I</a:t>
            </a:r>
            <a:r>
              <a:rPr sz="1400" dirty="0" smtClean="0"/>
              <a:t>solated </a:t>
            </a:r>
            <a:r>
              <a:rPr sz="1400" dirty="0"/>
              <a:t>pools of physical nodes for on-demand and </a:t>
            </a:r>
            <a:r>
              <a:rPr sz="1400" dirty="0" smtClean="0"/>
              <a:t>reserved</a:t>
            </a:r>
            <a:r>
              <a:rPr lang="en-US" sz="1400" dirty="0" smtClean="0"/>
              <a:t> </a:t>
            </a:r>
            <a:r>
              <a:rPr sz="1400" dirty="0" smtClean="0"/>
              <a:t>instances .</a:t>
            </a:r>
            <a:endParaRPr sz="1400" dirty="0"/>
          </a:p>
          <a:p>
            <a:r>
              <a:rPr sz="1800" dirty="0" smtClean="0"/>
              <a:t>Baseline </a:t>
            </a:r>
            <a:r>
              <a:rPr sz="1800" dirty="0"/>
              <a:t>Federated Isolated Pool Policy (FIP)</a:t>
            </a:r>
          </a:p>
          <a:p>
            <a:pPr lvl="1"/>
            <a:r>
              <a:rPr lang="en-US" sz="1400" dirty="0" smtClean="0"/>
              <a:t>I</a:t>
            </a:r>
            <a:r>
              <a:rPr sz="1400" dirty="0" smtClean="0"/>
              <a:t>f </a:t>
            </a:r>
            <a:r>
              <a:rPr sz="1400" dirty="0"/>
              <a:t>the provider is not able to </a:t>
            </a:r>
            <a:r>
              <a:rPr sz="1400" dirty="0" smtClean="0"/>
              <a:t>serve</a:t>
            </a:r>
            <a:r>
              <a:rPr lang="en-US" sz="1400" dirty="0" smtClean="0"/>
              <a:t> on-demand</a:t>
            </a:r>
            <a:r>
              <a:rPr sz="1400" dirty="0" smtClean="0"/>
              <a:t> </a:t>
            </a:r>
            <a:r>
              <a:rPr lang="en-US" sz="1400" dirty="0" smtClean="0"/>
              <a:t>requests </a:t>
            </a:r>
            <a:r>
              <a:rPr sz="1400" dirty="0" smtClean="0"/>
              <a:t>locally</a:t>
            </a:r>
            <a:r>
              <a:rPr lang="en-US" sz="1400" dirty="0" smtClean="0"/>
              <a:t> it outsource them  through federation spot market.</a:t>
            </a:r>
            <a:r>
              <a:rPr sz="1400" dirty="0" smtClean="0"/>
              <a:t> </a:t>
            </a:r>
            <a:endParaRPr lang="en-US" sz="1400" dirty="0" smtClean="0"/>
          </a:p>
          <a:p>
            <a:pPr lvl="1"/>
            <a:r>
              <a:rPr sz="1400" dirty="0" smtClean="0"/>
              <a:t>To </a:t>
            </a:r>
            <a:r>
              <a:rPr sz="1400" dirty="0"/>
              <a:t>be always cost-effective, if the spot price </a:t>
            </a:r>
            <a:r>
              <a:rPr sz="1400" dirty="0" smtClean="0"/>
              <a:t>in</a:t>
            </a:r>
            <a:r>
              <a:rPr lang="en-US" sz="1400" dirty="0" smtClean="0"/>
              <a:t> </a:t>
            </a:r>
            <a:r>
              <a:rPr sz="1400" dirty="0" smtClean="0"/>
              <a:t>the </a:t>
            </a:r>
            <a:r>
              <a:rPr sz="1400" dirty="0"/>
              <a:t>federation market is higher than the local </a:t>
            </a:r>
            <a:r>
              <a:rPr sz="1400" dirty="0" smtClean="0"/>
              <a:t>on-demand</a:t>
            </a:r>
            <a:r>
              <a:rPr lang="en-US" sz="1400" dirty="0" smtClean="0"/>
              <a:t> </a:t>
            </a:r>
            <a:r>
              <a:rPr sz="1400" dirty="0" smtClean="0"/>
              <a:t>price </a:t>
            </a:r>
            <a:r>
              <a:rPr sz="1400" dirty="0"/>
              <a:t>then the provider rejects the on-demand request. </a:t>
            </a:r>
            <a:endParaRPr lang="en-US" sz="1400" dirty="0" smtClean="0"/>
          </a:p>
          <a:p>
            <a:pPr lvl="1"/>
            <a:r>
              <a:rPr lang="en-US" sz="1400" dirty="0" smtClean="0"/>
              <a:t>T</a:t>
            </a:r>
            <a:r>
              <a:rPr sz="1400" dirty="0" smtClean="0"/>
              <a:t>he </a:t>
            </a:r>
            <a:r>
              <a:rPr sz="1400" dirty="0"/>
              <a:t>pool of physical nodes for reserved </a:t>
            </a:r>
            <a:r>
              <a:rPr sz="1400" dirty="0" smtClean="0"/>
              <a:t>and</a:t>
            </a:r>
            <a:r>
              <a:rPr lang="en-US" sz="1400" dirty="0" smtClean="0"/>
              <a:t> </a:t>
            </a:r>
            <a:r>
              <a:rPr sz="1400" dirty="0" smtClean="0"/>
              <a:t>on-demand </a:t>
            </a:r>
            <a:r>
              <a:rPr sz="1400" dirty="0"/>
              <a:t>instances are isolated to prevent rejection </a:t>
            </a:r>
            <a:r>
              <a:rPr sz="1400" dirty="0" smtClean="0"/>
              <a:t>of</a:t>
            </a:r>
            <a:r>
              <a:rPr lang="en-US" sz="1400" dirty="0" smtClean="0"/>
              <a:t> </a:t>
            </a:r>
            <a:r>
              <a:rPr sz="1400" dirty="0" smtClean="0"/>
              <a:t>reserved requests.</a:t>
            </a:r>
            <a:r>
              <a:rPr lang="en-US" sz="1400" dirty="0" smtClean="0"/>
              <a:t> </a:t>
            </a:r>
          </a:p>
          <a:p>
            <a:r>
              <a:rPr sz="1800" dirty="0" smtClean="0"/>
              <a:t>Federated </a:t>
            </a:r>
            <a:r>
              <a:rPr sz="1800" dirty="0"/>
              <a:t>Shared Pool Option-Enabled Policy (FSPO)</a:t>
            </a:r>
          </a:p>
          <a:p>
            <a:pPr lvl="1"/>
            <a:r>
              <a:rPr lang="en-US" sz="1400" dirty="0" smtClean="0"/>
              <a:t>T</a:t>
            </a:r>
            <a:r>
              <a:rPr sz="1400" dirty="0" smtClean="0"/>
              <a:t>he </a:t>
            </a:r>
            <a:r>
              <a:rPr sz="1400" dirty="0"/>
              <a:t>provider </a:t>
            </a:r>
            <a:r>
              <a:rPr sz="1400" dirty="0" smtClean="0"/>
              <a:t>accommodates</a:t>
            </a:r>
            <a:r>
              <a:rPr lang="en-US" sz="1400" dirty="0" smtClean="0"/>
              <a:t> </a:t>
            </a:r>
            <a:r>
              <a:rPr sz="1400" dirty="0" smtClean="0"/>
              <a:t>excess </a:t>
            </a:r>
            <a:r>
              <a:rPr sz="1400" dirty="0"/>
              <a:t>on-demand requests in the </a:t>
            </a:r>
            <a:r>
              <a:rPr sz="1400" dirty="0" smtClean="0"/>
              <a:t>underutilized</a:t>
            </a:r>
            <a:r>
              <a:rPr lang="en-US" sz="1400" dirty="0" smtClean="0"/>
              <a:t> </a:t>
            </a:r>
            <a:r>
              <a:rPr sz="1400" dirty="0" smtClean="0"/>
              <a:t>reserved </a:t>
            </a:r>
            <a:r>
              <a:rPr sz="1400" dirty="0"/>
              <a:t>capacity. </a:t>
            </a:r>
            <a:endParaRPr lang="en-US" sz="1400" dirty="0" smtClean="0"/>
          </a:p>
          <a:p>
            <a:pPr lvl="1"/>
            <a:r>
              <a:rPr lang="en-US" sz="1400" dirty="0" smtClean="0"/>
              <a:t>T</a:t>
            </a:r>
            <a:r>
              <a:rPr sz="1400" dirty="0" smtClean="0"/>
              <a:t>he </a:t>
            </a:r>
            <a:r>
              <a:rPr sz="1400" dirty="0"/>
              <a:t>provider buys </a:t>
            </a:r>
            <a:r>
              <a:rPr sz="1400" dirty="0" smtClean="0"/>
              <a:t>an</a:t>
            </a:r>
            <a:r>
              <a:rPr lang="en-US" sz="1400" dirty="0" smtClean="0"/>
              <a:t> </a:t>
            </a:r>
            <a:r>
              <a:rPr sz="1400" dirty="0" smtClean="0"/>
              <a:t>option </a:t>
            </a:r>
            <a:r>
              <a:rPr sz="1400" dirty="0"/>
              <a:t>whenever he accommodates on-demand requests </a:t>
            </a:r>
            <a:r>
              <a:rPr sz="1400" dirty="0" smtClean="0"/>
              <a:t>in</a:t>
            </a:r>
            <a:r>
              <a:rPr lang="en-US" sz="1400" dirty="0" smtClean="0"/>
              <a:t> </a:t>
            </a:r>
            <a:r>
              <a:rPr sz="1400" dirty="0" smtClean="0"/>
              <a:t>the </a:t>
            </a:r>
            <a:r>
              <a:rPr sz="1400" dirty="0"/>
              <a:t>reserved capacity. </a:t>
            </a:r>
            <a:endParaRPr lang="en-US" sz="1400" dirty="0" smtClean="0"/>
          </a:p>
          <a:p>
            <a:pPr lvl="1"/>
            <a:r>
              <a:rPr lang="en-US" sz="1400" dirty="0" smtClean="0"/>
              <a:t>I</a:t>
            </a:r>
            <a:r>
              <a:rPr sz="1400" dirty="0" smtClean="0"/>
              <a:t>f </a:t>
            </a:r>
            <a:r>
              <a:rPr sz="1400" dirty="0"/>
              <a:t>a reserved </a:t>
            </a:r>
            <a:r>
              <a:rPr sz="1400" dirty="0" smtClean="0"/>
              <a:t>request</a:t>
            </a:r>
            <a:r>
              <a:rPr lang="en-US" sz="1400" dirty="0" smtClean="0"/>
              <a:t> </a:t>
            </a:r>
            <a:r>
              <a:rPr sz="1400" dirty="0" smtClean="0"/>
              <a:t>comes </a:t>
            </a:r>
            <a:r>
              <a:rPr sz="1400" dirty="0"/>
              <a:t>in and the provider is not able to serve it locally, </a:t>
            </a:r>
            <a:r>
              <a:rPr sz="1400" dirty="0" smtClean="0"/>
              <a:t>the</a:t>
            </a:r>
            <a:r>
              <a:rPr lang="en-US" sz="1400" dirty="0" smtClean="0"/>
              <a:t> </a:t>
            </a:r>
            <a:r>
              <a:rPr sz="1400" dirty="0" smtClean="0"/>
              <a:t>option </a:t>
            </a:r>
            <a:r>
              <a:rPr sz="1400" dirty="0"/>
              <a:t>is exercised and the reserved request is outsourced </a:t>
            </a:r>
            <a:r>
              <a:rPr sz="1400" dirty="0" smtClean="0"/>
              <a:t>at</a:t>
            </a:r>
            <a:r>
              <a:rPr lang="en-US" sz="1400" dirty="0" smtClean="0"/>
              <a:t> </a:t>
            </a:r>
            <a:r>
              <a:rPr sz="1400" dirty="0" smtClean="0"/>
              <a:t>the </a:t>
            </a:r>
            <a:r>
              <a:rPr sz="1400" dirty="0"/>
              <a:t>strike price of the option.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38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247948"/>
            <a:ext cx="7772400" cy="1104900"/>
          </a:xfrm>
        </p:spPr>
        <p:txBody>
          <a:bodyPr/>
          <a:lstStyle/>
          <a:p>
            <a:r>
              <a:rPr lang="en-US" sz="4000" dirty="0" smtClean="0"/>
              <a:t>Experimental Results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18" y="1544092"/>
            <a:ext cx="3456384" cy="25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894" y="1544092"/>
            <a:ext cx="3898322" cy="2448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4758" y="4064372"/>
            <a:ext cx="3456384" cy="23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Number of Request Rejections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574" y="1976140"/>
            <a:ext cx="6614694" cy="32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46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Maturity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279" y="2273604"/>
            <a:ext cx="6521720" cy="251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55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" r="302"/>
          <a:stretch>
            <a:fillRect/>
          </a:stretch>
        </p:blipFill>
        <p:spPr>
          <a:xfrm>
            <a:off x="881063" y="1472084"/>
            <a:ext cx="7772400" cy="411480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5172588" y="2771597"/>
            <a:ext cx="2062800" cy="252000"/>
          </a:xfrm>
          <a:prstGeom prst="roundRect">
            <a:avLst/>
          </a:prstGeom>
          <a:noFill/>
          <a:ln w="57150" cmpd="sng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488311" cy="432050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Allowing </a:t>
            </a:r>
            <a:r>
              <a:rPr lang="en-US" sz="2000" dirty="0"/>
              <a:t>businesses to outsource their IT facilities to cloud providers</a:t>
            </a:r>
          </a:p>
          <a:p>
            <a:pPr>
              <a:defRPr/>
            </a:pPr>
            <a:r>
              <a:rPr lang="en-US" sz="2000" dirty="0"/>
              <a:t>A</a:t>
            </a:r>
            <a:r>
              <a:rPr lang="en-US" sz="2000" dirty="0" smtClean="0"/>
              <a:t>void </a:t>
            </a:r>
            <a:r>
              <a:rPr lang="en-US" sz="2000" dirty="0"/>
              <a:t>expensive up-front investments of establishing their own </a:t>
            </a:r>
            <a:r>
              <a:rPr lang="en-US" sz="2000" dirty="0" smtClean="0"/>
              <a:t>infrastructure</a:t>
            </a:r>
          </a:p>
          <a:p>
            <a:pPr>
              <a:defRPr/>
            </a:pPr>
            <a:r>
              <a:rPr lang="en-US" sz="2000" dirty="0" smtClean="0"/>
              <a:t>Long-held dream of computing as a utility</a:t>
            </a:r>
          </a:p>
          <a:p>
            <a:pPr>
              <a:defRPr/>
            </a:pPr>
            <a:r>
              <a:rPr lang="en-AU" sz="2000" dirty="0" smtClean="0"/>
              <a:t>On-demand </a:t>
            </a:r>
            <a:r>
              <a:rPr lang="en-US" sz="2000" dirty="0" smtClean="0"/>
              <a:t>delivery of IT services</a:t>
            </a:r>
          </a:p>
          <a:p>
            <a:pPr>
              <a:defRPr/>
            </a:pPr>
            <a:r>
              <a:rPr lang="en-US" sz="2000" dirty="0" smtClean="0"/>
              <a:t>Customers pay for what they use	</a:t>
            </a:r>
          </a:p>
          <a:p>
            <a:pPr>
              <a:defRPr/>
            </a:pPr>
            <a:r>
              <a:rPr lang="en-US" sz="2000" dirty="0"/>
              <a:t>V</a:t>
            </a:r>
            <a:r>
              <a:rPr lang="en-US" sz="2000" dirty="0" smtClean="0"/>
              <a:t>irtualized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678" y="3294177"/>
            <a:ext cx="3644531" cy="3148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6566" y="6008588"/>
            <a:ext cx="415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400" b="0" i="1" dirty="0" err="1">
                <a:solidFill>
                  <a:srgbClr val="081D58"/>
                </a:solidFill>
              </a:rPr>
              <a:t>Figure</a:t>
            </a:r>
            <a:r>
              <a:rPr lang="nl-NL" sz="1400" b="0" i="1" dirty="0">
                <a:solidFill>
                  <a:srgbClr val="081D58"/>
                </a:solidFill>
              </a:rPr>
              <a:t>: </a:t>
            </a:r>
            <a:r>
              <a:rPr lang="nl-NL" sz="1400" b="0" i="1" dirty="0" smtClean="0">
                <a:solidFill>
                  <a:srgbClr val="081D58"/>
                </a:solidFill>
              </a:rPr>
              <a:t>http</a:t>
            </a:r>
            <a:r>
              <a:rPr lang="nl-NL" sz="1400" b="0" i="1" dirty="0">
                <a:solidFill>
                  <a:srgbClr val="081D58"/>
                </a:solidFill>
              </a:rPr>
              <a:t>://</a:t>
            </a:r>
            <a:r>
              <a:rPr lang="nl-NL" sz="1400" b="0" i="1" dirty="0" err="1">
                <a:solidFill>
                  <a:srgbClr val="081D58"/>
                </a:solidFill>
              </a:rPr>
              <a:t>en.wikipedia.org</a:t>
            </a:r>
            <a:r>
              <a:rPr lang="nl-NL" sz="1400" b="0" i="1" dirty="0">
                <a:solidFill>
                  <a:srgbClr val="081D58"/>
                </a:solidFill>
              </a:rPr>
              <a:t>/</a:t>
            </a:r>
            <a:r>
              <a:rPr lang="nl-NL" sz="1400" b="0" i="1" dirty="0" err="1">
                <a:solidFill>
                  <a:srgbClr val="081D58"/>
                </a:solidFill>
              </a:rPr>
              <a:t>wiki</a:t>
            </a:r>
            <a:r>
              <a:rPr lang="nl-NL" sz="1400" b="0" i="1" dirty="0">
                <a:solidFill>
                  <a:srgbClr val="081D58"/>
                </a:solidFill>
              </a:rPr>
              <a:t>/</a:t>
            </a:r>
            <a:r>
              <a:rPr lang="nl-NL" sz="1400" b="0" i="1" dirty="0" err="1">
                <a:solidFill>
                  <a:srgbClr val="081D58"/>
                </a:solidFill>
              </a:rPr>
              <a:t>Cloud_computing</a:t>
            </a:r>
            <a:endParaRPr lang="en-US" sz="1400" b="0" i="1" dirty="0">
              <a:solidFill>
                <a:srgbClr val="081D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Revenue Management with Optimal Capacity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Derived from:</a:t>
            </a:r>
          </a:p>
          <a:p>
            <a:pPr marL="0" indent="0">
              <a:buNone/>
            </a:pPr>
            <a:endParaRPr lang="en-US" sz="2000" dirty="0" smtClean="0"/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Adel Nadjaran Toosi, Kurt </a:t>
            </a:r>
            <a:r>
              <a:rPr lang="en-US" sz="1800" dirty="0" err="1">
                <a:solidFill>
                  <a:schemeClr val="tx1"/>
                </a:solidFill>
              </a:rPr>
              <a:t>Vanmechelen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Ramamohanarao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Kotagiri</a:t>
            </a:r>
            <a:r>
              <a:rPr lang="en-US" sz="1800" dirty="0">
                <a:solidFill>
                  <a:schemeClr val="tx1"/>
                </a:solidFill>
              </a:rPr>
              <a:t>, and </a:t>
            </a:r>
            <a:r>
              <a:rPr lang="en-US" sz="1800" dirty="0" err="1" smtClean="0">
                <a:solidFill>
                  <a:schemeClr val="tx1"/>
                </a:solidFill>
              </a:rPr>
              <a:t>Rajkumar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Buyya</a:t>
            </a:r>
            <a:r>
              <a:rPr lang="en-US" sz="1800" dirty="0">
                <a:solidFill>
                  <a:schemeClr val="tx1"/>
                </a:solidFill>
              </a:rPr>
              <a:t>, “</a:t>
            </a:r>
            <a:r>
              <a:rPr lang="en-US" sz="1800" b="1" dirty="0">
                <a:solidFill>
                  <a:schemeClr val="tx1"/>
                </a:solidFill>
              </a:rPr>
              <a:t>Revenue Maximization with Optimal Capacity Control in </a:t>
            </a:r>
            <a:r>
              <a:rPr lang="en-US" sz="1800" b="1" dirty="0" smtClean="0">
                <a:solidFill>
                  <a:schemeClr val="tx1"/>
                </a:solidFill>
              </a:rPr>
              <a:t>Infrastructure as </a:t>
            </a:r>
            <a:r>
              <a:rPr lang="en-US" sz="1800" b="1" dirty="0">
                <a:solidFill>
                  <a:schemeClr val="tx1"/>
                </a:solidFill>
              </a:rPr>
              <a:t>a Service Cloud Markets</a:t>
            </a:r>
            <a:r>
              <a:rPr lang="en-US" sz="1800" dirty="0">
                <a:solidFill>
                  <a:schemeClr val="tx1"/>
                </a:solidFill>
              </a:rPr>
              <a:t>,” </a:t>
            </a:r>
            <a:r>
              <a:rPr lang="en-US" sz="1800" i="1" dirty="0">
                <a:solidFill>
                  <a:schemeClr val="tx1"/>
                </a:solidFill>
              </a:rPr>
              <a:t>IEEE </a:t>
            </a:r>
            <a:r>
              <a:rPr lang="en-US" sz="1800" i="1" dirty="0" smtClean="0">
                <a:solidFill>
                  <a:schemeClr val="tx1"/>
                </a:solidFill>
              </a:rPr>
              <a:t>Transactions </a:t>
            </a:r>
            <a:r>
              <a:rPr lang="en-US" sz="1800" i="1" dirty="0">
                <a:solidFill>
                  <a:schemeClr val="tx1"/>
                </a:solidFill>
              </a:rPr>
              <a:t>on Cloud </a:t>
            </a:r>
            <a:r>
              <a:rPr lang="en-US" sz="1800" i="1" dirty="0" smtClean="0">
                <a:solidFill>
                  <a:schemeClr val="tx1"/>
                </a:solidFill>
              </a:rPr>
              <a:t>Computing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>
                <a:solidFill>
                  <a:schemeClr val="tx1"/>
                </a:solidFill>
              </a:rPr>
              <a:t>TCC), 2014, in review.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IaaS</a:t>
            </a:r>
            <a:r>
              <a:rPr lang="en-US" sz="2800" dirty="0"/>
              <a:t> </a:t>
            </a:r>
            <a:r>
              <a:rPr lang="en-US" sz="2800" dirty="0" smtClean="0"/>
              <a:t>providers’ various </a:t>
            </a:r>
            <a:r>
              <a:rPr lang="en-US" sz="2800" dirty="0"/>
              <a:t>pricing plans (or markets)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on</a:t>
            </a:r>
            <a:r>
              <a:rPr lang="en-US" dirty="0"/>
              <a:t>-demand pay-as-you-</a:t>
            </a:r>
            <a:r>
              <a:rPr lang="en-US" dirty="0" smtClean="0"/>
              <a:t>go </a:t>
            </a:r>
          </a:p>
          <a:p>
            <a:pPr lvl="2"/>
            <a:r>
              <a:rPr lang="en-US" dirty="0" smtClean="0"/>
              <a:t>Generates highest revenue per unit capacity</a:t>
            </a:r>
          </a:p>
          <a:p>
            <a:pPr lvl="2"/>
            <a:r>
              <a:rPr lang="en-US" dirty="0" smtClean="0"/>
              <a:t>Demand uncertainty</a:t>
            </a:r>
          </a:p>
          <a:p>
            <a:pPr lvl="1"/>
            <a:r>
              <a:rPr lang="en-US" dirty="0" smtClean="0"/>
              <a:t>Reservation </a:t>
            </a:r>
            <a:r>
              <a:rPr lang="en-US" dirty="0"/>
              <a:t>(subscription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R</a:t>
            </a:r>
            <a:r>
              <a:rPr lang="en-US" dirty="0" smtClean="0"/>
              <a:t>isk</a:t>
            </a:r>
            <a:r>
              <a:rPr lang="en-US" dirty="0"/>
              <a:t>-free income from reservations </a:t>
            </a:r>
            <a:endParaRPr lang="en-US" dirty="0" smtClean="0"/>
          </a:p>
          <a:p>
            <a:pPr lvl="2"/>
            <a:r>
              <a:rPr lang="en-US" dirty="0"/>
              <a:t>G</a:t>
            </a:r>
            <a:r>
              <a:rPr lang="en-US" dirty="0" smtClean="0"/>
              <a:t>uaranteed </a:t>
            </a:r>
            <a:r>
              <a:rPr lang="en-US" dirty="0"/>
              <a:t>cash flow through long-term </a:t>
            </a:r>
            <a:r>
              <a:rPr lang="en-US" dirty="0" smtClean="0"/>
              <a:t>commitments</a:t>
            </a:r>
          </a:p>
          <a:p>
            <a:pPr lvl="2"/>
            <a:r>
              <a:rPr lang="en-US" dirty="0" smtClean="0"/>
              <a:t>Compensate for </a:t>
            </a:r>
            <a:r>
              <a:rPr lang="en-US" dirty="0"/>
              <a:t>the demand uncertainty </a:t>
            </a:r>
            <a:r>
              <a:rPr lang="en-US" dirty="0" smtClean="0"/>
              <a:t>of on-demand </a:t>
            </a:r>
            <a:r>
              <a:rPr lang="en-US" dirty="0"/>
              <a:t>pay-as-you-</a:t>
            </a:r>
            <a:r>
              <a:rPr lang="en-US" dirty="0" smtClean="0"/>
              <a:t>go</a:t>
            </a:r>
          </a:p>
          <a:p>
            <a:pPr lvl="2"/>
            <a:r>
              <a:rPr lang="en-US" dirty="0" smtClean="0"/>
              <a:t>Generates lower revenue per unit capacity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provider is liable to offer guaranteed </a:t>
            </a:r>
            <a:r>
              <a:rPr lang="en-US" dirty="0" smtClean="0"/>
              <a:t>availability to honor SLA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pot market</a:t>
            </a:r>
          </a:p>
          <a:p>
            <a:pPr lvl="2"/>
            <a:r>
              <a:rPr lang="en-US" dirty="0"/>
              <a:t>Selling spare capacity in the data center </a:t>
            </a:r>
            <a:endParaRPr lang="en-US" dirty="0" smtClean="0"/>
          </a:p>
          <a:p>
            <a:pPr lvl="2"/>
            <a:r>
              <a:rPr lang="en-US" dirty="0" smtClean="0"/>
              <a:t>Attract </a:t>
            </a:r>
            <a:r>
              <a:rPr lang="en-US" dirty="0"/>
              <a:t>price-sensitive users </a:t>
            </a:r>
            <a:r>
              <a:rPr lang="en-US" dirty="0" smtClean="0"/>
              <a:t>that are </a:t>
            </a:r>
            <a:r>
              <a:rPr lang="en-US" dirty="0"/>
              <a:t>capable of tolerating service </a:t>
            </a:r>
            <a:r>
              <a:rPr lang="en-US" dirty="0" smtClean="0"/>
              <a:t>interruptions 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/>
              <a:t>being exposed to the </a:t>
            </a:r>
            <a:r>
              <a:rPr lang="en-US" dirty="0" smtClean="0"/>
              <a:t>risks resulting </a:t>
            </a:r>
            <a:r>
              <a:rPr lang="en-US" dirty="0"/>
              <a:t>from overbooking </a:t>
            </a:r>
            <a:r>
              <a:rPr lang="en-US" dirty="0" smtClean="0"/>
              <a:t>capacity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9054" y="1954262"/>
            <a:ext cx="243593" cy="28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870" y="2264172"/>
            <a:ext cx="220769" cy="289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2990" y="2806816"/>
            <a:ext cx="243593" cy="28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142" y="3056260"/>
            <a:ext cx="243593" cy="28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1262" y="3327582"/>
            <a:ext cx="243593" cy="288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5238" y="3826470"/>
            <a:ext cx="220769" cy="289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1748" y="3598904"/>
            <a:ext cx="220769" cy="289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326" y="4712444"/>
            <a:ext cx="243593" cy="288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022" y="4424412"/>
            <a:ext cx="243593" cy="2880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9980" y="4928468"/>
            <a:ext cx="243593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482401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use of multiple pricing plans </a:t>
            </a:r>
            <a:r>
              <a:rPr lang="en-US" sz="2000" dirty="0" smtClean="0"/>
              <a:t>introduces: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Non-trivial trade-offs in revenue maximization</a:t>
            </a:r>
          </a:p>
          <a:p>
            <a:pPr marL="0" indent="0">
              <a:buNone/>
            </a:pPr>
            <a:r>
              <a:rPr lang="en-US" sz="2000" dirty="0" smtClean="0"/>
              <a:t>Our </a:t>
            </a:r>
            <a:r>
              <a:rPr lang="en-US" sz="2000" dirty="0"/>
              <a:t>main </a:t>
            </a:r>
            <a:r>
              <a:rPr lang="en-US" sz="2000" b="1" dirty="0"/>
              <a:t>research question </a:t>
            </a:r>
            <a:r>
              <a:rPr lang="en-US" sz="2000" dirty="0"/>
              <a:t>is </a:t>
            </a:r>
            <a:r>
              <a:rPr lang="en-US" sz="2000" dirty="0" smtClean="0"/>
              <a:t>the following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FF0000"/>
                </a:solidFill>
              </a:rPr>
              <a:t>limited </a:t>
            </a:r>
            <a:r>
              <a:rPr lang="en-US" sz="1600" dirty="0" smtClean="0">
                <a:solidFill>
                  <a:srgbClr val="FF0000"/>
                </a:solidFill>
              </a:rPr>
              <a:t>resources </a:t>
            </a:r>
            <a:r>
              <a:rPr lang="en-US" sz="1600" dirty="0" smtClean="0">
                <a:solidFill>
                  <a:srgbClr val="000000"/>
                </a:solidFill>
              </a:rPr>
              <a:t>available</a:t>
            </a:r>
            <a:r>
              <a:rPr lang="en-US" sz="1600" dirty="0">
                <a:solidFill>
                  <a:srgbClr val="000000"/>
                </a:solidFill>
              </a:rPr>
              <a:t>, and considering the </a:t>
            </a:r>
            <a:r>
              <a:rPr lang="en-US" sz="1600" dirty="0">
                <a:solidFill>
                  <a:srgbClr val="FF0000"/>
                </a:solidFill>
              </a:rPr>
              <a:t>dynamic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stochastic </a:t>
            </a:r>
            <a:r>
              <a:rPr lang="en-US" sz="1600" dirty="0">
                <a:solidFill>
                  <a:srgbClr val="000000"/>
                </a:solidFill>
              </a:rPr>
              <a:t>nature of customers’ </a:t>
            </a:r>
            <a:r>
              <a:rPr lang="en-US" sz="1600" dirty="0">
                <a:solidFill>
                  <a:srgbClr val="FF0000"/>
                </a:solidFill>
              </a:rPr>
              <a:t>demand</a:t>
            </a:r>
            <a:r>
              <a:rPr lang="en-US" sz="1600" dirty="0" smtClean="0">
                <a:solidFill>
                  <a:srgbClr val="000000"/>
                </a:solidFill>
              </a:rPr>
              <a:t>, how can </a:t>
            </a:r>
            <a:r>
              <a:rPr lang="en-US" sz="1600" dirty="0">
                <a:solidFill>
                  <a:srgbClr val="FF0000"/>
                </a:solidFill>
              </a:rPr>
              <a:t>expected revenue </a:t>
            </a:r>
            <a:r>
              <a:rPr lang="en-US" sz="1600" dirty="0">
                <a:solidFill>
                  <a:srgbClr val="000000"/>
                </a:solidFill>
              </a:rPr>
              <a:t>be maximized through </a:t>
            </a:r>
            <a:r>
              <a:rPr lang="en-US" sz="1600" dirty="0" smtClean="0">
                <a:solidFill>
                  <a:srgbClr val="000000"/>
                </a:solidFill>
              </a:rPr>
              <a:t>an </a:t>
            </a:r>
            <a:r>
              <a:rPr lang="en-US" sz="1600" dirty="0" smtClean="0">
                <a:solidFill>
                  <a:srgbClr val="FF0000"/>
                </a:solidFill>
              </a:rPr>
              <a:t>optimal </a:t>
            </a:r>
            <a:r>
              <a:rPr lang="en-US" sz="1600" dirty="0">
                <a:solidFill>
                  <a:srgbClr val="FF0000"/>
                </a:solidFill>
              </a:rPr>
              <a:t>allocation </a:t>
            </a:r>
            <a:r>
              <a:rPr lang="en-US" sz="1600" dirty="0">
                <a:solidFill>
                  <a:srgbClr val="000000"/>
                </a:solidFill>
              </a:rPr>
              <a:t>of capacity to </a:t>
            </a:r>
            <a:r>
              <a:rPr lang="en-US" sz="1600" dirty="0" smtClean="0">
                <a:solidFill>
                  <a:srgbClr val="000000"/>
                </a:solidFill>
              </a:rPr>
              <a:t>each pricing </a:t>
            </a:r>
            <a:r>
              <a:rPr lang="en-US" sz="1600" dirty="0">
                <a:solidFill>
                  <a:srgbClr val="000000"/>
                </a:solidFill>
              </a:rPr>
              <a:t>plan</a:t>
            </a:r>
            <a:r>
              <a:rPr lang="en-US" sz="1600" dirty="0" smtClean="0">
                <a:solidFill>
                  <a:srgbClr val="000000"/>
                </a:solidFill>
              </a:rPr>
              <a:t>?”</a:t>
            </a:r>
          </a:p>
          <a:p>
            <a:pPr marL="0" indent="0">
              <a:buNone/>
            </a:pPr>
            <a:r>
              <a:rPr lang="en-US" sz="2000" dirty="0" smtClean="0"/>
              <a:t>Assumptions: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Customers </a:t>
            </a:r>
            <a:r>
              <a:rPr lang="en-US" sz="1600" dirty="0">
                <a:solidFill>
                  <a:schemeClr val="tx1"/>
                </a:solidFill>
              </a:rPr>
              <a:t>do not fully utilize their reserved capacity in the reservation’s </a:t>
            </a:r>
            <a:r>
              <a:rPr lang="en-US" sz="1600" dirty="0" smtClean="0">
                <a:solidFill>
                  <a:schemeClr val="tx1"/>
                </a:solidFill>
              </a:rPr>
              <a:t>lifetime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We do not allow accommodating on-demand requests in underutilized reserved capacity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C</a:t>
            </a:r>
            <a:r>
              <a:rPr lang="en-US" sz="1400" dirty="0" smtClean="0">
                <a:solidFill>
                  <a:srgbClr val="000000"/>
                </a:solidFill>
              </a:rPr>
              <a:t>reates </a:t>
            </a:r>
            <a:r>
              <a:rPr lang="en-US" sz="1400" dirty="0">
                <a:solidFill>
                  <a:srgbClr val="000000"/>
                </a:solidFill>
              </a:rPr>
              <a:t>the risk of SLA violations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Provider accommodates spot </a:t>
            </a:r>
            <a:r>
              <a:rPr lang="en-US" sz="1600" dirty="0">
                <a:solidFill>
                  <a:schemeClr val="tx1"/>
                </a:solidFill>
              </a:rPr>
              <a:t>instances in the underutilized reserved capacity of the data </a:t>
            </a:r>
            <a:r>
              <a:rPr lang="en-US" sz="1600" dirty="0" smtClean="0">
                <a:solidFill>
                  <a:schemeClr val="tx1"/>
                </a:solidFill>
              </a:rPr>
              <a:t>center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1062" y="1976140"/>
            <a:ext cx="306859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frame our algorithmic contributions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a revenue management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upports </a:t>
            </a:r>
            <a:r>
              <a:rPr lang="en-US" dirty="0"/>
              <a:t>the three presented pricing </a:t>
            </a:r>
            <a:r>
              <a:rPr lang="en-US" dirty="0" smtClean="0"/>
              <a:t>plans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ncorporates </a:t>
            </a:r>
            <a:r>
              <a:rPr lang="en-US" dirty="0"/>
              <a:t>an admission </a:t>
            </a:r>
            <a:r>
              <a:rPr lang="en-US" dirty="0" smtClean="0"/>
              <a:t>control system </a:t>
            </a:r>
            <a:r>
              <a:rPr lang="en-US" dirty="0"/>
              <a:t>for requests of the reservation plan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formulate the optimal </a:t>
            </a:r>
            <a:r>
              <a:rPr lang="en-US" dirty="0"/>
              <a:t>capacity control problem </a:t>
            </a:r>
            <a:endParaRPr lang="en-US" dirty="0" smtClean="0"/>
          </a:p>
          <a:p>
            <a:pPr lvl="1"/>
            <a:r>
              <a:rPr lang="en-US" dirty="0" smtClean="0"/>
              <a:t>As a finite horizon Markov Decision </a:t>
            </a:r>
            <a:r>
              <a:rPr lang="en-US" dirty="0"/>
              <a:t>P</a:t>
            </a:r>
            <a:r>
              <a:rPr lang="en-US" dirty="0" smtClean="0"/>
              <a:t>rocess (</a:t>
            </a:r>
            <a:r>
              <a:rPr lang="en-US" dirty="0"/>
              <a:t>MDP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 stochastic dynamic programming technique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compute the maximum number of reservation contracts the provider </a:t>
            </a:r>
            <a:r>
              <a:rPr lang="en-US" dirty="0" smtClean="0"/>
              <a:t>must accept</a:t>
            </a:r>
            <a:endParaRPr lang="en-US" dirty="0"/>
          </a:p>
          <a:p>
            <a:pPr lvl="2"/>
            <a:r>
              <a:rPr lang="en-US" dirty="0"/>
              <a:t>For a large capacity provider the stochastic dynamic programming technique is </a:t>
            </a:r>
            <a:r>
              <a:rPr lang="en-US" dirty="0">
                <a:solidFill>
                  <a:srgbClr val="FF0000"/>
                </a:solidFill>
              </a:rPr>
              <a:t>computationally prohibitive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 therefore present </a:t>
            </a:r>
            <a:r>
              <a:rPr lang="en-US" dirty="0" smtClean="0"/>
              <a:t>two algorithms </a:t>
            </a:r>
            <a:r>
              <a:rPr lang="en-US" dirty="0"/>
              <a:t>to increase the scalability of our solution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Algorithms</a:t>
            </a:r>
          </a:p>
          <a:p>
            <a:pPr lvl="1"/>
            <a:r>
              <a:rPr lang="en-US" dirty="0" smtClean="0"/>
              <a:t>Optimal Algorithm</a:t>
            </a:r>
            <a:endParaRPr lang="en-US" sz="2100" dirty="0" smtClean="0"/>
          </a:p>
          <a:p>
            <a:pPr lvl="2"/>
            <a:r>
              <a:rPr lang="en-US" sz="1600" dirty="0" smtClean="0"/>
              <a:t>A s</a:t>
            </a:r>
            <a:r>
              <a:rPr lang="es-ES_tradnl" sz="1600" dirty="0" err="1" smtClean="0"/>
              <a:t>tochastic</a:t>
            </a:r>
            <a:r>
              <a:rPr lang="es-ES_tradnl" sz="1600" dirty="0" smtClean="0"/>
              <a:t> </a:t>
            </a:r>
            <a:r>
              <a:rPr lang="en-US" sz="1600" dirty="0" smtClean="0"/>
              <a:t>dynamic </a:t>
            </a:r>
            <a:r>
              <a:rPr lang="en-US" sz="1600" dirty="0"/>
              <a:t>programming </a:t>
            </a:r>
            <a:r>
              <a:rPr lang="en-US" sz="1600" dirty="0" smtClean="0"/>
              <a:t>technique</a:t>
            </a:r>
          </a:p>
          <a:p>
            <a:pPr lvl="2"/>
            <a:r>
              <a:rPr lang="sk-SK" sz="1600" dirty="0"/>
              <a:t>A</a:t>
            </a:r>
            <a:r>
              <a:rPr lang="sk-SK" sz="1600" dirty="0" smtClean="0"/>
              <a:t>s </a:t>
            </a:r>
            <a:r>
              <a:rPr lang="sk-SK" sz="1600" dirty="0"/>
              <a:t>a finite horizon Markov </a:t>
            </a:r>
            <a:r>
              <a:rPr lang="sk-SK" sz="1600" dirty="0" smtClean="0"/>
              <a:t>Decision </a:t>
            </a:r>
            <a:r>
              <a:rPr lang="sk-SK" sz="1600" dirty="0"/>
              <a:t>P</a:t>
            </a:r>
            <a:r>
              <a:rPr lang="sk-SK" sz="1600" dirty="0" smtClean="0"/>
              <a:t>rocess </a:t>
            </a:r>
            <a:r>
              <a:rPr lang="sk-SK" sz="1600" dirty="0"/>
              <a:t>(MDP)</a:t>
            </a:r>
            <a:r>
              <a:rPr lang="sk-SK" sz="1600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Pseudo </a:t>
            </a:r>
            <a:r>
              <a:rPr lang="en-US" dirty="0"/>
              <a:t>Optimal </a:t>
            </a:r>
            <a:r>
              <a:rPr lang="en-US" dirty="0" smtClean="0"/>
              <a:t>Algorithm</a:t>
            </a:r>
          </a:p>
          <a:p>
            <a:pPr lvl="2"/>
            <a:r>
              <a:rPr lang="en-US" dirty="0" smtClean="0"/>
              <a:t>Based on optimal algorithm</a:t>
            </a:r>
          </a:p>
          <a:p>
            <a:pPr lvl="2"/>
            <a:r>
              <a:rPr lang="en-US" dirty="0" smtClean="0"/>
              <a:t>Only increases </a:t>
            </a:r>
            <a:r>
              <a:rPr lang="en-US" dirty="0"/>
              <a:t>the </a:t>
            </a:r>
            <a:r>
              <a:rPr lang="en-US" dirty="0" smtClean="0"/>
              <a:t>spatial and </a:t>
            </a:r>
            <a:r>
              <a:rPr lang="en-US" dirty="0"/>
              <a:t>temporal granularity of the </a:t>
            </a:r>
            <a:r>
              <a:rPr lang="en-US" dirty="0" smtClean="0"/>
              <a:t>problem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solve it in a time suitable </a:t>
            </a:r>
            <a:r>
              <a:rPr lang="en-US" dirty="0" smtClean="0"/>
              <a:t>for practical </a:t>
            </a:r>
            <a:r>
              <a:rPr lang="en-US" dirty="0"/>
              <a:t>online decision making</a:t>
            </a:r>
            <a:endParaRPr lang="en-US" dirty="0" smtClean="0"/>
          </a:p>
          <a:p>
            <a:pPr lvl="1"/>
            <a:r>
              <a:rPr lang="en-US" dirty="0"/>
              <a:t>Heuristic </a:t>
            </a:r>
            <a:r>
              <a:rPr lang="en-US" dirty="0" smtClean="0"/>
              <a:t>Algorithm</a:t>
            </a:r>
          </a:p>
          <a:p>
            <a:pPr lvl="2"/>
            <a:r>
              <a:rPr lang="en-US" sz="1600" dirty="0" smtClean="0"/>
              <a:t>Sacrifices </a:t>
            </a:r>
            <a:r>
              <a:rPr lang="en-US" sz="1600" dirty="0"/>
              <a:t>accuracy to an </a:t>
            </a:r>
            <a:r>
              <a:rPr lang="en-US" sz="1600" dirty="0" smtClean="0"/>
              <a:t>acceptable extent </a:t>
            </a:r>
            <a:r>
              <a:rPr lang="en-US" sz="1600" dirty="0"/>
              <a:t>to increase </a:t>
            </a:r>
            <a:r>
              <a:rPr lang="en-US" sz="1600" dirty="0" smtClean="0"/>
              <a:t>scalability</a:t>
            </a:r>
          </a:p>
          <a:p>
            <a:pPr lvl="2"/>
            <a:r>
              <a:rPr lang="en-US" sz="1600" dirty="0"/>
              <a:t>T</a:t>
            </a:r>
            <a:r>
              <a:rPr lang="en-US" sz="1600" dirty="0" smtClean="0"/>
              <a:t>hrough </a:t>
            </a:r>
            <a:r>
              <a:rPr lang="en-US" sz="1600" dirty="0"/>
              <a:t>a number of simplifying assumptions on </a:t>
            </a:r>
            <a:endParaRPr lang="en-US" sz="1600" dirty="0" smtClean="0"/>
          </a:p>
          <a:p>
            <a:pPr lvl="3"/>
            <a:r>
              <a:rPr lang="en-US" sz="1800" dirty="0"/>
              <a:t>R</a:t>
            </a:r>
            <a:r>
              <a:rPr lang="en-US" sz="1800" dirty="0" smtClean="0"/>
              <a:t>eserved </a:t>
            </a:r>
            <a:r>
              <a:rPr lang="en-US" sz="1800" dirty="0"/>
              <a:t>capacity </a:t>
            </a:r>
            <a:r>
              <a:rPr lang="en-US" sz="1800" dirty="0" smtClean="0"/>
              <a:t>utilization and</a:t>
            </a:r>
          </a:p>
          <a:p>
            <a:pPr lvl="3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lifetime of on-demand </a:t>
            </a:r>
            <a:r>
              <a:rPr lang="en-US" sz="1800" dirty="0" smtClean="0"/>
              <a:t>requests.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Optimal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910" y="1492115"/>
            <a:ext cx="4455658" cy="482453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01021" y="1534794"/>
            <a:ext cx="3452441" cy="4545801"/>
          </a:xfrm>
        </p:spPr>
        <p:txBody>
          <a:bodyPr/>
          <a:lstStyle/>
          <a:p>
            <a:r>
              <a:rPr lang="en-US" sz="2000" dirty="0" smtClean="0"/>
              <a:t>Details of </a:t>
            </a:r>
            <a:r>
              <a:rPr lang="en-US" sz="2000" i="1" dirty="0"/>
              <a:t>Optimal Algorithm</a:t>
            </a:r>
          </a:p>
          <a:p>
            <a:pPr lvl="1"/>
            <a:r>
              <a:rPr lang="en-US" sz="1600" dirty="0" smtClean="0"/>
              <a:t>Computational Complexity</a:t>
            </a: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B: The </a:t>
            </a:r>
            <a:r>
              <a:rPr lang="en-US" sz="2000" dirty="0"/>
              <a:t>number of VM instances per block of </a:t>
            </a:r>
            <a:r>
              <a:rPr lang="en-US" sz="2000" dirty="0" smtClean="0"/>
              <a:t>capacity</a:t>
            </a:r>
          </a:p>
          <a:p>
            <a:pPr lvl="1"/>
            <a:r>
              <a:rPr lang="en-US" sz="1600" dirty="0" smtClean="0"/>
              <a:t>e.g</a:t>
            </a:r>
            <a:r>
              <a:rPr lang="en-US" sz="1600" dirty="0"/>
              <a:t>.</a:t>
            </a:r>
            <a:r>
              <a:rPr lang="en-US" sz="1600" dirty="0" smtClean="0"/>
              <a:t>, B </a:t>
            </a:r>
            <a:r>
              <a:rPr lang="en-US" sz="1600" dirty="0"/>
              <a:t>= 100 </a:t>
            </a:r>
            <a:r>
              <a:rPr lang="en-US" sz="1600" dirty="0" smtClean="0"/>
              <a:t>VMs </a:t>
            </a:r>
          </a:p>
          <a:p>
            <a:r>
              <a:rPr lang="en-US" sz="2000" dirty="0" smtClean="0"/>
              <a:t>T:  The </a:t>
            </a:r>
            <a:r>
              <a:rPr lang="en-US" sz="2000" dirty="0"/>
              <a:t>number of billing cycles per time slot </a:t>
            </a:r>
            <a:endParaRPr lang="en-US" sz="2000" dirty="0" smtClean="0"/>
          </a:p>
          <a:p>
            <a:pPr lvl="1"/>
            <a:r>
              <a:rPr lang="en-US" sz="1600" dirty="0" smtClean="0"/>
              <a:t>e.g</a:t>
            </a:r>
            <a:r>
              <a:rPr lang="en-US" sz="1600" dirty="0"/>
              <a:t>., T = 168 </a:t>
            </a:r>
            <a:r>
              <a:rPr lang="en-US" sz="1600" dirty="0" smtClean="0"/>
              <a:t>hours.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150" y="2510676"/>
            <a:ext cx="1864742" cy="3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heuristic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30" y="1616100"/>
            <a:ext cx="7155314" cy="3672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4886" y="5567269"/>
            <a:ext cx="1308968" cy="41606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6527" y="5544285"/>
            <a:ext cx="3528391" cy="429384"/>
          </a:xfrm>
        </p:spPr>
        <p:txBody>
          <a:bodyPr/>
          <a:lstStyle/>
          <a:p>
            <a:r>
              <a:rPr lang="en-US" sz="2000" dirty="0" smtClean="0"/>
              <a:t>Computational Complexity: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5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 modules of the </a:t>
            </a:r>
            <a:r>
              <a:rPr lang="en-US" sz="2800" dirty="0" smtClean="0"/>
              <a:t>revenue management </a:t>
            </a:r>
            <a:r>
              <a:rPr lang="en-US" sz="2800" dirty="0"/>
              <a:t>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574" y="1469420"/>
            <a:ext cx="7030938" cy="45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</a:t>
            </a:r>
            <a:r>
              <a:rPr lang="en-US" sz="2000" dirty="0"/>
              <a:t>evaluate our proposed framework </a:t>
            </a:r>
            <a:r>
              <a:rPr lang="en-US" sz="2000" dirty="0" smtClean="0"/>
              <a:t>through: </a:t>
            </a:r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arge</a:t>
            </a:r>
            <a:r>
              <a:rPr lang="en-US" sz="1600" dirty="0"/>
              <a:t>-scale </a:t>
            </a:r>
            <a:r>
              <a:rPr lang="en-US" sz="1600" dirty="0" smtClean="0"/>
              <a:t>simulations</a:t>
            </a:r>
            <a:r>
              <a:rPr lang="en-US" sz="1600" dirty="0"/>
              <a:t> </a:t>
            </a:r>
            <a:r>
              <a:rPr lang="en-US" sz="1600" dirty="0" smtClean="0"/>
              <a:t>(12 months)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riven </a:t>
            </a:r>
            <a:r>
              <a:rPr lang="en-US" sz="1600" dirty="0"/>
              <a:t>by cluster-usage traces that are provided by Google. </a:t>
            </a:r>
            <a:endParaRPr lang="en-US" sz="1600" dirty="0" smtClean="0"/>
          </a:p>
          <a:p>
            <a:r>
              <a:rPr lang="en-US" sz="2000" dirty="0"/>
              <a:t>No publicly available workload traces of real-world </a:t>
            </a:r>
            <a:r>
              <a:rPr lang="en-US" sz="2000" dirty="0" err="1"/>
              <a:t>IaaS</a:t>
            </a:r>
            <a:r>
              <a:rPr lang="en-US" sz="2000" dirty="0"/>
              <a:t> </a:t>
            </a:r>
            <a:r>
              <a:rPr lang="en-US" sz="2000" dirty="0" smtClean="0"/>
              <a:t>clouds:</a:t>
            </a:r>
          </a:p>
          <a:p>
            <a:pPr lvl="1"/>
            <a:r>
              <a:rPr lang="en-US" sz="1600" dirty="0" smtClean="0"/>
              <a:t>We propose a </a:t>
            </a:r>
            <a:r>
              <a:rPr lang="en-US" sz="1600" dirty="0" smtClean="0">
                <a:solidFill>
                  <a:srgbClr val="FF0000"/>
                </a:solidFill>
              </a:rPr>
              <a:t>scheduling algorithm </a:t>
            </a:r>
            <a:r>
              <a:rPr lang="en-US" sz="1600" dirty="0" smtClean="0"/>
              <a:t>that generates VM requests based on the user resource usage in these traces.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ricing </a:t>
            </a:r>
            <a:r>
              <a:rPr lang="en-US" sz="2000" dirty="0"/>
              <a:t>conditions that are aligned with those of Amazon </a:t>
            </a:r>
            <a:r>
              <a:rPr lang="en-US" sz="2000" dirty="0" smtClean="0"/>
              <a:t>EC2</a:t>
            </a:r>
          </a:p>
          <a:p>
            <a:r>
              <a:rPr lang="en-US" sz="2000" dirty="0"/>
              <a:t>Benchmark Algorithm:</a:t>
            </a:r>
          </a:p>
          <a:p>
            <a:pPr lvl="1"/>
            <a:r>
              <a:rPr lang="en-US" sz="1600" dirty="0"/>
              <a:t>no admission control referred to as </a:t>
            </a:r>
            <a:r>
              <a:rPr lang="en-US" sz="1600" i="1" dirty="0"/>
              <a:t>no-</a:t>
            </a:r>
            <a:r>
              <a:rPr lang="en-US" sz="1600" i="1" dirty="0" smtClean="0"/>
              <a:t>control</a:t>
            </a:r>
          </a:p>
          <a:p>
            <a:r>
              <a:rPr lang="en-US" sz="2000" dirty="0" smtClean="0"/>
              <a:t>Simulation Environment</a:t>
            </a:r>
          </a:p>
          <a:p>
            <a:pPr lvl="1"/>
            <a:r>
              <a:rPr lang="en-US" sz="1600" dirty="0" smtClean="0"/>
              <a:t>Extended </a:t>
            </a:r>
            <a:r>
              <a:rPr lang="en-US" sz="1600" dirty="0" err="1" smtClean="0"/>
              <a:t>CloudSim</a:t>
            </a:r>
            <a:r>
              <a:rPr lang="en-US" sz="1600" dirty="0" smtClean="0"/>
              <a:t> (</a:t>
            </a:r>
            <a:r>
              <a:rPr lang="en-US" sz="1600" dirty="0"/>
              <a:t>pricing plans and the proposed revenue management </a:t>
            </a:r>
            <a:r>
              <a:rPr lang="en-US" sz="1600" dirty="0" smtClean="0"/>
              <a:t>framework)</a:t>
            </a:r>
          </a:p>
        </p:txBody>
      </p:sp>
    </p:spTree>
    <p:extLst>
      <p:ext uri="{BB962C8B-B14F-4D97-AF65-F5344CB8AC3E}">
        <p14:creationId xmlns:p14="http://schemas.microsoft.com/office/powerpoint/2010/main" val="22297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446" y="1544092"/>
            <a:ext cx="5849466" cy="37759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0438" y="529866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dirty="0">
                <a:solidFill>
                  <a:srgbClr val="000000"/>
                </a:solidFill>
              </a:rPr>
              <a:t>The revenue performance of the proposed revenue management </a:t>
            </a:r>
            <a:r>
              <a:rPr lang="en-US" sz="1600" b="0" dirty="0" smtClean="0">
                <a:solidFill>
                  <a:srgbClr val="000000"/>
                </a:solidFill>
              </a:rPr>
              <a:t>framework under </a:t>
            </a:r>
            <a:r>
              <a:rPr lang="en-US" sz="1600" b="0" dirty="0">
                <a:solidFill>
                  <a:srgbClr val="000000"/>
                </a:solidFill>
              </a:rPr>
              <a:t>different algorithms normalized to the outcome of </a:t>
            </a:r>
            <a:r>
              <a:rPr lang="en-US" sz="1600" dirty="0" smtClean="0">
                <a:solidFill>
                  <a:srgbClr val="000000"/>
                </a:solidFill>
              </a:rPr>
              <a:t>no-control </a:t>
            </a:r>
            <a:r>
              <a:rPr lang="en-US" sz="1600" b="0" dirty="0" smtClean="0">
                <a:solidFill>
                  <a:srgbClr val="000000"/>
                </a:solidFill>
              </a:rPr>
              <a:t>algorithm</a:t>
            </a:r>
          </a:p>
          <a:p>
            <a:pPr algn="just"/>
            <a:r>
              <a:rPr lang="en-US" sz="1600" b="0" dirty="0" smtClean="0">
                <a:solidFill>
                  <a:srgbClr val="000000"/>
                </a:solidFill>
              </a:rPr>
              <a:t> (</a:t>
            </a:r>
            <a:r>
              <a:rPr lang="en-US" sz="1600" b="0" dirty="0">
                <a:solidFill>
                  <a:srgbClr val="000000"/>
                </a:solidFill>
              </a:rPr>
              <a:t>B = 100 and T = 75).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</a:t>
            </a:r>
            <a:r>
              <a:rPr lang="en-US" dirty="0" smtClean="0"/>
              <a:t>Service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776343" cy="41148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Software </a:t>
            </a:r>
            <a:r>
              <a:rPr lang="en-US" sz="1800" dirty="0"/>
              <a:t>as a Service (</a:t>
            </a:r>
            <a:r>
              <a:rPr lang="en-US" sz="1800" dirty="0" err="1"/>
              <a:t>SaaS</a:t>
            </a:r>
            <a:r>
              <a:rPr lang="en-US" sz="1800" dirty="0"/>
              <a:t>) </a:t>
            </a:r>
          </a:p>
          <a:p>
            <a:pPr lvl="1">
              <a:defRPr/>
            </a:pPr>
            <a:r>
              <a:rPr lang="en-US" sz="1400" dirty="0" smtClean="0"/>
              <a:t>It provides applications and software </a:t>
            </a:r>
            <a:r>
              <a:rPr lang="en-US" sz="1400" dirty="0"/>
              <a:t>to the customer in utility-based </a:t>
            </a:r>
            <a:r>
              <a:rPr lang="en-US" sz="1400" dirty="0" smtClean="0"/>
              <a:t>model</a:t>
            </a:r>
          </a:p>
          <a:p>
            <a:pPr lvl="1">
              <a:defRPr/>
            </a:pPr>
            <a:r>
              <a:rPr lang="en-US" sz="1400" dirty="0" smtClean="0"/>
              <a:t>Accessible from </a:t>
            </a:r>
            <a:r>
              <a:rPr lang="en-US" sz="1400" dirty="0"/>
              <a:t>a thin client interface such as a Web </a:t>
            </a:r>
            <a:r>
              <a:rPr lang="en-US" sz="1400" dirty="0" smtClean="0"/>
              <a:t>browser</a:t>
            </a:r>
          </a:p>
          <a:p>
            <a:pPr lvl="1">
              <a:defRPr/>
            </a:pPr>
            <a:r>
              <a:rPr lang="en-US" sz="1400" dirty="0" smtClean="0"/>
              <a:t>Example: </a:t>
            </a:r>
            <a:r>
              <a:rPr lang="en-US" sz="1400" dirty="0" err="1" smtClean="0"/>
              <a:t>Salesforce.com</a:t>
            </a:r>
            <a:endParaRPr lang="en-US" sz="1400" dirty="0" smtClean="0"/>
          </a:p>
          <a:p>
            <a:pPr lvl="2">
              <a:defRPr/>
            </a:pPr>
            <a:r>
              <a:rPr lang="en-US" sz="1100" dirty="0" smtClean="0"/>
              <a:t> </a:t>
            </a:r>
            <a:r>
              <a:rPr lang="en-US" sz="1100" dirty="0"/>
              <a:t>Customer relationship management (CRM</a:t>
            </a:r>
            <a:r>
              <a:rPr lang="en-US" sz="1100" dirty="0" smtClean="0"/>
              <a:t>) as </a:t>
            </a:r>
            <a:r>
              <a:rPr lang="en-US" sz="1100" dirty="0"/>
              <a:t>a service. </a:t>
            </a:r>
            <a:endParaRPr lang="en-US" sz="2800" dirty="0" smtClean="0"/>
          </a:p>
          <a:p>
            <a:pPr>
              <a:defRPr/>
            </a:pPr>
            <a:r>
              <a:rPr lang="en-US" sz="1800" dirty="0" smtClean="0"/>
              <a:t>Platform as a Service (</a:t>
            </a:r>
            <a:r>
              <a:rPr lang="en-US" sz="1800" dirty="0" err="1" smtClean="0"/>
              <a:t>PaaS</a:t>
            </a:r>
            <a:r>
              <a:rPr lang="en-US" sz="1800" dirty="0" smtClean="0"/>
              <a:t>)</a:t>
            </a:r>
          </a:p>
          <a:p>
            <a:pPr lvl="1">
              <a:defRPr/>
            </a:pPr>
            <a:r>
              <a:rPr lang="en-US" sz="1400" dirty="0" smtClean="0"/>
              <a:t>It provides programming languages and tools to</a:t>
            </a:r>
          </a:p>
          <a:p>
            <a:pPr marL="579437" lvl="1" indent="0">
              <a:buNone/>
              <a:defRPr/>
            </a:pPr>
            <a:r>
              <a:rPr lang="en-US" sz="1400" dirty="0"/>
              <a:t>	</a:t>
            </a:r>
            <a:r>
              <a:rPr lang="en-US" sz="1400" dirty="0" smtClean="0"/>
              <a:t>   </a:t>
            </a:r>
            <a:r>
              <a:rPr lang="en-US" sz="1400" dirty="0"/>
              <a:t>deploy </a:t>
            </a:r>
            <a:r>
              <a:rPr lang="en-US" sz="1400" dirty="0" smtClean="0"/>
              <a:t>application </a:t>
            </a:r>
            <a:r>
              <a:rPr lang="en-US" sz="1400" dirty="0"/>
              <a:t>onto the cloud infrastructure</a:t>
            </a:r>
          </a:p>
          <a:p>
            <a:pPr lvl="1">
              <a:defRPr/>
            </a:pPr>
            <a:r>
              <a:rPr lang="en-US" sz="1400" dirty="0" smtClean="0"/>
              <a:t>Example: Google </a:t>
            </a:r>
            <a:r>
              <a:rPr lang="en-US" sz="1400" dirty="0"/>
              <a:t>App </a:t>
            </a:r>
            <a:r>
              <a:rPr lang="en-US" sz="1400" dirty="0" smtClean="0"/>
              <a:t>Engine</a:t>
            </a:r>
          </a:p>
          <a:p>
            <a:pPr lvl="2">
              <a:defRPr/>
            </a:pPr>
            <a:r>
              <a:rPr lang="en-US" sz="1100" dirty="0"/>
              <a:t>facilities to </a:t>
            </a:r>
            <a:r>
              <a:rPr lang="en-US" sz="1100" dirty="0" smtClean="0"/>
              <a:t>build an reliable and scalable application </a:t>
            </a:r>
          </a:p>
          <a:p>
            <a:pPr>
              <a:defRPr/>
            </a:pPr>
            <a:r>
              <a:rPr lang="en-US" sz="1800" dirty="0" smtClean="0"/>
              <a:t>Infrastructure as a Service (</a:t>
            </a:r>
            <a:r>
              <a:rPr lang="en-US" sz="1800" dirty="0" err="1" smtClean="0"/>
              <a:t>IaaS</a:t>
            </a:r>
            <a:r>
              <a:rPr lang="en-US" sz="1800" dirty="0" smtClean="0"/>
              <a:t>)</a:t>
            </a:r>
            <a:endParaRPr lang="en-AU" sz="1400" dirty="0" smtClean="0"/>
          </a:p>
          <a:p>
            <a:pPr lvl="1">
              <a:defRPr/>
            </a:pPr>
            <a:r>
              <a:rPr lang="en-US" sz="1400" dirty="0" smtClean="0"/>
              <a:t>It </a:t>
            </a:r>
            <a:r>
              <a:rPr lang="en-US" sz="1400" dirty="0"/>
              <a:t>provides capabilities for the customers to </a:t>
            </a:r>
            <a:r>
              <a:rPr lang="en-US" sz="1400" dirty="0" smtClean="0"/>
              <a:t>provision computational </a:t>
            </a:r>
            <a:r>
              <a:rPr lang="en-US" sz="1400" dirty="0"/>
              <a:t>resources such as processing, storage, network, and other </a:t>
            </a:r>
            <a:r>
              <a:rPr lang="en-US" sz="1400" dirty="0" smtClean="0"/>
              <a:t>fundamental computing resources</a:t>
            </a:r>
          </a:p>
          <a:p>
            <a:pPr lvl="1">
              <a:defRPr/>
            </a:pPr>
            <a:r>
              <a:rPr lang="en-US" sz="1400" dirty="0" smtClean="0"/>
              <a:t>Virtual </a:t>
            </a:r>
            <a:r>
              <a:rPr lang="en-US" sz="1400" dirty="0"/>
              <a:t>Machines (VMs</a:t>
            </a:r>
            <a:r>
              <a:rPr lang="en-US" sz="1400" dirty="0" smtClean="0"/>
              <a:t>)</a:t>
            </a:r>
            <a:endParaRPr lang="en-AU" sz="1400" dirty="0" smtClean="0"/>
          </a:p>
          <a:p>
            <a:pPr lvl="1">
              <a:defRPr/>
            </a:pPr>
            <a:r>
              <a:rPr lang="en-US" sz="1400" dirty="0" smtClean="0"/>
              <a:t>Example: Amazon </a:t>
            </a:r>
            <a:r>
              <a:rPr lang="en-US" sz="1400" dirty="0"/>
              <a:t>EC2/</a:t>
            </a:r>
            <a:r>
              <a:rPr lang="en-US" sz="1400" dirty="0" smtClean="0"/>
              <a:t>S3</a:t>
            </a:r>
          </a:p>
          <a:p>
            <a:pPr lvl="2">
              <a:defRPr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1062" y="2480196"/>
            <a:ext cx="2965106" cy="1670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1142" y="4136380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Service Stack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73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Experimental </a:t>
            </a:r>
            <a:r>
              <a:rPr lang="en-US" dirty="0" smtClean="0"/>
              <a:t>Results (2)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8654" y="1472084"/>
            <a:ext cx="5438626" cy="3868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510" y="5432524"/>
            <a:ext cx="792088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dirty="0">
                <a:solidFill>
                  <a:srgbClr val="000000"/>
                </a:solidFill>
              </a:rPr>
              <a:t>The revenue performance of the pseudo optimal and heuristic </a:t>
            </a:r>
            <a:r>
              <a:rPr lang="en-US" sz="1600" b="0" dirty="0" smtClean="0">
                <a:solidFill>
                  <a:srgbClr val="000000"/>
                </a:solidFill>
              </a:rPr>
              <a:t>algorithms with </a:t>
            </a:r>
            <a:r>
              <a:rPr lang="en-US" sz="1600" b="0" dirty="0">
                <a:solidFill>
                  <a:srgbClr val="000000"/>
                </a:solidFill>
              </a:rPr>
              <a:t>different values of B and T. </a:t>
            </a:r>
            <a:r>
              <a:rPr lang="en-US" sz="1600" b="0" dirty="0" smtClean="0">
                <a:solidFill>
                  <a:srgbClr val="000000"/>
                </a:solidFill>
              </a:rPr>
              <a:t> All </a:t>
            </a:r>
            <a:r>
              <a:rPr lang="en-US" sz="1600" b="0" dirty="0">
                <a:solidFill>
                  <a:srgbClr val="000000"/>
                </a:solidFill>
              </a:rPr>
              <a:t>values are normalized to the outcome of the </a:t>
            </a:r>
            <a:r>
              <a:rPr lang="en-US" sz="1600" dirty="0" smtClean="0">
                <a:solidFill>
                  <a:srgbClr val="000000"/>
                </a:solidFill>
              </a:rPr>
              <a:t>optimal solution</a:t>
            </a:r>
            <a:r>
              <a:rPr lang="en-US" sz="1600" b="0" dirty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" r="302"/>
          <a:stretch>
            <a:fillRect/>
          </a:stretch>
        </p:blipFill>
        <p:spPr>
          <a:xfrm>
            <a:off x="881063" y="1472084"/>
            <a:ext cx="7772400" cy="411480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7077314" y="4768116"/>
            <a:ext cx="1436076" cy="571980"/>
          </a:xfrm>
          <a:prstGeom prst="roundRect">
            <a:avLst/>
          </a:prstGeom>
          <a:noFill/>
          <a:ln w="57150" cmpd="sng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36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 Auction Mechanism for </a:t>
            </a:r>
            <a:r>
              <a:rPr lang="en-US" sz="2800" dirty="0" smtClean="0"/>
              <a:t>Cloud Spot Markets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Derived from:</a:t>
            </a:r>
          </a:p>
          <a:p>
            <a:pPr marL="0" indent="0">
              <a:buNone/>
            </a:pPr>
            <a:endParaRPr lang="en-US" sz="2000" dirty="0" smtClean="0"/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Adel Nadjaran Toosi, Kurt </a:t>
            </a:r>
            <a:r>
              <a:rPr lang="en-US" sz="1800" dirty="0" err="1" smtClean="0">
                <a:solidFill>
                  <a:schemeClr val="tx1"/>
                </a:solidFill>
              </a:rPr>
              <a:t>Vanmechelen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Farzad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Khodadadi</a:t>
            </a:r>
            <a:r>
              <a:rPr lang="en-US" sz="1800" dirty="0" smtClean="0">
                <a:solidFill>
                  <a:schemeClr val="tx1"/>
                </a:solidFill>
              </a:rPr>
              <a:t>, and Rajkumar Buyya, “</a:t>
            </a:r>
            <a:r>
              <a:rPr lang="en-US" sz="1800" b="1" dirty="0" smtClean="0">
                <a:solidFill>
                  <a:schemeClr val="tx1"/>
                </a:solidFill>
              </a:rPr>
              <a:t>An Auction Mechanism </a:t>
            </a:r>
            <a:r>
              <a:rPr lang="en-US" sz="1800" b="1" dirty="0">
                <a:solidFill>
                  <a:schemeClr val="tx1"/>
                </a:solidFill>
              </a:rPr>
              <a:t>for </a:t>
            </a:r>
            <a:r>
              <a:rPr lang="en-US" sz="1800" b="1" dirty="0" smtClean="0">
                <a:solidFill>
                  <a:schemeClr val="tx1"/>
                </a:solidFill>
              </a:rPr>
              <a:t>Cloud </a:t>
            </a:r>
            <a:r>
              <a:rPr lang="en-US" sz="1800" b="1" dirty="0">
                <a:solidFill>
                  <a:schemeClr val="tx1"/>
                </a:solidFill>
              </a:rPr>
              <a:t>Spot </a:t>
            </a:r>
            <a:r>
              <a:rPr lang="en-US" sz="1800" b="1" dirty="0" smtClean="0">
                <a:solidFill>
                  <a:schemeClr val="tx1"/>
                </a:solidFill>
              </a:rPr>
              <a:t>Markets</a:t>
            </a:r>
            <a:r>
              <a:rPr lang="en-US" sz="1800" dirty="0" smtClean="0">
                <a:solidFill>
                  <a:schemeClr val="tx1"/>
                </a:solidFill>
              </a:rPr>
              <a:t>,” </a:t>
            </a:r>
            <a:r>
              <a:rPr lang="en-US" sz="1800" i="1" dirty="0" smtClean="0">
                <a:solidFill>
                  <a:schemeClr val="tx1"/>
                </a:solidFill>
              </a:rPr>
              <a:t>ACM Transactions </a:t>
            </a:r>
            <a:r>
              <a:rPr lang="en-US" sz="1800" i="1" dirty="0">
                <a:solidFill>
                  <a:schemeClr val="tx1"/>
                </a:solidFill>
              </a:rPr>
              <a:t>on  </a:t>
            </a:r>
            <a:r>
              <a:rPr lang="en-US" sz="1800" i="1" dirty="0" smtClean="0">
                <a:solidFill>
                  <a:schemeClr val="tx1"/>
                </a:solidFill>
              </a:rPr>
              <a:t>Autonomous </a:t>
            </a:r>
            <a:r>
              <a:rPr lang="en-US" sz="1800" i="1" dirty="0">
                <a:solidFill>
                  <a:schemeClr val="tx1"/>
                </a:solidFill>
              </a:rPr>
              <a:t>and </a:t>
            </a:r>
            <a:r>
              <a:rPr lang="en-US" sz="1800" i="1" dirty="0" smtClean="0">
                <a:solidFill>
                  <a:schemeClr val="tx1"/>
                </a:solidFill>
              </a:rPr>
              <a:t>Adaptive Systems,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Volume 11, Issue 1, 2016.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omputational </a:t>
            </a:r>
            <a:r>
              <a:rPr lang="en-US" dirty="0"/>
              <a:t>resources sold by a </a:t>
            </a:r>
            <a:r>
              <a:rPr lang="en-US" dirty="0" smtClean="0"/>
              <a:t>cloud provider </a:t>
            </a:r>
            <a:r>
              <a:rPr lang="en-US" dirty="0"/>
              <a:t>can be </a:t>
            </a:r>
            <a:r>
              <a:rPr lang="en-US" dirty="0" smtClean="0"/>
              <a:t>characterized: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a non-</a:t>
            </a:r>
            <a:r>
              <a:rPr lang="en-US" dirty="0" smtClean="0"/>
              <a:t>storable </a:t>
            </a:r>
            <a:r>
              <a:rPr lang="en-US" dirty="0"/>
              <a:t>or </a:t>
            </a:r>
            <a:r>
              <a:rPr lang="en-US" dirty="0" smtClean="0"/>
              <a:t>perishable commodity </a:t>
            </a:r>
          </a:p>
          <a:p>
            <a:r>
              <a:rPr lang="en-US" dirty="0" smtClean="0"/>
              <a:t>Demand for </a:t>
            </a:r>
            <a:r>
              <a:rPr lang="en-US" dirty="0"/>
              <a:t>computational resources </a:t>
            </a:r>
            <a:r>
              <a:rPr lang="en-US" dirty="0" smtClean="0"/>
              <a:t>is: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non-uniform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These motivates </a:t>
            </a:r>
            <a:r>
              <a:rPr lang="en-US" dirty="0"/>
              <a:t>the use of </a:t>
            </a:r>
            <a:r>
              <a:rPr lang="en-US" dirty="0" smtClean="0">
                <a:solidFill>
                  <a:srgbClr val="FF0000"/>
                </a:solidFill>
              </a:rPr>
              <a:t>dynamic </a:t>
            </a:r>
            <a:r>
              <a:rPr lang="en-US" dirty="0">
                <a:solidFill>
                  <a:srgbClr val="FF0000"/>
                </a:solidFill>
              </a:rPr>
              <a:t>forms of pricing </a:t>
            </a:r>
            <a:r>
              <a:rPr lang="en-US" dirty="0"/>
              <a:t>in </a:t>
            </a:r>
            <a:r>
              <a:rPr lang="en-US" dirty="0" smtClean="0"/>
              <a:t>order to </a:t>
            </a:r>
            <a:r>
              <a:rPr lang="en-US" dirty="0"/>
              <a:t>optimize </a:t>
            </a:r>
            <a:r>
              <a:rPr lang="en-US" dirty="0" smtClean="0"/>
              <a:t>revenue </a:t>
            </a:r>
          </a:p>
          <a:p>
            <a:r>
              <a:rPr lang="en-US" dirty="0" smtClean="0"/>
              <a:t>Well</a:t>
            </a:r>
            <a:r>
              <a:rPr lang="en-US" dirty="0"/>
              <a:t>-designed auction mechanisms </a:t>
            </a:r>
            <a:r>
              <a:rPr lang="en-US" dirty="0" smtClean="0"/>
              <a:t>are particularly effective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Incentivize </a:t>
            </a:r>
            <a:r>
              <a:rPr lang="en-US" dirty="0"/>
              <a:t>users </a:t>
            </a:r>
            <a:r>
              <a:rPr lang="en-US" dirty="0" smtClean="0"/>
              <a:t>to reveal their </a:t>
            </a:r>
            <a:r>
              <a:rPr lang="en-US" dirty="0" smtClean="0">
                <a:solidFill>
                  <a:srgbClr val="FF0000"/>
                </a:solidFill>
              </a:rPr>
              <a:t>true valuation </a:t>
            </a:r>
            <a:r>
              <a:rPr lang="en-US" dirty="0" smtClean="0"/>
              <a:t>of the service (</a:t>
            </a:r>
            <a:r>
              <a:rPr lang="en-US" dirty="0"/>
              <a:t>i.e., report the price they </a:t>
            </a:r>
            <a:r>
              <a:rPr lang="en-US" dirty="0" smtClean="0"/>
              <a:t>are willing </a:t>
            </a:r>
            <a:r>
              <a:rPr lang="en-US" dirty="0"/>
              <a:t>to pay for resources</a:t>
            </a:r>
            <a:r>
              <a:rPr lang="en-US" dirty="0" smtClean="0"/>
              <a:t>)</a:t>
            </a:r>
          </a:p>
          <a:p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resources </a:t>
            </a:r>
            <a:r>
              <a:rPr lang="en-US" dirty="0" smtClean="0"/>
              <a:t>are allocated </a:t>
            </a:r>
            <a:r>
              <a:rPr lang="en-US" dirty="0"/>
              <a:t>to those who value them the </a:t>
            </a:r>
            <a:r>
              <a:rPr lang="en-US" dirty="0" smtClean="0"/>
              <a:t>most</a:t>
            </a:r>
          </a:p>
          <a:p>
            <a:r>
              <a:rPr lang="en-US" dirty="0"/>
              <a:t>C</a:t>
            </a:r>
            <a:r>
              <a:rPr lang="en-US" dirty="0" smtClean="0"/>
              <a:t>orrectly </a:t>
            </a:r>
            <a:r>
              <a:rPr lang="en-US" dirty="0"/>
              <a:t>price resources in line with </a:t>
            </a:r>
            <a:r>
              <a:rPr lang="en-US" dirty="0">
                <a:solidFill>
                  <a:srgbClr val="FF0000"/>
                </a:solidFill>
              </a:rPr>
              <a:t>supply and </a:t>
            </a:r>
            <a:r>
              <a:rPr lang="en-US" dirty="0" smtClean="0">
                <a:solidFill>
                  <a:srgbClr val="FF0000"/>
                </a:solidFill>
              </a:rPr>
              <a:t>demand</a:t>
            </a:r>
            <a:r>
              <a:rPr lang="en-US" dirty="0" smtClean="0"/>
              <a:t> conditions </a:t>
            </a:r>
            <a:r>
              <a:rPr lang="en-US" dirty="0"/>
              <a:t>by creating competition among buyers.</a:t>
            </a:r>
          </a:p>
        </p:txBody>
      </p:sp>
    </p:spTree>
    <p:extLst>
      <p:ext uri="{BB962C8B-B14F-4D97-AF65-F5344CB8AC3E}">
        <p14:creationId xmlns:p14="http://schemas.microsoft.com/office/powerpoint/2010/main" val="21680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Auction:</a:t>
            </a:r>
          </a:p>
          <a:p>
            <a:pPr lvl="1"/>
            <a:r>
              <a:rPr lang="en-US" sz="1600" dirty="0" smtClean="0"/>
              <a:t>A common market </a:t>
            </a:r>
            <a:r>
              <a:rPr lang="en-US" sz="1600" dirty="0"/>
              <a:t>mechanism with a set of </a:t>
            </a:r>
            <a:r>
              <a:rPr lang="en-US" sz="1600" dirty="0" smtClean="0"/>
              <a:t>rules </a:t>
            </a:r>
            <a:r>
              <a:rPr lang="en-US" sz="1600" dirty="0" smtClean="0">
                <a:solidFill>
                  <a:srgbClr val="FF0000"/>
                </a:solidFill>
              </a:rPr>
              <a:t>determining </a:t>
            </a:r>
            <a:r>
              <a:rPr lang="en-US" sz="1600" dirty="0">
                <a:solidFill>
                  <a:srgbClr val="FF0000"/>
                </a:solidFill>
              </a:rPr>
              <a:t>prices</a:t>
            </a:r>
            <a:r>
              <a:rPr lang="en-US" sz="1600" dirty="0"/>
              <a:t> and </a:t>
            </a:r>
            <a:r>
              <a:rPr lang="en-US" sz="1600" dirty="0" smtClean="0">
                <a:solidFill>
                  <a:srgbClr val="FF0000"/>
                </a:solidFill>
              </a:rPr>
              <a:t>resource </a:t>
            </a:r>
            <a:r>
              <a:rPr lang="en-US" sz="1600" dirty="0">
                <a:solidFill>
                  <a:srgbClr val="FF0000"/>
                </a:solidFill>
              </a:rPr>
              <a:t>allocations </a:t>
            </a:r>
            <a:r>
              <a:rPr lang="en-US" sz="1600" dirty="0" smtClean="0"/>
              <a:t>on basis of </a:t>
            </a:r>
            <a:r>
              <a:rPr lang="en-US" sz="1600" dirty="0"/>
              <a:t>bids submitted from the </a:t>
            </a:r>
            <a:r>
              <a:rPr lang="en-US" sz="1600" dirty="0" smtClean="0"/>
              <a:t>market participants.</a:t>
            </a:r>
          </a:p>
          <a:p>
            <a:r>
              <a:rPr lang="en-US" sz="2000" dirty="0"/>
              <a:t>Auctions can be in assorted shapes and have different </a:t>
            </a:r>
            <a:r>
              <a:rPr lang="en-US" sz="2000" dirty="0" smtClean="0"/>
              <a:t>characteristics: </a:t>
            </a:r>
          </a:p>
          <a:p>
            <a:pPr lvl="1"/>
            <a:r>
              <a:rPr lang="en-US" sz="1600" dirty="0" smtClean="0"/>
              <a:t>Single dimensional (</a:t>
            </a:r>
            <a:r>
              <a:rPr lang="en-US" sz="1600" dirty="0"/>
              <a:t>e.g., only bid price) or multi-dimensional (e.g., bid price plus </a:t>
            </a:r>
            <a:r>
              <a:rPr lang="en-US" sz="1600" dirty="0" smtClean="0"/>
              <a:t>quantity</a:t>
            </a:r>
            <a:r>
              <a:rPr lang="en-US" sz="1600" dirty="0"/>
              <a:t>),</a:t>
            </a:r>
          </a:p>
          <a:p>
            <a:pPr lvl="1"/>
            <a:r>
              <a:rPr lang="en-US" sz="1600" dirty="0" smtClean="0"/>
              <a:t>Single</a:t>
            </a:r>
            <a:r>
              <a:rPr lang="en-US" sz="1600" dirty="0"/>
              <a:t>-sided (e.g., only customers submit bids) or double-sided (e.g., double </a:t>
            </a:r>
            <a:r>
              <a:rPr lang="en-US" sz="1600" dirty="0" smtClean="0"/>
              <a:t>auction)</a:t>
            </a:r>
            <a:r>
              <a:rPr lang="en-US" sz="1600" dirty="0"/>
              <a:t>,</a:t>
            </a:r>
          </a:p>
          <a:p>
            <a:pPr lvl="1"/>
            <a:r>
              <a:rPr lang="en-US" sz="1600" dirty="0" smtClean="0"/>
              <a:t>Open</a:t>
            </a:r>
            <a:r>
              <a:rPr lang="en-US" sz="1600" dirty="0"/>
              <a:t>-cry or sealed-bid, </a:t>
            </a:r>
            <a:endParaRPr lang="en-US" sz="1600" dirty="0" smtClean="0"/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ingle</a:t>
            </a:r>
            <a:r>
              <a:rPr lang="en-US" sz="1600" dirty="0"/>
              <a:t>-unit (e.g., a single good or service) or multi-unit (e.g., </a:t>
            </a:r>
            <a:r>
              <a:rPr lang="en-US" sz="1600" dirty="0" smtClean="0"/>
              <a:t>multiple units </a:t>
            </a:r>
            <a:r>
              <a:rPr lang="en-US" sz="1600" dirty="0"/>
              <a:t>of the good), </a:t>
            </a:r>
            <a:endParaRPr lang="en-US" sz="1600" dirty="0" smtClean="0"/>
          </a:p>
          <a:p>
            <a:pPr lvl="1"/>
            <a:r>
              <a:rPr lang="en-US" sz="1600" dirty="0" smtClean="0"/>
              <a:t>Single item (e.g., one type of service) or multi-item (e.g., combinatorial auction). </a:t>
            </a:r>
          </a:p>
          <a:p>
            <a:r>
              <a:rPr lang="en-US" sz="2000" dirty="0"/>
              <a:t>Goals in designing </a:t>
            </a:r>
            <a:r>
              <a:rPr lang="en-US" sz="2000" dirty="0" smtClean="0"/>
              <a:t>auction:</a:t>
            </a:r>
            <a:endParaRPr lang="en-US" sz="2000" dirty="0"/>
          </a:p>
          <a:p>
            <a:pPr lvl="1"/>
            <a:r>
              <a:rPr lang="en-US" sz="1600" dirty="0" smtClean="0"/>
              <a:t>Truthfulness, Revenue maximization, </a:t>
            </a:r>
            <a:r>
              <a:rPr lang="en-US" sz="1600" dirty="0" err="1"/>
              <a:t>Allocative</a:t>
            </a:r>
            <a:r>
              <a:rPr lang="en-US" sz="1600" dirty="0"/>
              <a:t> </a:t>
            </a:r>
            <a:r>
              <a:rPr lang="en-US" sz="1600" dirty="0" smtClean="0"/>
              <a:t>efficiency, </a:t>
            </a:r>
            <a:r>
              <a:rPr lang="en-US" sz="1600" dirty="0"/>
              <a:t>Fairness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61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50" y="1688108"/>
            <a:ext cx="7772400" cy="4114800"/>
          </a:xfrm>
        </p:spPr>
        <p:txBody>
          <a:bodyPr/>
          <a:lstStyle/>
          <a:p>
            <a:r>
              <a:rPr lang="en-US" sz="2800" dirty="0" smtClean="0"/>
              <a:t>Optimal </a:t>
            </a:r>
            <a:r>
              <a:rPr lang="en-US" sz="2800" dirty="0"/>
              <a:t>mechanism design</a:t>
            </a:r>
          </a:p>
          <a:p>
            <a:pPr lvl="1"/>
            <a:r>
              <a:rPr lang="en-US" sz="2000" dirty="0"/>
              <a:t>When goal of mechanism is to maximize the profit or revenue for the seller (provider</a:t>
            </a:r>
            <a:r>
              <a:rPr lang="en-US" sz="2000" dirty="0" smtClean="0"/>
              <a:t>)</a:t>
            </a:r>
          </a:p>
          <a:p>
            <a:r>
              <a:rPr lang="en-US" sz="2800" dirty="0"/>
              <a:t>Optimal mechanism design can be categorized </a:t>
            </a:r>
            <a:r>
              <a:rPr lang="en-US" sz="2800" dirty="0" smtClean="0"/>
              <a:t>in</a:t>
            </a:r>
          </a:p>
          <a:p>
            <a:pPr lvl="1"/>
            <a:r>
              <a:rPr lang="en-US" sz="2100" dirty="0" smtClean="0"/>
              <a:t>Bayesian optimal </a:t>
            </a:r>
            <a:r>
              <a:rPr lang="en-US" sz="2100" dirty="0"/>
              <a:t>mechanism </a:t>
            </a:r>
            <a:r>
              <a:rPr lang="en-US" sz="2100" dirty="0" smtClean="0"/>
              <a:t>design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/>
              <a:t>valuations of the participants in the auction are drawn from a known prior distribution </a:t>
            </a:r>
            <a:endParaRPr lang="en-US" sz="1600" dirty="0" smtClean="0"/>
          </a:p>
          <a:p>
            <a:pPr lvl="2"/>
            <a:r>
              <a:rPr lang="en-US" sz="1600" dirty="0" smtClean="0"/>
              <a:t>based </a:t>
            </a:r>
            <a:r>
              <a:rPr lang="en-US" sz="1600" dirty="0"/>
              <a:t>on the seminal </a:t>
            </a:r>
            <a:r>
              <a:rPr lang="en-US" sz="1600" dirty="0" smtClean="0"/>
              <a:t>work by Myerson</a:t>
            </a:r>
            <a:endParaRPr lang="en-US" sz="2100" dirty="0" smtClean="0"/>
          </a:p>
          <a:p>
            <a:pPr lvl="1"/>
            <a:r>
              <a:rPr lang="en-US" sz="2100" dirty="0" smtClean="0"/>
              <a:t>Prior </a:t>
            </a:r>
            <a:r>
              <a:rPr lang="en-US" sz="2100" dirty="0"/>
              <a:t>free optimal </a:t>
            </a:r>
            <a:r>
              <a:rPr lang="en-US" sz="2100" dirty="0" smtClean="0"/>
              <a:t>mechanism</a:t>
            </a:r>
          </a:p>
          <a:p>
            <a:pPr lvl="2"/>
            <a:r>
              <a:rPr lang="en-US" sz="1600" dirty="0"/>
              <a:t>D</a:t>
            </a:r>
            <a:r>
              <a:rPr lang="en-US" sz="1600" dirty="0" smtClean="0"/>
              <a:t>etermining </a:t>
            </a:r>
            <a:r>
              <a:rPr lang="en-US" sz="1600" dirty="0"/>
              <a:t>the prior distribution is not practical, convenient </a:t>
            </a:r>
            <a:r>
              <a:rPr lang="en-US" sz="1600" dirty="0" smtClean="0"/>
              <a:t>or even </a:t>
            </a:r>
            <a:r>
              <a:rPr lang="en-US" sz="1600" dirty="0"/>
              <a:t>possible in </a:t>
            </a:r>
            <a:r>
              <a:rPr lang="en-US" sz="1600" dirty="0" smtClean="0"/>
              <a:t>advance</a:t>
            </a:r>
          </a:p>
          <a:p>
            <a:pPr lvl="2"/>
            <a:r>
              <a:rPr lang="en-US" sz="1600" dirty="0" smtClean="0"/>
              <a:t>Digital Goods: Competitive Framework by Goldberg </a:t>
            </a:r>
            <a:r>
              <a:rPr lang="en-US" sz="1600" dirty="0"/>
              <a:t>and Hartline</a:t>
            </a:r>
            <a:endParaRPr lang="en-US" sz="1600" dirty="0" smtClean="0"/>
          </a:p>
          <a:p>
            <a:pPr lvl="2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11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</a:t>
            </a:r>
            <a:r>
              <a:rPr lang="en-US" dirty="0"/>
              <a:t>Web Services (AWS) </a:t>
            </a:r>
            <a:endParaRPr lang="en-US" dirty="0" smtClean="0"/>
          </a:p>
          <a:p>
            <a:pPr lvl="1"/>
            <a:r>
              <a:rPr lang="en-US" dirty="0" smtClean="0"/>
              <a:t>Spot Instances (Auction-like mechanism)</a:t>
            </a:r>
          </a:p>
          <a:p>
            <a:pPr lvl="2"/>
            <a:r>
              <a:rPr lang="en-US" dirty="0" smtClean="0"/>
              <a:t>Customers </a:t>
            </a:r>
            <a:r>
              <a:rPr lang="en-US" dirty="0"/>
              <a:t>communicate their </a:t>
            </a:r>
            <a:r>
              <a:rPr lang="en-US" dirty="0" smtClean="0"/>
              <a:t>bids a </a:t>
            </a:r>
            <a:r>
              <a:rPr lang="en-US" dirty="0"/>
              <a:t>VM instance hour to </a:t>
            </a:r>
            <a:r>
              <a:rPr lang="en-US" dirty="0" smtClean="0"/>
              <a:t>AWS.</a:t>
            </a:r>
          </a:p>
          <a:p>
            <a:pPr lvl="2"/>
            <a:r>
              <a:rPr lang="en-US" dirty="0" smtClean="0"/>
              <a:t>AWS reports a </a:t>
            </a:r>
            <a:r>
              <a:rPr lang="en-US" dirty="0"/>
              <a:t>market-wide spot price  at which VM </a:t>
            </a:r>
            <a:r>
              <a:rPr lang="en-US" dirty="0" smtClean="0"/>
              <a:t>instance use </a:t>
            </a:r>
            <a:r>
              <a:rPr lang="en-US" dirty="0"/>
              <a:t>is charged, </a:t>
            </a:r>
            <a:endParaRPr lang="en-US" dirty="0" smtClean="0"/>
          </a:p>
          <a:p>
            <a:pPr lvl="2"/>
            <a:r>
              <a:rPr lang="en-US" dirty="0" smtClean="0"/>
              <a:t>while </a:t>
            </a:r>
            <a:r>
              <a:rPr lang="en-US" dirty="0"/>
              <a:t>terminating any instances </a:t>
            </a:r>
            <a:r>
              <a:rPr lang="en-US" dirty="0" smtClean="0"/>
              <a:t>that are </a:t>
            </a:r>
            <a:r>
              <a:rPr lang="en-US" dirty="0"/>
              <a:t>executing under a bid price that is lower than </a:t>
            </a:r>
            <a:r>
              <a:rPr lang="en-US" dirty="0" smtClean="0"/>
              <a:t>the market </a:t>
            </a:r>
            <a:r>
              <a:rPr lang="en-US" dirty="0"/>
              <a:t>price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AWS </a:t>
            </a:r>
            <a:r>
              <a:rPr lang="en-US" dirty="0"/>
              <a:t>has revealed no detailed information </a:t>
            </a:r>
            <a:r>
              <a:rPr lang="en-US" dirty="0" smtClean="0"/>
              <a:t>regarding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auction mechanism </a:t>
            </a:r>
            <a:r>
              <a:rPr lang="en-US" dirty="0" smtClean="0"/>
              <a:t>and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calculation of the </a:t>
            </a:r>
            <a:r>
              <a:rPr lang="en-US" dirty="0" smtClean="0"/>
              <a:t>spot price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design of </a:t>
            </a:r>
            <a:r>
              <a:rPr lang="en-US" dirty="0" smtClean="0"/>
              <a:t>an auction </a:t>
            </a:r>
            <a:r>
              <a:rPr lang="en-US" dirty="0"/>
              <a:t>mechanism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fficient</a:t>
            </a:r>
            <a:r>
              <a:rPr lang="en-US" dirty="0"/>
              <a:t>, </a:t>
            </a:r>
            <a:r>
              <a:rPr lang="en-US" dirty="0" smtClean="0"/>
              <a:t>fair</a:t>
            </a:r>
            <a:r>
              <a:rPr lang="en-US" dirty="0"/>
              <a:t>, </a:t>
            </a:r>
            <a:r>
              <a:rPr lang="en-US" dirty="0" smtClean="0"/>
              <a:t>and profit</a:t>
            </a:r>
            <a:r>
              <a:rPr lang="en-US" dirty="0"/>
              <a:t>-</a:t>
            </a:r>
            <a:r>
              <a:rPr lang="en-US" dirty="0" smtClean="0"/>
              <a:t>maximizing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/>
              <a:t>research challenge, </a:t>
            </a:r>
            <a:endParaRPr lang="en-US" dirty="0" smtClean="0"/>
          </a:p>
          <a:p>
            <a:pPr lvl="1"/>
            <a:r>
              <a:rPr lang="en-US" dirty="0" smtClean="0"/>
              <a:t>Of great </a:t>
            </a:r>
            <a:r>
              <a:rPr lang="en-US" dirty="0"/>
              <a:t>interest to cloud providers.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3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design an auction mechanism </a:t>
            </a:r>
          </a:p>
          <a:p>
            <a:pPr lvl="1"/>
            <a:r>
              <a:rPr lang="en-US" sz="2100" dirty="0"/>
              <a:t>aimed at maximizing profit from selling the spare capacity of non-storable resources available in cloud data </a:t>
            </a:r>
            <a:r>
              <a:rPr lang="de-DE" sz="2100" dirty="0" err="1"/>
              <a:t>centers</a:t>
            </a:r>
            <a:endParaRPr lang="de-DE" sz="2100" dirty="0"/>
          </a:p>
          <a:p>
            <a:r>
              <a:rPr lang="en-US" sz="2800" dirty="0" smtClean="0"/>
              <a:t>A </a:t>
            </a:r>
            <a:r>
              <a:rPr lang="en-US" sz="2800" dirty="0"/>
              <a:t>multi-unit, </a:t>
            </a:r>
            <a:r>
              <a:rPr lang="en-US" sz="2800" dirty="0" smtClean="0"/>
              <a:t>online recurrent auction, two</a:t>
            </a:r>
            <a:r>
              <a:rPr lang="en-US" sz="2800" dirty="0"/>
              <a:t>-dimensional bid </a:t>
            </a:r>
            <a:r>
              <a:rPr lang="en-US" sz="2800" dirty="0" smtClean="0"/>
              <a:t>domain</a:t>
            </a:r>
            <a:endParaRPr lang="en-US" sz="2100" dirty="0" smtClean="0"/>
          </a:p>
          <a:p>
            <a:r>
              <a:rPr lang="fr-FR" sz="2800" dirty="0" smtClean="0"/>
              <a:t>Extension of Consensus Revenue </a:t>
            </a:r>
            <a:r>
              <a:rPr lang="en-US" sz="2800" dirty="0" smtClean="0"/>
              <a:t>Estimate (</a:t>
            </a:r>
            <a:r>
              <a:rPr lang="en-US" sz="2800" dirty="0"/>
              <a:t>CORE) mechanism </a:t>
            </a:r>
            <a:endParaRPr lang="en-US" sz="2800" dirty="0" smtClean="0"/>
          </a:p>
          <a:p>
            <a:pPr lvl="1"/>
            <a:r>
              <a:rPr lang="en-US" sz="2100" dirty="0"/>
              <a:t>W</a:t>
            </a:r>
            <a:r>
              <a:rPr lang="en-US" sz="2100" dirty="0" smtClean="0"/>
              <a:t>ork </a:t>
            </a:r>
            <a:r>
              <a:rPr lang="en-US" sz="2100" dirty="0"/>
              <a:t>by Goldberg </a:t>
            </a:r>
            <a:r>
              <a:rPr lang="en-US" sz="2100" dirty="0" smtClean="0"/>
              <a:t>and Hartline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nvy</a:t>
            </a:r>
            <a:r>
              <a:rPr lang="en-US" sz="2800" dirty="0"/>
              <a:t>-free, </a:t>
            </a:r>
            <a:r>
              <a:rPr lang="en-US" sz="2800" dirty="0" smtClean="0"/>
              <a:t>truthful with </a:t>
            </a:r>
            <a:r>
              <a:rPr lang="en-US" sz="2800" dirty="0"/>
              <a:t>high probability and generates near </a:t>
            </a:r>
            <a:r>
              <a:rPr lang="en-US" sz="2800" dirty="0" smtClean="0"/>
              <a:t>optimal profit </a:t>
            </a:r>
            <a:r>
              <a:rPr lang="en-US" sz="2800" dirty="0"/>
              <a:t>for the provider.</a:t>
            </a:r>
          </a:p>
        </p:txBody>
      </p:sp>
    </p:spTree>
    <p:extLst>
      <p:ext uri="{BB962C8B-B14F-4D97-AF65-F5344CB8AC3E}">
        <p14:creationId xmlns:p14="http://schemas.microsoft.com/office/powerpoint/2010/main" val="314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Benchmark </a:t>
            </a:r>
            <a:r>
              <a:rPr lang="fr-FR" dirty="0" err="1" smtClean="0"/>
              <a:t>Algorithm</a:t>
            </a:r>
            <a:r>
              <a:rPr lang="fr-FR" dirty="0" smtClean="0"/>
              <a:t>: An optimal </a:t>
            </a:r>
            <a:r>
              <a:rPr lang="fr-FR" dirty="0"/>
              <a:t>auction mechanism (HTAOPT</a:t>
            </a:r>
            <a:r>
              <a:rPr lang="fr-FR" dirty="0" smtClean="0"/>
              <a:t>) 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ynamic programming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quantify the </a:t>
            </a:r>
            <a:r>
              <a:rPr lang="en-US" dirty="0" smtClean="0"/>
              <a:t>efficiency loss </a:t>
            </a:r>
            <a:r>
              <a:rPr lang="en-US" dirty="0"/>
              <a:t>caused by the lack of information on </a:t>
            </a:r>
            <a:r>
              <a:rPr lang="en-US" dirty="0" smtClean="0"/>
              <a:t>the amount </a:t>
            </a:r>
            <a:r>
              <a:rPr lang="en-US" dirty="0"/>
              <a:t>of time a bidder wants to run a </a:t>
            </a:r>
            <a:r>
              <a:rPr lang="en-US" dirty="0" smtClean="0"/>
              <a:t>VM.</a:t>
            </a:r>
          </a:p>
          <a:p>
            <a:r>
              <a:rPr lang="en-US" dirty="0" smtClean="0"/>
              <a:t>A </a:t>
            </a:r>
            <a:r>
              <a:rPr lang="en-US" dirty="0"/>
              <a:t>method for dynamically </a:t>
            </a:r>
            <a:r>
              <a:rPr lang="en-US" dirty="0" smtClean="0"/>
              <a:t>computing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reserve price </a:t>
            </a: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en-US" dirty="0" smtClean="0"/>
              <a:t>he lowest possible </a:t>
            </a:r>
            <a:r>
              <a:rPr lang="en-US" dirty="0"/>
              <a:t>price that the provider </a:t>
            </a:r>
            <a:r>
              <a:rPr lang="en-US" dirty="0" smtClean="0"/>
              <a:t>accepts.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a coarse grained </a:t>
            </a:r>
            <a:r>
              <a:rPr lang="en-US" dirty="0" smtClean="0"/>
              <a:t>data center </a:t>
            </a:r>
            <a:r>
              <a:rPr lang="en-US" dirty="0"/>
              <a:t>power usage model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4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464521"/>
          </a:xfrm>
          <a:solidFill>
            <a:schemeClr val="lt1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Background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Motivations, Research Problem and Thesis Focus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Solutions</a:t>
            </a:r>
          </a:p>
          <a:p>
            <a:pPr lvl="1"/>
            <a:r>
              <a:rPr lang="en-US" sz="1800" dirty="0" smtClean="0">
                <a:solidFill>
                  <a:srgbClr val="000000">
                    <a:alpha val="29000"/>
                  </a:srgbClr>
                </a:solidFill>
              </a:rPr>
              <a:t>Federation of Clouds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Resource Provisioning Policies to Increase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Profit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Financial Option Market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Model</a:t>
            </a:r>
          </a:p>
          <a:p>
            <a:pPr lvl="1"/>
            <a:r>
              <a:rPr lang="en-US" sz="1800" dirty="0" smtClean="0">
                <a:solidFill>
                  <a:srgbClr val="000000">
                    <a:alpha val="29000"/>
                  </a:srgbClr>
                </a:solidFill>
              </a:rPr>
              <a:t>Single Cloud Provider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Revenue Management with Optimal Capacity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Control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An Auction Mechanism for a Cloud Spot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Market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Spot instance pricing as a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Service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Conclusions and Future Directions</a:t>
            </a:r>
            <a:endParaRPr lang="en-US" sz="2400" dirty="0">
              <a:solidFill>
                <a:srgbClr val="000000">
                  <a:alpha val="29000"/>
                </a:srgb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608537"/>
          </a:xfrm>
        </p:spPr>
        <p:txBody>
          <a:bodyPr/>
          <a:lstStyle/>
          <a:p>
            <a:r>
              <a:rPr lang="fr-FR" sz="2000" dirty="0"/>
              <a:t>Optimal Single Price </a:t>
            </a:r>
            <a:r>
              <a:rPr lang="fr-FR" sz="2000" dirty="0" err="1" smtClean="0"/>
              <a:t>Auction</a:t>
            </a:r>
            <a:r>
              <a:rPr lang="fr-FR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order-independent </a:t>
            </a:r>
            <a:r>
              <a:rPr lang="en-US" sz="2000" dirty="0" smtClean="0"/>
              <a:t>auction </a:t>
            </a:r>
            <a:r>
              <a:rPr lang="en-US" sz="2000" dirty="0"/>
              <a:t>is </a:t>
            </a:r>
            <a:r>
              <a:rPr lang="en-US" sz="2000" dirty="0" smtClean="0"/>
              <a:t>truthful.</a:t>
            </a:r>
            <a:endParaRPr lang="en-US" sz="2000" dirty="0"/>
          </a:p>
          <a:p>
            <a:r>
              <a:rPr lang="en-US" sz="2000" dirty="0" smtClean="0"/>
              <a:t>Optimal </a:t>
            </a:r>
            <a:r>
              <a:rPr lang="en-US" sz="2000" dirty="0"/>
              <a:t>order-</a:t>
            </a:r>
            <a:r>
              <a:rPr lang="en-US" sz="2000" dirty="0" smtClean="0"/>
              <a:t>independent: </a:t>
            </a:r>
            <a:endParaRPr lang="ar-IQ" sz="2000" dirty="0" smtClean="0"/>
          </a:p>
          <a:p>
            <a:pPr lvl="1"/>
            <a:r>
              <a:rPr lang="en-US" sz="1600" dirty="0" smtClean="0"/>
              <a:t>Not single price (i.e., </a:t>
            </a:r>
            <a:r>
              <a:rPr lang="en-US" sz="1600" dirty="0"/>
              <a:t>not envy-</a:t>
            </a:r>
            <a:r>
              <a:rPr lang="en-US" sz="1600" dirty="0" smtClean="0"/>
              <a:t>free)</a:t>
            </a:r>
          </a:p>
          <a:p>
            <a:pPr lvl="1"/>
            <a:r>
              <a:rPr lang="en-US" sz="1600" dirty="0" smtClean="0"/>
              <a:t>It is not fair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ow to compute a single price for </a:t>
            </a:r>
            <a:r>
              <a:rPr lang="en-US" sz="2000" dirty="0"/>
              <a:t>an order-independent auction while attaining the revenue </a:t>
            </a:r>
            <a:r>
              <a:rPr lang="en-US" sz="2000" dirty="0" smtClean="0"/>
              <a:t>of the </a:t>
            </a:r>
            <a:r>
              <a:rPr lang="en-US" sz="2000" dirty="0"/>
              <a:t>optimal </a:t>
            </a:r>
            <a:r>
              <a:rPr lang="en-US" sz="2000" dirty="0" smtClean="0"/>
              <a:t>auction?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474" y="1627047"/>
            <a:ext cx="714556" cy="46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3399" y="4594085"/>
            <a:ext cx="868197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3871" y="1976140"/>
            <a:ext cx="356536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Revenue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05756"/>
            <a:ext cx="7772400" cy="41148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interested in a mechanism that provides us with a </a:t>
            </a:r>
            <a:r>
              <a:rPr lang="en-US" dirty="0" smtClean="0"/>
              <a:t>sufficiently accurate </a:t>
            </a:r>
            <a:r>
              <a:rPr lang="en-US" dirty="0"/>
              <a:t>estimate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While the estimate is </a:t>
            </a:r>
            <a:r>
              <a:rPr lang="en-US" dirty="0"/>
              <a:t>constant </a:t>
            </a:r>
            <a:r>
              <a:rPr lang="en-US" dirty="0" smtClean="0"/>
              <a:t>on d</a:t>
            </a:r>
            <a:r>
              <a:rPr lang="en-US" baseline="-25000" dirty="0" smtClean="0"/>
              <a:t>-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for all i (i.e., it achieves consensus)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      is </a:t>
            </a:r>
            <a:r>
              <a:rPr lang="en-US" dirty="0"/>
              <a:t>limited by a constant fraction </a:t>
            </a:r>
            <a:r>
              <a:rPr lang="en-US" dirty="0" smtClean="0"/>
              <a:t>of</a:t>
            </a:r>
          </a:p>
          <a:p>
            <a:pPr lvl="1"/>
            <a:r>
              <a:rPr lang="en-US" dirty="0"/>
              <a:t>it is possible to pick a good </a:t>
            </a:r>
            <a:r>
              <a:rPr lang="en-US" dirty="0" smtClean="0"/>
              <a:t>estimate</a:t>
            </a:r>
          </a:p>
          <a:p>
            <a:pPr lvl="1"/>
            <a:r>
              <a:rPr lang="en-US" dirty="0" smtClean="0"/>
              <a:t>We consider a limit on maximum quantity (r)</a:t>
            </a:r>
          </a:p>
          <a:p>
            <a:pPr lvl="1"/>
            <a:r>
              <a:rPr lang="en-US" dirty="0"/>
              <a:t>Let r denote the </a:t>
            </a:r>
            <a:r>
              <a:rPr lang="en-US" dirty="0" err="1" smtClean="0"/>
              <a:t>supremum</a:t>
            </a:r>
            <a:r>
              <a:rPr lang="en-US" dirty="0" smtClean="0"/>
              <a:t> </a:t>
            </a:r>
            <a:r>
              <a:rPr lang="en-US" dirty="0"/>
              <a:t>of the number of requested units in </a:t>
            </a:r>
            <a:r>
              <a:rPr lang="en-US" b="1" dirty="0" smtClean="0"/>
              <a:t>d</a:t>
            </a:r>
          </a:p>
          <a:p>
            <a:pPr lvl="1"/>
            <a:r>
              <a:rPr lang="en-US" dirty="0"/>
              <a:t>Let m </a:t>
            </a:r>
            <a:r>
              <a:rPr lang="en-US" dirty="0" smtClean="0"/>
              <a:t>be </a:t>
            </a:r>
            <a:r>
              <a:rPr lang="en-US" dirty="0"/>
              <a:t>the number of sold units in </a:t>
            </a:r>
            <a:r>
              <a:rPr lang="en-US" i="1" dirty="0"/>
              <a:t>F</a:t>
            </a:r>
            <a:endParaRPr lang="en-US" i="1" dirty="0" smtClean="0"/>
          </a:p>
          <a:p>
            <a:pPr lvl="1"/>
            <a:endParaRPr lang="en-US" dirty="0" smtClean="0"/>
          </a:p>
          <a:p>
            <a:pPr marL="579437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use Consensus Revenue Estimate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182" y="2036808"/>
            <a:ext cx="792088" cy="511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4598" y="3382776"/>
            <a:ext cx="1215477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9330" y="5192008"/>
            <a:ext cx="3096344" cy="802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8435" y="3352160"/>
            <a:ext cx="792088" cy="5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evenue </a:t>
            </a:r>
            <a:r>
              <a:rPr lang="fr-FR" dirty="0"/>
              <a:t>E</a:t>
            </a:r>
            <a:r>
              <a:rPr lang="fr-FR" dirty="0" smtClean="0"/>
              <a:t>xtraction </a:t>
            </a:r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/>
              <a:t>sharing mechanism proposed by Moulin and Shenkar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xtracts </a:t>
            </a:r>
            <a:r>
              <a:rPr lang="en-US" dirty="0"/>
              <a:t>a </a:t>
            </a:r>
            <a:r>
              <a:rPr lang="en-US" dirty="0" smtClean="0"/>
              <a:t>target revenue </a:t>
            </a:r>
            <a:r>
              <a:rPr lang="en-US" dirty="0"/>
              <a:t>from the set of bidders if this is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It </a:t>
            </a:r>
            <a:r>
              <a:rPr lang="en-US" dirty="0"/>
              <a:t>finds the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bidders with </a:t>
            </a:r>
            <a:r>
              <a:rPr lang="en-US" dirty="0"/>
              <a:t>the highest bid values that allow for the extraction of </a:t>
            </a:r>
            <a:r>
              <a:rPr lang="en-US" i="1" dirty="0" smtClean="0"/>
              <a:t>R</a:t>
            </a:r>
            <a:r>
              <a:rPr lang="en-US" dirty="0" smtClean="0"/>
              <a:t> (target revenue)</a:t>
            </a:r>
          </a:p>
          <a:p>
            <a:r>
              <a:rPr lang="en-US" dirty="0"/>
              <a:t>Given a target revenue </a:t>
            </a:r>
            <a:r>
              <a:rPr lang="en-US" i="1" dirty="0"/>
              <a:t>R</a:t>
            </a:r>
            <a:r>
              <a:rPr lang="en-US" dirty="0"/>
              <a:t>, the revenue extraction mechanism is truthful for the </a:t>
            </a:r>
            <a:r>
              <a:rPr lang="en-US" dirty="0" smtClean="0"/>
              <a:t>price dimension </a:t>
            </a:r>
            <a:r>
              <a:rPr lang="en-US" dirty="0"/>
              <a:t>but not for the quantity </a:t>
            </a:r>
            <a:r>
              <a:rPr lang="en-US" dirty="0" smtClean="0"/>
              <a:t>dimension.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reserve price for most perishable goods and services is considerably low at </a:t>
            </a:r>
            <a:r>
              <a:rPr lang="en-US" sz="2400" dirty="0" smtClean="0"/>
              <a:t>their expiration time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reserve price for flight seats is theoretically </a:t>
            </a:r>
            <a:r>
              <a:rPr lang="en-US" sz="1800" dirty="0" smtClean="0"/>
              <a:t>negligible.</a:t>
            </a:r>
          </a:p>
          <a:p>
            <a:r>
              <a:rPr lang="en-US" sz="2400" dirty="0"/>
              <a:t>A significant part of the service cost in cloud data centers </a:t>
            </a:r>
            <a:r>
              <a:rPr lang="en-US" sz="2400" dirty="0" smtClean="0"/>
              <a:t>is related </a:t>
            </a:r>
            <a:r>
              <a:rPr lang="en-US" sz="2400" dirty="0"/>
              <a:t>to power consumption of physical </a:t>
            </a:r>
            <a:r>
              <a:rPr lang="en-US" sz="2400" dirty="0" smtClean="0"/>
              <a:t>servers.</a:t>
            </a:r>
          </a:p>
          <a:p>
            <a:r>
              <a:rPr lang="en-US" sz="2400" dirty="0" smtClean="0"/>
              <a:t>We propose a method for calculating </a:t>
            </a:r>
            <a:r>
              <a:rPr lang="en-US" sz="2400" dirty="0" smtClean="0">
                <a:solidFill>
                  <a:srgbClr val="FF0000"/>
                </a:solidFill>
              </a:rPr>
              <a:t>dynamic </a:t>
            </a:r>
            <a:r>
              <a:rPr lang="en-US" sz="2400" dirty="0">
                <a:solidFill>
                  <a:srgbClr val="FF0000"/>
                </a:solidFill>
              </a:rPr>
              <a:t>reserve prices</a:t>
            </a:r>
            <a:r>
              <a:rPr lang="en-US" sz="2400" dirty="0"/>
              <a:t> based on a </a:t>
            </a:r>
            <a:r>
              <a:rPr lang="en-US" sz="2400" dirty="0" smtClean="0"/>
              <a:t>cost model </a:t>
            </a:r>
            <a:r>
              <a:rPr lang="en-US" sz="2400" dirty="0"/>
              <a:t>that incorporates data center </a:t>
            </a:r>
            <a:r>
              <a:rPr lang="en-US" sz="2400" dirty="0" smtClean="0">
                <a:solidFill>
                  <a:srgbClr val="FF0000"/>
                </a:solidFill>
              </a:rPr>
              <a:t>PUE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(load, outside temperature)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electricity </a:t>
            </a:r>
            <a:r>
              <a:rPr lang="en-US" sz="2400" dirty="0" smtClean="0">
                <a:solidFill>
                  <a:srgbClr val="FF0000"/>
                </a:solidFill>
              </a:rPr>
              <a:t>cost.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Online Ex-CORE Auction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6" y="1408587"/>
            <a:ext cx="6840760" cy="49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Single Price Auction (OPT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Holding </a:t>
            </a:r>
            <a:r>
              <a:rPr lang="en-US" dirty="0"/>
              <a:t>Time Aware Optimal Auction (HTA-OPT</a:t>
            </a:r>
            <a:r>
              <a:rPr lang="en-US" dirty="0" smtClean="0"/>
              <a:t>)</a:t>
            </a:r>
          </a:p>
          <a:p>
            <a:r>
              <a:rPr lang="en-US" dirty="0"/>
              <a:t>Uniform Price Auction</a:t>
            </a:r>
          </a:p>
        </p:txBody>
      </p:sp>
    </p:spTree>
    <p:extLst>
      <p:ext uri="{BB962C8B-B14F-4D97-AF65-F5344CB8AC3E}">
        <p14:creationId xmlns:p14="http://schemas.microsoft.com/office/powerpoint/2010/main" val="22146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</a:t>
            </a:r>
            <a:r>
              <a:rPr lang="en-US" sz="3600" dirty="0" smtClean="0"/>
              <a:t>Evaluation (Single Round)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330" y="1400076"/>
            <a:ext cx="6590648" cy="4339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742" y="5696957"/>
            <a:ext cx="76328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Ratio of gained revenue by the Ex-CORE auction to optimal auction under different distribution of orders</a:t>
            </a:r>
          </a:p>
        </p:txBody>
      </p:sp>
    </p:spTree>
    <p:extLst>
      <p:ext uri="{BB962C8B-B14F-4D97-AF65-F5344CB8AC3E}">
        <p14:creationId xmlns:p14="http://schemas.microsoft.com/office/powerpoint/2010/main" val="18004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Evaluation </a:t>
            </a:r>
            <a:r>
              <a:rPr lang="en-US" sz="3600" dirty="0" smtClean="0"/>
              <a:t>(Online)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869" y="1469858"/>
            <a:ext cx="6818511" cy="40242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2630" y="5176820"/>
            <a:ext cx="65527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000000"/>
                </a:solidFill>
              </a:rPr>
              <a:t>Average </a:t>
            </a:r>
            <a:r>
              <a:rPr lang="en-US" sz="1600" b="0" dirty="0">
                <a:solidFill>
                  <a:srgbClr val="000000"/>
                </a:solidFill>
              </a:rPr>
              <a:t>profit gained and </a:t>
            </a:r>
            <a:r>
              <a:rPr lang="en-US" sz="1600" b="0" dirty="0" smtClean="0">
                <a:solidFill>
                  <a:srgbClr val="000000"/>
                </a:solidFill>
              </a:rPr>
              <a:t> with different </a:t>
            </a:r>
            <a:r>
              <a:rPr lang="fr-FR" sz="1600" b="0" dirty="0" err="1" smtClean="0">
                <a:solidFill>
                  <a:srgbClr val="000000"/>
                </a:solidFill>
              </a:rPr>
              <a:t>auction</a:t>
            </a:r>
            <a:r>
              <a:rPr lang="fr-FR" sz="1600" b="0" dirty="0" smtClean="0">
                <a:solidFill>
                  <a:srgbClr val="000000"/>
                </a:solidFill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</a:rPr>
              <a:t>mechanisms</a:t>
            </a:r>
            <a:r>
              <a:rPr lang="fr-FR" sz="1600" b="0" dirty="0" smtClean="0">
                <a:solidFill>
                  <a:srgbClr val="000000"/>
                </a:solidFill>
              </a:rPr>
              <a:t>. </a:t>
            </a: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230" y="1544092"/>
            <a:ext cx="6362700" cy="367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2550" y="5360516"/>
            <a:ext cx="77048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Reserve price (green dashed line) and spot market price generated by online Ex-CORE (blue solid line) in a sample simulation run when the number of orders is 1500.</a:t>
            </a:r>
          </a:p>
        </p:txBody>
      </p:sp>
    </p:spTree>
    <p:extLst>
      <p:ext uri="{BB962C8B-B14F-4D97-AF65-F5344CB8AC3E}">
        <p14:creationId xmlns:p14="http://schemas.microsoft.com/office/powerpoint/2010/main" val="2116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SipaaS</a:t>
            </a:r>
            <a:r>
              <a:rPr lang="en-US" sz="2800" dirty="0" smtClean="0"/>
              <a:t>: Spot instance pricing as a Service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Derived from:</a:t>
            </a:r>
          </a:p>
          <a:p>
            <a:pPr marL="0" indent="0">
              <a:buNone/>
            </a:pPr>
            <a:endParaRPr lang="en-US" sz="2000" dirty="0" smtClean="0"/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Adel Nadjaran Toosi, </a:t>
            </a:r>
            <a:r>
              <a:rPr lang="en-US" sz="1800" dirty="0" err="1" smtClean="0">
                <a:solidFill>
                  <a:schemeClr val="tx1"/>
                </a:solidFill>
              </a:rPr>
              <a:t>Farzad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Khodadadi</a:t>
            </a:r>
            <a:r>
              <a:rPr lang="en-US" sz="1800" dirty="0" smtClean="0">
                <a:solidFill>
                  <a:schemeClr val="tx1"/>
                </a:solidFill>
              </a:rPr>
              <a:t>, and </a:t>
            </a:r>
            <a:r>
              <a:rPr lang="en-US" sz="1800" dirty="0" err="1" smtClean="0">
                <a:solidFill>
                  <a:schemeClr val="tx1"/>
                </a:solidFill>
              </a:rPr>
              <a:t>Rajkumar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Buyya</a:t>
            </a:r>
            <a:r>
              <a:rPr lang="en-US" sz="1800" dirty="0" smtClean="0">
                <a:solidFill>
                  <a:schemeClr val="tx1"/>
                </a:solidFill>
              </a:rPr>
              <a:t>, “</a:t>
            </a:r>
            <a:r>
              <a:rPr lang="en-US" sz="1800" b="1" i="1" dirty="0" err="1" smtClean="0">
                <a:solidFill>
                  <a:schemeClr val="tx1"/>
                </a:solidFill>
              </a:rPr>
              <a:t>SipaaS</a:t>
            </a:r>
            <a:r>
              <a:rPr lang="en-US" sz="1800" b="1" dirty="0" smtClean="0">
                <a:solidFill>
                  <a:schemeClr val="tx1"/>
                </a:solidFill>
              </a:rPr>
              <a:t>: Spot instance pricing as a Service and its Implementation in </a:t>
            </a:r>
            <a:r>
              <a:rPr lang="en-US" sz="1800" b="1" dirty="0" err="1" smtClean="0">
                <a:solidFill>
                  <a:schemeClr val="tx1"/>
                </a:solidFill>
              </a:rPr>
              <a:t>OpenStack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chemeClr val="tx1"/>
                </a:solidFill>
              </a:rPr>
              <a:t>” Software Software: Practice and </a:t>
            </a:r>
            <a:r>
              <a:rPr lang="en-US" sz="1800" dirty="0" smtClean="0">
                <a:solidFill>
                  <a:schemeClr val="tx1"/>
                </a:solidFill>
              </a:rPr>
              <a:t>Experience</a:t>
            </a:r>
            <a:r>
              <a:rPr lang="en-US" sz="1800" dirty="0">
                <a:solidFill>
                  <a:schemeClr val="tx1"/>
                </a:solidFill>
              </a:rPr>
              <a:t>, Wiley </a:t>
            </a:r>
            <a:r>
              <a:rPr lang="en-US" sz="1800" dirty="0" smtClean="0">
                <a:solidFill>
                  <a:schemeClr val="tx1"/>
                </a:solidFill>
              </a:rPr>
              <a:t>Press, 2014 (in preparation).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International Data </a:t>
            </a:r>
            <a:r>
              <a:rPr lang="en-US" sz="3200" dirty="0" smtClean="0"/>
              <a:t>Corporation (</a:t>
            </a:r>
            <a:r>
              <a:rPr lang="en-US" sz="3200" dirty="0"/>
              <a:t>IDC</a:t>
            </a:r>
            <a:r>
              <a:rPr lang="en-US" sz="3200" dirty="0" smtClean="0"/>
              <a:t>) forecast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598" y="1544092"/>
            <a:ext cx="6480720" cy="4018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158" y="552601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/>
              <a:t>Worldwide public IT cloud services spending in billion dollars by </a:t>
            </a:r>
            <a:r>
              <a:rPr lang="en-US" sz="1600" b="0" dirty="0" smtClean="0"/>
              <a:t>service model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instance pricing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implementation of </a:t>
            </a:r>
            <a:r>
              <a:rPr lang="en-US" dirty="0" smtClean="0"/>
              <a:t>the proposed auction </a:t>
            </a:r>
            <a:r>
              <a:rPr lang="en-US" dirty="0"/>
              <a:t>mechanism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identifying a framework called Spot instance pricing as a Service (</a:t>
            </a:r>
            <a:r>
              <a:rPr lang="en-US" dirty="0" err="1"/>
              <a:t>SipaaS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SipaaS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is </a:t>
            </a:r>
            <a:r>
              <a:rPr lang="en-US" dirty="0"/>
              <a:t>an open source project offering a set of web services to price and sell VM instances in a spot market.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tilizing </a:t>
            </a:r>
            <a:r>
              <a:rPr lang="en-US" dirty="0" err="1" smtClean="0"/>
              <a:t>SipaaS</a:t>
            </a:r>
            <a:endParaRPr lang="en-US" dirty="0" smtClean="0"/>
          </a:p>
          <a:p>
            <a:pPr lvl="1"/>
            <a:r>
              <a:rPr lang="en-US" dirty="0"/>
              <a:t>Cloud </a:t>
            </a:r>
            <a:r>
              <a:rPr lang="en-US" dirty="0" smtClean="0"/>
              <a:t>providers</a:t>
            </a:r>
            <a:r>
              <a:rPr lang="en-US" dirty="0"/>
              <a:t> </a:t>
            </a:r>
            <a:r>
              <a:rPr lang="en-US" dirty="0" smtClean="0"/>
              <a:t>require </a:t>
            </a:r>
            <a:r>
              <a:rPr lang="en-US" dirty="0"/>
              <a:t>installation of add-ons in their existing platform to </a:t>
            </a:r>
            <a:r>
              <a:rPr lang="en-US" dirty="0" smtClean="0"/>
              <a:t>make use </a:t>
            </a:r>
            <a:r>
              <a:rPr lang="en-US" dirty="0"/>
              <a:t>of the framework.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extension to the Horizon –the </a:t>
            </a:r>
            <a:r>
              <a:rPr lang="en-US" dirty="0" err="1"/>
              <a:t>OpenStack</a:t>
            </a:r>
            <a:r>
              <a:rPr lang="en-US" dirty="0"/>
              <a:t> </a:t>
            </a:r>
            <a:r>
              <a:rPr lang="en-US" dirty="0" smtClean="0"/>
              <a:t>dashboard project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employ SipaaS web services and to add a spot market environment to OpenStack.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02" y="1486441"/>
            <a:ext cx="7998620" cy="40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SipaaS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598" y="1472084"/>
            <a:ext cx="6408712" cy="43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web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042" y="1678192"/>
            <a:ext cx="8153876" cy="34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and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OpenStack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open-source cloud management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to control large </a:t>
            </a:r>
            <a:r>
              <a:rPr lang="en-US" dirty="0" smtClean="0"/>
              <a:t>pools of  compute</a:t>
            </a:r>
            <a:r>
              <a:rPr lang="en-US" dirty="0"/>
              <a:t>, storage, and networking resources in a data center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Horizon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OpenStack</a:t>
            </a:r>
            <a:r>
              <a:rPr lang="en-US" dirty="0" smtClean="0"/>
              <a:t> dashboard project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web based user interface to </a:t>
            </a:r>
            <a:r>
              <a:rPr lang="en-US" dirty="0" err="1" smtClean="0"/>
              <a:t>OpenStack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Provides administrators </a:t>
            </a:r>
            <a:r>
              <a:rPr lang="en-US" dirty="0"/>
              <a:t>with management </a:t>
            </a:r>
            <a:r>
              <a:rPr lang="en-US" dirty="0" smtClean="0"/>
              <a:t>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for </a:t>
            </a:r>
            <a:r>
              <a:rPr lang="en-US" dirty="0" smtClean="0"/>
              <a:t>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spot market facilities to OpenStack,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extended Horizon to be capable of using </a:t>
            </a:r>
            <a:r>
              <a:rPr lang="en-US" dirty="0" smtClean="0"/>
              <a:t>the services </a:t>
            </a:r>
            <a:r>
              <a:rPr lang="en-US" dirty="0"/>
              <a:t>provided by SipaaS.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added a new panel </a:t>
            </a:r>
            <a:r>
              <a:rPr lang="en-US" dirty="0" smtClean="0"/>
              <a:t>through </a:t>
            </a:r>
            <a:r>
              <a:rPr lang="en-US" dirty="0"/>
              <a:t>which system administrators are capable of enabling spot market </a:t>
            </a:r>
            <a:r>
              <a:rPr lang="en-US" dirty="0" smtClean="0"/>
              <a:t>support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/>
              <a:t>and minimum amount of bid price for users, </a:t>
            </a:r>
            <a:endParaRPr lang="en-US" dirty="0" smtClean="0"/>
          </a:p>
          <a:p>
            <a:pPr lvl="1"/>
            <a:r>
              <a:rPr lang="en-US" dirty="0" smtClean="0"/>
              <a:t>Number of </a:t>
            </a:r>
            <a:r>
              <a:rPr lang="en-US" dirty="0"/>
              <a:t>available VMs for </a:t>
            </a:r>
            <a:r>
              <a:rPr lang="en-US" dirty="0" smtClean="0"/>
              <a:t>allocation</a:t>
            </a:r>
            <a:r>
              <a:rPr lang="en-US" dirty="0"/>
              <a:t>,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/>
              <a:t>number of VMs a user can </a:t>
            </a:r>
            <a:r>
              <a:rPr lang="en-US" dirty="0" smtClean="0"/>
              <a:t>request.</a:t>
            </a:r>
          </a:p>
          <a:p>
            <a:r>
              <a:rPr lang="en-US" dirty="0" smtClean="0"/>
              <a:t>We added panels for requesting spot instances and viewing spot market price history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9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</a:t>
            </a:r>
            <a:r>
              <a:rPr lang="en-US" sz="4000" dirty="0" smtClean="0"/>
              <a:t>equesting </a:t>
            </a:r>
            <a:r>
              <a:rPr lang="en-US" sz="4000" dirty="0"/>
              <a:t>spot instances </a:t>
            </a:r>
            <a:r>
              <a:rPr lang="en-US" sz="4000" dirty="0" smtClean="0"/>
              <a:t>web page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686" y="1400076"/>
            <a:ext cx="5014851" cy="4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Pricing History Webpage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526" y="1976140"/>
            <a:ext cx="7637990" cy="32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conducted </a:t>
            </a:r>
            <a:r>
              <a:rPr lang="en-US" dirty="0" smtClean="0"/>
              <a:t>20-minute </a:t>
            </a:r>
            <a:r>
              <a:rPr lang="en-US" dirty="0"/>
              <a:t>experiment with 10 participants (i.e., spot market users). </a:t>
            </a:r>
            <a:endParaRPr lang="en-US" dirty="0" smtClean="0"/>
          </a:p>
          <a:p>
            <a:pPr lvl="1"/>
            <a:r>
              <a:rPr lang="en-US" dirty="0" smtClean="0"/>
              <a:t>Participants are selected </a:t>
            </a:r>
            <a:r>
              <a:rPr lang="en-US" dirty="0"/>
              <a:t>from a group of professional cloud users who have satisfactory level of knowledge </a:t>
            </a:r>
            <a:r>
              <a:rPr lang="en-US" dirty="0" smtClean="0"/>
              <a:t>about the </a:t>
            </a:r>
            <a:r>
              <a:rPr lang="en-US" dirty="0"/>
              <a:t>spot </a:t>
            </a:r>
            <a:r>
              <a:rPr lang="en-US" dirty="0" smtClean="0"/>
              <a:t>market.</a:t>
            </a:r>
          </a:p>
          <a:p>
            <a:r>
              <a:rPr lang="en-US" dirty="0" smtClean="0"/>
              <a:t>Participants </a:t>
            </a:r>
            <a:r>
              <a:rPr lang="en-US" dirty="0"/>
              <a:t>are divided into two groups of five: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i) Group T or truthful bidders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(ii) Group C or counterpart bidders who have the freedom to misreport their true private values to maximize their utility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5706" y="4594943"/>
            <a:ext cx="3528392" cy="16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Function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941" b="18941"/>
          <a:stretch>
            <a:fillRect/>
          </a:stretch>
        </p:blipFill>
        <p:spPr>
          <a:xfrm>
            <a:off x="1744638" y="2696220"/>
            <a:ext cx="5688012" cy="720725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1063" y="1616075"/>
            <a:ext cx="7056263" cy="864121"/>
          </a:xfrm>
          <a:prstGeom prst="rect">
            <a:avLst/>
          </a:prstGeom>
          <a:solidFill>
            <a:schemeClr val="lt1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Zapf Dingbats" charset="2"/>
              <a:buChar char="l"/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 marL="1035050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2"/>
              <a:buChar char="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63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20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8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92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0" dirty="0"/>
              <a:t>U</a:t>
            </a:r>
            <a:r>
              <a:rPr lang="en-US" b="0" dirty="0" smtClean="0"/>
              <a:t>tility </a:t>
            </a:r>
            <a:r>
              <a:rPr lang="en-US" b="0" dirty="0"/>
              <a:t>function for one time slot instance usage, formulated as </a:t>
            </a:r>
            <a:r>
              <a:rPr lang="en-US" b="0" dirty="0" smtClean="0"/>
              <a:t>below:</a:t>
            </a:r>
          </a:p>
          <a:p>
            <a:endParaRPr lang="en-US" b="0" dirty="0"/>
          </a:p>
          <a:p>
            <a:endParaRPr lang="en-US" b="0" dirty="0" smtClean="0"/>
          </a:p>
          <a:p>
            <a:r>
              <a:rPr lang="en-US" sz="2000" b="0" dirty="0" smtClean="0"/>
              <a:t>r: requested </a:t>
            </a:r>
            <a:r>
              <a:rPr lang="en-US" sz="2000" b="0" dirty="0"/>
              <a:t>number of instances</a:t>
            </a:r>
            <a:endParaRPr lang="en-US" sz="2000" b="0" dirty="0" smtClean="0"/>
          </a:p>
          <a:p>
            <a:r>
              <a:rPr lang="en-US" sz="2000" b="0" dirty="0"/>
              <a:t>b</a:t>
            </a:r>
            <a:r>
              <a:rPr lang="en-US" sz="2000" b="0" dirty="0" smtClean="0"/>
              <a:t>: </a:t>
            </a:r>
            <a:r>
              <a:rPr lang="en-US" sz="2000" b="0" dirty="0"/>
              <a:t>bid price value</a:t>
            </a:r>
            <a:endParaRPr lang="en-US" sz="2000" b="0" dirty="0" smtClean="0"/>
          </a:p>
          <a:p>
            <a:r>
              <a:rPr lang="en-US" sz="2000" b="0" dirty="0"/>
              <a:t>q</a:t>
            </a:r>
            <a:r>
              <a:rPr lang="en-US" sz="2000" b="0" dirty="0" smtClean="0"/>
              <a:t>: true </a:t>
            </a:r>
            <a:r>
              <a:rPr lang="en-US" sz="2000" b="0" dirty="0"/>
              <a:t>private </a:t>
            </a:r>
            <a:r>
              <a:rPr lang="en-US" sz="2000" b="0" dirty="0" smtClean="0"/>
              <a:t>quantity</a:t>
            </a:r>
          </a:p>
          <a:p>
            <a:r>
              <a:rPr lang="en-US" sz="2000" b="0" dirty="0"/>
              <a:t>v</a:t>
            </a:r>
            <a:r>
              <a:rPr lang="en-US" sz="2000" b="0" dirty="0" smtClean="0"/>
              <a:t>: true </a:t>
            </a:r>
            <a:r>
              <a:rPr lang="en-US" sz="2000" b="0" dirty="0"/>
              <a:t>private price value</a:t>
            </a:r>
            <a:endParaRPr lang="en-US" sz="2000" b="0" dirty="0" smtClean="0"/>
          </a:p>
          <a:p>
            <a:r>
              <a:rPr lang="en-US" sz="2000" b="0" dirty="0" smtClean="0"/>
              <a:t>p: spot </a:t>
            </a:r>
            <a:r>
              <a:rPr lang="en-US" sz="2000" b="0" dirty="0"/>
              <a:t>market </a:t>
            </a:r>
            <a:r>
              <a:rPr lang="en-US" sz="2000" b="0" dirty="0" smtClean="0"/>
              <a:t>price at </a:t>
            </a:r>
            <a:r>
              <a:rPr lang="en-US" sz="2000" b="0" dirty="0"/>
              <a:t>the time of order submission</a:t>
            </a:r>
            <a:endParaRPr lang="en-US" sz="2000" b="0" dirty="0" smtClean="0"/>
          </a:p>
          <a:p>
            <a:r>
              <a:rPr lang="en-US" sz="2000" b="0" dirty="0" smtClean="0"/>
              <a:t>x: A Boolean value </a:t>
            </a:r>
            <a:r>
              <a:rPr lang="en-US" sz="2000" b="0" dirty="0"/>
              <a:t>describing whether the order is accepted or not, respectively.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0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408980"/>
            <a:ext cx="7772400" cy="816570"/>
          </a:xfrm>
        </p:spPr>
        <p:txBody>
          <a:bodyPr/>
          <a:lstStyle/>
          <a:p>
            <a:r>
              <a:rPr lang="en-US" dirty="0" smtClean="0"/>
              <a:t>Motivation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464521"/>
          </a:xfrm>
        </p:spPr>
        <p:txBody>
          <a:bodyPr/>
          <a:lstStyle/>
          <a:p>
            <a:r>
              <a:rPr lang="en-US" sz="2000" dirty="0"/>
              <a:t>The primary focus of designers in traditional distributed </a:t>
            </a:r>
            <a:r>
              <a:rPr lang="en-US" sz="2000" dirty="0" smtClean="0"/>
              <a:t>system:</a:t>
            </a:r>
          </a:p>
          <a:p>
            <a:pPr lvl="1"/>
            <a:r>
              <a:rPr lang="en-US" sz="1600" dirty="0" smtClean="0"/>
              <a:t>Improving system </a:t>
            </a:r>
            <a:r>
              <a:rPr lang="en-US" sz="1600" dirty="0"/>
              <a:t>performance in terms </a:t>
            </a:r>
            <a:r>
              <a:rPr lang="en-US" sz="1600" dirty="0" smtClean="0"/>
              <a:t>of response time, throughput system, and utilization;</a:t>
            </a:r>
          </a:p>
          <a:p>
            <a:pPr lvl="1"/>
            <a:r>
              <a:rPr lang="en-US" sz="1600" dirty="0"/>
              <a:t>Extensively studied in Cluster and Grid Computing in the past 15 </a:t>
            </a:r>
            <a:r>
              <a:rPr lang="en-US" sz="1600" dirty="0" smtClean="0"/>
              <a:t>years.</a:t>
            </a:r>
          </a:p>
          <a:p>
            <a:r>
              <a:rPr lang="en-US" sz="2000" dirty="0" smtClean="0"/>
              <a:t>Cloud Computing and Computational Economy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New objective functions: </a:t>
            </a:r>
            <a:r>
              <a:rPr lang="en-US" sz="1800" dirty="0" smtClean="0"/>
              <a:t>price, cost, and budget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3200" dirty="0" smtClean="0">
                <a:solidFill>
                  <a:srgbClr val="FF0000"/>
                </a:solidFill>
              </a:rPr>
              <a:t>Money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2000" dirty="0"/>
              <a:t>This has shifted a traditional distributed system into </a:t>
            </a:r>
            <a:r>
              <a:rPr lang="en-US" sz="2000" dirty="0" smtClean="0"/>
              <a:t>a two</a:t>
            </a:r>
            <a:r>
              <a:rPr lang="en-US" sz="2000" dirty="0"/>
              <a:t>-party </a:t>
            </a:r>
            <a:r>
              <a:rPr lang="en-US" sz="2000" dirty="0" smtClean="0"/>
              <a:t>computation: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loud </a:t>
            </a:r>
            <a:r>
              <a:rPr lang="en-US" sz="1800" dirty="0"/>
              <a:t>providers and </a:t>
            </a:r>
            <a:r>
              <a:rPr lang="en-US" sz="1800" dirty="0" smtClean="0"/>
              <a:t>Cloud customers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ricing </a:t>
            </a:r>
            <a:r>
              <a:rPr lang="en-US" sz="1800" dirty="0"/>
              <a:t>and cost as the </a:t>
            </a:r>
            <a:r>
              <a:rPr lang="en-US" sz="1800" dirty="0" smtClean="0"/>
              <a:t>bridge</a:t>
            </a:r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2630" y="5432524"/>
            <a:ext cx="566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Spot market price fluctuation during the experiment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558" y="1832124"/>
            <a:ext cx="6858335" cy="34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541" y="1832124"/>
            <a:ext cx="7220759" cy="3240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8534" y="521650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/>
              <a:t>Total cost, the number of full time slots usage, </a:t>
            </a:r>
            <a:r>
              <a:rPr lang="en-US" b="0" dirty="0" smtClean="0"/>
              <a:t>and utility </a:t>
            </a:r>
            <a:r>
              <a:rPr lang="en-US" b="0" dirty="0"/>
              <a:t>value of experiment participants.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464521"/>
          </a:xfrm>
          <a:solidFill>
            <a:schemeClr val="lt1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Background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Motivations, Research Problem and Thesis Focus</a:t>
            </a:r>
          </a:p>
          <a:p>
            <a:r>
              <a:rPr lang="en-US" sz="2400" dirty="0" smtClean="0">
                <a:solidFill>
                  <a:srgbClr val="000000">
                    <a:alpha val="29000"/>
                  </a:srgbClr>
                </a:solidFill>
              </a:rPr>
              <a:t>Solutions</a:t>
            </a:r>
          </a:p>
          <a:p>
            <a:pPr lvl="1"/>
            <a:r>
              <a:rPr lang="en-US" sz="1800" dirty="0" smtClean="0">
                <a:solidFill>
                  <a:srgbClr val="000000">
                    <a:alpha val="29000"/>
                  </a:srgbClr>
                </a:solidFill>
              </a:rPr>
              <a:t>Federation of Clouds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Resource Provisioning Policies to Increase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Profit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Financial Option Market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Model</a:t>
            </a:r>
          </a:p>
          <a:p>
            <a:pPr lvl="1"/>
            <a:r>
              <a:rPr lang="en-US" sz="1800" dirty="0" smtClean="0">
                <a:solidFill>
                  <a:srgbClr val="000000">
                    <a:alpha val="29000"/>
                  </a:srgbClr>
                </a:solidFill>
              </a:rPr>
              <a:t>Single Cloud Provider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Revenue Management with Optimal Capacity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Control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An Auction Mechanism for a Cloud Spot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Market</a:t>
            </a:r>
          </a:p>
          <a:p>
            <a:pPr lvl="2"/>
            <a:r>
              <a:rPr lang="en-US" dirty="0">
                <a:solidFill>
                  <a:srgbClr val="000000">
                    <a:alpha val="29000"/>
                  </a:srgbClr>
                </a:solidFill>
              </a:rPr>
              <a:t>Spot instance pricing as a </a:t>
            </a:r>
            <a:r>
              <a:rPr lang="en-US" dirty="0" smtClean="0">
                <a:solidFill>
                  <a:srgbClr val="000000">
                    <a:alpha val="29000"/>
                  </a:srgbClr>
                </a:solidFill>
              </a:rPr>
              <a:t>Service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Conclusions and Future Directions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Using </a:t>
            </a:r>
            <a:r>
              <a:rPr lang="en-US" sz="2800" dirty="0" smtClean="0"/>
              <a:t>our resource provisioning policies federated cloud providers are able to increase their profit</a:t>
            </a:r>
            <a:r>
              <a:rPr lang="en-US" sz="2800" dirty="0"/>
              <a:t>, utilization, </a:t>
            </a:r>
            <a:r>
              <a:rPr lang="en-US" sz="2800" dirty="0" smtClean="0"/>
              <a:t>and </a:t>
            </a:r>
            <a:r>
              <a:rPr lang="en-US" sz="2800" dirty="0" err="1" smtClean="0"/>
              <a:t>QoS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is important to utilize the underutilized reserved capacity of the datacenter and financial option contracts can be used in this regards.</a:t>
            </a:r>
            <a:endParaRPr lang="en-US" sz="2800" dirty="0"/>
          </a:p>
          <a:p>
            <a:r>
              <a:rPr lang="en-US" sz="2800" dirty="0" smtClean="0"/>
              <a:t>The proposed revenue management can efficiently allocate capacity to different markets, i.e</a:t>
            </a:r>
            <a:r>
              <a:rPr lang="en-US" sz="2800" dirty="0"/>
              <a:t>., reservation, on-demand pay-as-you </a:t>
            </a:r>
            <a:r>
              <a:rPr lang="en-US" sz="2800" dirty="0" smtClean="0"/>
              <a:t>and spot markets</a:t>
            </a:r>
            <a:r>
              <a:rPr lang="en-US" sz="32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1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320505"/>
          </a:xfrm>
        </p:spPr>
        <p:txBody>
          <a:bodyPr/>
          <a:lstStyle/>
          <a:p>
            <a:r>
              <a:rPr lang="en-US" sz="2400" dirty="0" smtClean="0"/>
              <a:t>In a cloud spot market, it is important to maximize </a:t>
            </a:r>
            <a:r>
              <a:rPr lang="en-US" sz="2400" dirty="0"/>
              <a:t>revenue when there is no prior knowledge on the </a:t>
            </a:r>
            <a:r>
              <a:rPr lang="en-US" sz="2400" dirty="0" smtClean="0"/>
              <a:t>bid distributions and lifetime of VM requests. </a:t>
            </a:r>
          </a:p>
          <a:p>
            <a:r>
              <a:rPr lang="en-US" sz="2400" dirty="0" smtClean="0"/>
              <a:t>Our proposed </a:t>
            </a:r>
            <a:r>
              <a:rPr lang="en-US" sz="2400" dirty="0"/>
              <a:t>envy-free auction that is truthful with high </a:t>
            </a:r>
            <a:r>
              <a:rPr lang="en-US" sz="2400" dirty="0" smtClean="0"/>
              <a:t>probability generates </a:t>
            </a:r>
            <a:r>
              <a:rPr lang="en-US" sz="2400" dirty="0"/>
              <a:t>a near optimal profit for the cloud </a:t>
            </a:r>
            <a:r>
              <a:rPr lang="en-US" sz="2400" dirty="0" smtClean="0"/>
              <a:t>provider.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pot </a:t>
            </a:r>
            <a:r>
              <a:rPr lang="en-US" sz="2400" dirty="0"/>
              <a:t>instance pricing as a </a:t>
            </a:r>
            <a:r>
              <a:rPr lang="en-US" sz="2400" dirty="0" smtClean="0"/>
              <a:t>service (</a:t>
            </a:r>
            <a:r>
              <a:rPr lang="en-US" sz="2400" dirty="0" err="1" smtClean="0"/>
              <a:t>SipaaS</a:t>
            </a:r>
            <a:r>
              <a:rPr lang="en-US" sz="2400" dirty="0" smtClean="0"/>
              <a:t>) </a:t>
            </a:r>
            <a:r>
              <a:rPr lang="en-US" sz="2400" dirty="0"/>
              <a:t>framework using </a:t>
            </a:r>
            <a:r>
              <a:rPr lang="en-US" sz="2400" dirty="0" smtClean="0"/>
              <a:t>the proposed </a:t>
            </a:r>
            <a:r>
              <a:rPr lang="en-US" sz="2400" dirty="0"/>
              <a:t>auction algorithm </a:t>
            </a:r>
            <a:r>
              <a:rPr lang="en-US" sz="2400" dirty="0" smtClean="0"/>
              <a:t>can be used to run a spot market resembling </a:t>
            </a:r>
            <a:r>
              <a:rPr lang="en-US" sz="2400" dirty="0"/>
              <a:t>the Amazon EC2 spot </a:t>
            </a:r>
            <a:r>
              <a:rPr lang="en-US" sz="2400" dirty="0" smtClean="0"/>
              <a:t>instances.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</a:t>
            </a:r>
            <a:r>
              <a:rPr lang="en-US" sz="2400" dirty="0" smtClean="0"/>
              <a:t>imilar market </a:t>
            </a:r>
            <a:r>
              <a:rPr lang="en-US" sz="2400" dirty="0"/>
              <a:t>reaction and similar market pricing </a:t>
            </a:r>
            <a:r>
              <a:rPr lang="en-US" sz="2400" dirty="0" smtClean="0"/>
              <a:t>behavior</a:t>
            </a:r>
            <a:r>
              <a:rPr lang="en-US" sz="2400" dirty="0"/>
              <a:t> </a:t>
            </a:r>
            <a:r>
              <a:rPr lang="en-US" sz="2400" dirty="0" smtClean="0"/>
              <a:t>are expected.</a:t>
            </a:r>
          </a:p>
        </p:txBody>
      </p:sp>
    </p:spTree>
    <p:extLst>
      <p:ext uri="{BB962C8B-B14F-4D97-AF65-F5344CB8AC3E}">
        <p14:creationId xmlns:p14="http://schemas.microsoft.com/office/powerpoint/2010/main" val="4309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536529"/>
          </a:xfrm>
        </p:spPr>
        <p:txBody>
          <a:bodyPr/>
          <a:lstStyle/>
          <a:p>
            <a:r>
              <a:rPr lang="en-US" sz="2400" dirty="0"/>
              <a:t>Advanced Resource Provisioning </a:t>
            </a:r>
            <a:r>
              <a:rPr lang="en-US" sz="2400" dirty="0" smtClean="0"/>
              <a:t>Policies</a:t>
            </a:r>
            <a:endParaRPr lang="en-US" sz="2400" dirty="0"/>
          </a:p>
          <a:p>
            <a:pPr lvl="1"/>
            <a:r>
              <a:rPr lang="en-US" sz="1800" dirty="0"/>
              <a:t>Power Saving, Future </a:t>
            </a:r>
            <a:r>
              <a:rPr lang="en-US" sz="1800" dirty="0" smtClean="0"/>
              <a:t>load </a:t>
            </a:r>
            <a:r>
              <a:rPr lang="en-US" sz="1800" dirty="0"/>
              <a:t>p</a:t>
            </a:r>
            <a:r>
              <a:rPr lang="en-US" sz="1800" dirty="0" smtClean="0"/>
              <a:t>rediction</a:t>
            </a:r>
            <a:endParaRPr lang="en-US" sz="1800" dirty="0"/>
          </a:p>
          <a:p>
            <a:r>
              <a:rPr lang="en-US" sz="2400" dirty="0"/>
              <a:t>Option Trading </a:t>
            </a:r>
            <a:r>
              <a:rPr lang="en-US" sz="2400" dirty="0" smtClean="0"/>
              <a:t>Strategies</a:t>
            </a:r>
            <a:endParaRPr lang="en-US" sz="2400" dirty="0"/>
          </a:p>
          <a:p>
            <a:pPr lvl="1"/>
            <a:r>
              <a:rPr lang="en-US" sz="1800" dirty="0"/>
              <a:t>Portfolio, Bulk trading, Selling </a:t>
            </a:r>
            <a:r>
              <a:rPr lang="en-US" sz="1800" dirty="0" smtClean="0"/>
              <a:t>options</a:t>
            </a:r>
            <a:endParaRPr lang="en-US" sz="1800" dirty="0"/>
          </a:p>
          <a:p>
            <a:r>
              <a:rPr lang="en-US" sz="2400" dirty="0"/>
              <a:t>Game Theoretical Analysis of Cloud </a:t>
            </a:r>
            <a:r>
              <a:rPr lang="en-US" sz="2400" dirty="0" smtClean="0"/>
              <a:t>Federation</a:t>
            </a:r>
            <a:endParaRPr lang="en-US" sz="2400" dirty="0"/>
          </a:p>
          <a:p>
            <a:pPr lvl="1"/>
            <a:r>
              <a:rPr lang="en-US" sz="1800" dirty="0"/>
              <a:t>Selfish provider and its own profit, Social </a:t>
            </a:r>
            <a:r>
              <a:rPr lang="en-US" sz="1800" dirty="0" smtClean="0"/>
              <a:t>welfare</a:t>
            </a:r>
            <a:endParaRPr lang="en-US" sz="1800" dirty="0"/>
          </a:p>
          <a:p>
            <a:r>
              <a:rPr lang="en-US" sz="2400" dirty="0"/>
              <a:t>Customer Diversion in Revenue Management </a:t>
            </a:r>
            <a:r>
              <a:rPr lang="en-US" sz="2400" dirty="0" smtClean="0"/>
              <a:t>Framework</a:t>
            </a:r>
          </a:p>
          <a:p>
            <a:pPr lvl="1"/>
            <a:r>
              <a:rPr lang="en-US" sz="1800" dirty="0" smtClean="0"/>
              <a:t>Bumped </a:t>
            </a:r>
            <a:r>
              <a:rPr lang="en-US" sz="1800" dirty="0"/>
              <a:t>by the admission control </a:t>
            </a:r>
            <a:r>
              <a:rPr lang="en-US" sz="1800" dirty="0" smtClean="0"/>
              <a:t>mechanism</a:t>
            </a:r>
            <a:endParaRPr lang="en-US" sz="1800" dirty="0"/>
          </a:p>
          <a:p>
            <a:r>
              <a:rPr lang="en-US" sz="2400" dirty="0"/>
              <a:t>Revenue Management with </a:t>
            </a:r>
            <a:r>
              <a:rPr lang="en-US" sz="2400" dirty="0" smtClean="0"/>
              <a:t>Overbooking</a:t>
            </a:r>
            <a:endParaRPr lang="en-US" sz="2400" dirty="0"/>
          </a:p>
          <a:p>
            <a:pPr lvl="1"/>
            <a:r>
              <a:rPr lang="en-US" sz="1800" dirty="0"/>
              <a:t>Underutilized reserved </a:t>
            </a:r>
            <a:r>
              <a:rPr lang="en-US" sz="1800" dirty="0" smtClean="0"/>
              <a:t>capacity</a:t>
            </a:r>
            <a:endParaRPr lang="en-US" sz="1800" dirty="0"/>
          </a:p>
          <a:p>
            <a:r>
              <a:rPr lang="en-US" sz="2400" dirty="0"/>
              <a:t>Multi-dimensional Truthful Mechanism </a:t>
            </a:r>
            <a:r>
              <a:rPr lang="en-US" sz="2400" dirty="0" smtClean="0"/>
              <a:t>Design</a:t>
            </a:r>
            <a:endParaRPr lang="en-US" sz="2400" dirty="0"/>
          </a:p>
          <a:p>
            <a:pPr lvl="1"/>
            <a:r>
              <a:rPr lang="en-US" sz="1800" dirty="0"/>
              <a:t>Two-dimensionally truthful (bid price and quantity)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30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536529"/>
          </a:xfrm>
        </p:spPr>
        <p:txBody>
          <a:bodyPr/>
          <a:lstStyle/>
          <a:p>
            <a:r>
              <a:rPr lang="sk-SK" sz="2800" dirty="0" smtClean="0"/>
              <a:t>Supervisor </a:t>
            </a:r>
          </a:p>
          <a:p>
            <a:pPr lvl="1"/>
            <a:r>
              <a:rPr lang="sk-SK" sz="2100" dirty="0" smtClean="0"/>
              <a:t>Prof</a:t>
            </a:r>
            <a:r>
              <a:rPr lang="sk-SK" sz="2100" dirty="0"/>
              <a:t>. Rajkumar </a:t>
            </a:r>
            <a:r>
              <a:rPr lang="sk-SK" sz="2100" dirty="0" smtClean="0"/>
              <a:t>Buyya</a:t>
            </a:r>
          </a:p>
          <a:p>
            <a:r>
              <a:rPr lang="sk-SK" sz="2800" dirty="0" smtClean="0"/>
              <a:t>Commitee Members</a:t>
            </a:r>
          </a:p>
          <a:p>
            <a:pPr lvl="1"/>
            <a:r>
              <a:rPr lang="pl-PL" sz="1800" dirty="0"/>
              <a:t>Prof. Christopher Andrew </a:t>
            </a:r>
            <a:r>
              <a:rPr lang="pl-PL" sz="1800" dirty="0" err="1"/>
              <a:t>Leckie</a:t>
            </a:r>
            <a:r>
              <a:rPr lang="pl-PL" sz="1800" dirty="0"/>
              <a:t> </a:t>
            </a:r>
            <a:endParaRPr lang="pl-PL" sz="1800" dirty="0" smtClean="0"/>
          </a:p>
          <a:p>
            <a:pPr lvl="1"/>
            <a:r>
              <a:rPr lang="pt-BR" sz="1800" dirty="0"/>
              <a:t>Dr. Rodrigo N. Calheiros</a:t>
            </a:r>
            <a:endParaRPr lang="pl-PL" sz="1800" dirty="0"/>
          </a:p>
          <a:p>
            <a:r>
              <a:rPr lang="en-US" sz="2800" dirty="0" smtClean="0"/>
              <a:t>Past and current members of the CLOUDS Lab.</a:t>
            </a:r>
          </a:p>
          <a:p>
            <a:r>
              <a:rPr lang="en-US" sz="2800" dirty="0"/>
              <a:t>Friends and colleagues from the </a:t>
            </a:r>
            <a:r>
              <a:rPr lang="en-US" sz="2800" dirty="0" smtClean="0"/>
              <a:t>CIS department</a:t>
            </a:r>
          </a:p>
          <a:p>
            <a:r>
              <a:rPr lang="en-US" sz="2800" dirty="0" smtClean="0"/>
              <a:t>Collaborators</a:t>
            </a:r>
          </a:p>
          <a:p>
            <a:pPr lvl="1"/>
            <a:r>
              <a:rPr lang="pt-BR" sz="1800" dirty="0" smtClean="0"/>
              <a:t>Prof. </a:t>
            </a:r>
            <a:r>
              <a:rPr lang="pt-BR" sz="1800" dirty="0" err="1" smtClean="0"/>
              <a:t>Ruppa</a:t>
            </a:r>
            <a:r>
              <a:rPr lang="pt-BR" sz="1800" dirty="0" smtClean="0"/>
              <a:t> </a:t>
            </a:r>
            <a:r>
              <a:rPr lang="pt-BR" sz="1800" dirty="0" err="1" smtClean="0"/>
              <a:t>K</a:t>
            </a:r>
            <a:r>
              <a:rPr lang="pt-BR" sz="1800" dirty="0" smtClean="0"/>
              <a:t>. </a:t>
            </a:r>
            <a:r>
              <a:rPr lang="pt-BR" sz="1800" dirty="0" err="1" smtClean="0"/>
              <a:t>Thulasiram</a:t>
            </a:r>
            <a:endParaRPr lang="en-US" sz="1800" dirty="0" smtClean="0"/>
          </a:p>
          <a:p>
            <a:pPr lvl="1"/>
            <a:r>
              <a:rPr lang="hr-HR" sz="1800" dirty="0" smtClean="0"/>
              <a:t>Prof. Kotagiri Ramamohanarao</a:t>
            </a:r>
            <a:endParaRPr lang="en-US" sz="1800" dirty="0" smtClean="0"/>
          </a:p>
          <a:p>
            <a:pPr lvl="1"/>
            <a:r>
              <a:rPr lang="da-DK" sz="1800" dirty="0" smtClean="0"/>
              <a:t>Dr. Kurt </a:t>
            </a:r>
            <a:r>
              <a:rPr lang="da-DK" sz="1800" dirty="0" err="1" smtClean="0"/>
              <a:t>Vanmechelen</a:t>
            </a:r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472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List of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86" y="1616074"/>
            <a:ext cx="8276977" cy="475255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1400" b="1" dirty="0" smtClean="0"/>
              <a:t>Adel Nadjaran Toosi, </a:t>
            </a:r>
            <a:r>
              <a:rPr lang="en-US" sz="1400" dirty="0" err="1" smtClean="0"/>
              <a:t>Farzad</a:t>
            </a:r>
            <a:r>
              <a:rPr lang="en-US" sz="1400" dirty="0" smtClean="0"/>
              <a:t> </a:t>
            </a:r>
            <a:r>
              <a:rPr lang="en-US" sz="1400" dirty="0" err="1" smtClean="0"/>
              <a:t>Khodadadi</a:t>
            </a:r>
            <a:r>
              <a:rPr lang="en-US" sz="1400" dirty="0" smtClean="0"/>
              <a:t>, </a:t>
            </a:r>
            <a:r>
              <a:rPr lang="en-US" sz="1400" dirty="0" err="1" smtClean="0"/>
              <a:t>Rajkumar</a:t>
            </a:r>
            <a:r>
              <a:rPr lang="en-US" sz="1400" dirty="0" smtClean="0"/>
              <a:t> </a:t>
            </a:r>
            <a:r>
              <a:rPr lang="en-US" sz="1400" dirty="0" err="1" smtClean="0"/>
              <a:t>Buyya</a:t>
            </a:r>
            <a:r>
              <a:rPr lang="en-US" sz="1400" dirty="0" smtClean="0"/>
              <a:t>, “</a:t>
            </a:r>
            <a:r>
              <a:rPr lang="en-US" sz="1400" dirty="0" err="1" smtClean="0"/>
              <a:t>SipaaS</a:t>
            </a:r>
            <a:r>
              <a:rPr lang="en-US" sz="1400" dirty="0" smtClean="0"/>
              <a:t>: Spot instance as a pricing Service </a:t>
            </a:r>
            <a:r>
              <a:rPr lang="en-US" sz="1400" dirty="0" err="1" smtClean="0"/>
              <a:t>Freamework</a:t>
            </a:r>
            <a:r>
              <a:rPr lang="en-US" sz="1400" dirty="0" smtClean="0"/>
              <a:t> and its implementation in </a:t>
            </a:r>
            <a:r>
              <a:rPr lang="en-US" sz="1400" dirty="0" err="1" smtClean="0"/>
              <a:t>OpenStack</a:t>
            </a:r>
            <a:r>
              <a:rPr lang="en-US" sz="1400" dirty="0" smtClean="0"/>
              <a:t>”</a:t>
            </a:r>
            <a:r>
              <a:rPr lang="en-US" sz="1400" dirty="0"/>
              <a:t>, </a:t>
            </a:r>
            <a:r>
              <a:rPr lang="en-US" sz="1400" i="1" dirty="0" smtClean="0"/>
              <a:t>Software: Practice </a:t>
            </a:r>
            <a:r>
              <a:rPr lang="en-US" sz="1400" i="1" dirty="0"/>
              <a:t>and Experience (SPE)</a:t>
            </a:r>
            <a:r>
              <a:rPr lang="en-US" sz="1400" dirty="0"/>
              <a:t>, 2013 (in preparation)</a:t>
            </a:r>
            <a:endParaRPr lang="en-US" sz="1400" b="1" dirty="0" smtClean="0"/>
          </a:p>
          <a:p>
            <a:pPr>
              <a:buFont typeface="Wingdings" charset="2"/>
              <a:buChar char="Ø"/>
            </a:pPr>
            <a:r>
              <a:rPr lang="en-US" sz="1400" b="1" dirty="0" smtClean="0"/>
              <a:t>Adel </a:t>
            </a:r>
            <a:r>
              <a:rPr lang="en-US" sz="1400" b="1" dirty="0"/>
              <a:t>Nadjaran Toosi</a:t>
            </a:r>
            <a:r>
              <a:rPr lang="en-US" sz="1400" dirty="0"/>
              <a:t>, Kurt </a:t>
            </a:r>
            <a:r>
              <a:rPr lang="en-US" sz="1400" dirty="0" err="1"/>
              <a:t>Vanmechelen</a:t>
            </a:r>
            <a:r>
              <a:rPr lang="en-US" sz="1400" dirty="0"/>
              <a:t>, </a:t>
            </a:r>
            <a:r>
              <a:rPr lang="en-US" sz="1400" dirty="0" err="1"/>
              <a:t>Kotagiri</a:t>
            </a:r>
            <a:r>
              <a:rPr lang="en-US" sz="1400" dirty="0"/>
              <a:t> </a:t>
            </a:r>
            <a:r>
              <a:rPr lang="en-US" sz="1400" dirty="0" err="1"/>
              <a:t>Ramamohanarao</a:t>
            </a:r>
            <a:r>
              <a:rPr lang="en-US" sz="1400" dirty="0"/>
              <a:t> </a:t>
            </a:r>
            <a:r>
              <a:rPr lang="en-US" sz="1400" dirty="0" err="1"/>
              <a:t>Rajkumar</a:t>
            </a:r>
            <a:r>
              <a:rPr lang="en-US" sz="1400" dirty="0"/>
              <a:t> </a:t>
            </a:r>
            <a:r>
              <a:rPr lang="en-US" sz="1400" dirty="0" err="1"/>
              <a:t>Buyya</a:t>
            </a:r>
            <a:r>
              <a:rPr lang="en-US" sz="1400" dirty="0"/>
              <a:t>, “Revenue Maximization with Optimal Capacity Control in Infrastructure as a Service Cloud Markets,</a:t>
            </a:r>
            <a:r>
              <a:rPr lang="en-US" sz="1400" i="1" dirty="0"/>
              <a:t>” IEEE Transaction on Cloud </a:t>
            </a:r>
            <a:r>
              <a:rPr lang="en-US" sz="1400" i="1" dirty="0" smtClean="0"/>
              <a:t>computing (TCC)</a:t>
            </a:r>
            <a:r>
              <a:rPr lang="en-US" sz="1400" dirty="0" smtClean="0"/>
              <a:t>, </a:t>
            </a:r>
            <a:r>
              <a:rPr lang="en-US" sz="1400" dirty="0"/>
              <a:t>Feb. 2014. (in review</a:t>
            </a:r>
            <a:r>
              <a:rPr lang="en-US" sz="14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sz="1400" b="1" dirty="0"/>
              <a:t>Adel Nadjaran Toosi</a:t>
            </a:r>
            <a:r>
              <a:rPr lang="en-US" sz="1400" dirty="0"/>
              <a:t>, Kurt </a:t>
            </a:r>
            <a:r>
              <a:rPr lang="en-US" sz="1400" dirty="0" err="1"/>
              <a:t>Vanmechelen</a:t>
            </a:r>
            <a:r>
              <a:rPr lang="en-US" sz="1400" dirty="0"/>
              <a:t>, </a:t>
            </a:r>
            <a:r>
              <a:rPr lang="en-US" sz="1400" dirty="0" err="1"/>
              <a:t>Rajkumar</a:t>
            </a:r>
            <a:r>
              <a:rPr lang="en-US" sz="1400" dirty="0"/>
              <a:t> </a:t>
            </a:r>
            <a:r>
              <a:rPr lang="en-US" sz="1400" dirty="0" err="1"/>
              <a:t>Buyya</a:t>
            </a:r>
            <a:r>
              <a:rPr lang="en-US" sz="1400" dirty="0"/>
              <a:t>,  “An Auction Mechanism for a Cloud Spot Market,” </a:t>
            </a:r>
            <a:r>
              <a:rPr lang="en-US" sz="1400" i="1" dirty="0"/>
              <a:t>IEEE Transaction on </a:t>
            </a:r>
            <a:r>
              <a:rPr lang="en-US" sz="1400" i="1" dirty="0" smtClean="0"/>
              <a:t>Computers (TC)</a:t>
            </a:r>
            <a:r>
              <a:rPr lang="en-US" sz="1400" dirty="0" smtClean="0"/>
              <a:t>,  </a:t>
            </a:r>
            <a:r>
              <a:rPr lang="en-US" sz="1400" dirty="0"/>
              <a:t>May 2014. (in review</a:t>
            </a:r>
            <a:r>
              <a:rPr lang="en-US" sz="1400" dirty="0" smtClean="0"/>
              <a:t>)</a:t>
            </a:r>
          </a:p>
          <a:p>
            <a:pPr lvl="0">
              <a:buFont typeface="Wingdings" charset="2"/>
              <a:buChar char="Ø"/>
            </a:pPr>
            <a:r>
              <a:rPr lang="en-US" sz="1400" dirty="0"/>
              <a:t>Saurabh Kumar Garg, </a:t>
            </a:r>
            <a:r>
              <a:rPr lang="en-US" sz="1400" b="1" dirty="0"/>
              <a:t>Adel Nadjaran Toosi</a:t>
            </a:r>
            <a:r>
              <a:rPr lang="en-US" sz="1400" dirty="0"/>
              <a:t>, Srinivasa K. Gopalaiyengar, Rajkumar Buyyaa, “SLA-based Virtual Machine Management for Heterogeneous Workloads in a Cloud Datacenter,” 2014</a:t>
            </a:r>
            <a:r>
              <a:rPr lang="en-US" sz="1400" i="1" dirty="0"/>
              <a:t>, Journal of Network and Computer </a:t>
            </a:r>
            <a:r>
              <a:rPr lang="en-US" sz="1400" i="1" dirty="0" smtClean="0"/>
              <a:t>Applications (JNCA)</a:t>
            </a:r>
            <a:r>
              <a:rPr lang="en-US" sz="1400" dirty="0" smtClean="0"/>
              <a:t>, vol. </a:t>
            </a:r>
            <a:r>
              <a:rPr lang="en-US" sz="1400" dirty="0"/>
              <a:t>45, </a:t>
            </a:r>
            <a:r>
              <a:rPr lang="en-US" sz="1400" dirty="0" smtClean="0"/>
              <a:t>no. </a:t>
            </a:r>
            <a:r>
              <a:rPr lang="en-US" sz="1400" dirty="0"/>
              <a:t>10, </a:t>
            </a:r>
            <a:r>
              <a:rPr lang="en-US" sz="1400" dirty="0" smtClean="0"/>
              <a:t>pp. 108</a:t>
            </a:r>
            <a:r>
              <a:rPr lang="en-US" sz="1400" dirty="0"/>
              <a:t>–</a:t>
            </a:r>
            <a:r>
              <a:rPr lang="en-US" sz="1400" dirty="0" smtClean="0"/>
              <a:t>120</a:t>
            </a:r>
            <a:r>
              <a:rPr lang="en-US" sz="1400" dirty="0"/>
              <a:t>, ISSN: 1084-8045, </a:t>
            </a:r>
            <a:r>
              <a:rPr lang="en-US" sz="1400" dirty="0" smtClean="0"/>
              <a:t>Oct. 2014.</a:t>
            </a:r>
            <a:endParaRPr lang="en-US" sz="1400" dirty="0"/>
          </a:p>
          <a:p>
            <a:pPr lvl="0">
              <a:buFont typeface="Wingdings" charset="2"/>
              <a:buChar char="Ø"/>
            </a:pPr>
            <a:r>
              <a:rPr lang="en-US" sz="1400" b="1" dirty="0"/>
              <a:t>Adel Nadjaran Toosi</a:t>
            </a:r>
            <a:r>
              <a:rPr lang="en-US" sz="1400" dirty="0"/>
              <a:t>, Rodrigo N. </a:t>
            </a:r>
            <a:r>
              <a:rPr lang="en-US" sz="1400" dirty="0" err="1"/>
              <a:t>Calheiros</a:t>
            </a:r>
            <a:r>
              <a:rPr lang="en-US" sz="1400" dirty="0"/>
              <a:t>, </a:t>
            </a:r>
            <a:r>
              <a:rPr lang="en-US" sz="1400" dirty="0" err="1"/>
              <a:t>Rajkumar</a:t>
            </a:r>
            <a:r>
              <a:rPr lang="en-US" sz="1400" dirty="0"/>
              <a:t> </a:t>
            </a:r>
            <a:r>
              <a:rPr lang="en-US" sz="1400" dirty="0" err="1"/>
              <a:t>Buyya</a:t>
            </a:r>
            <a:r>
              <a:rPr lang="en-US" sz="1400" dirty="0"/>
              <a:t>, “Interconnected cloud computing environments: Challenges, taxonomy, and survey,” </a:t>
            </a:r>
            <a:r>
              <a:rPr lang="en-US" sz="1400" i="1" dirty="0"/>
              <a:t>ACM Computing Survey (ACM CSUR)</a:t>
            </a:r>
            <a:r>
              <a:rPr lang="en-US" sz="1400" dirty="0"/>
              <a:t>, vol. 47, no. 1, pp. 7:1–7:47, May 2014</a:t>
            </a:r>
            <a:r>
              <a:rPr lang="en-US" sz="1400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sz="1400" dirty="0" smtClean="0"/>
              <a:t>Mohsen </a:t>
            </a:r>
            <a:r>
              <a:rPr lang="en-US" sz="1400" dirty="0"/>
              <a:t>Amini Salehi, </a:t>
            </a:r>
            <a:r>
              <a:rPr lang="en-US" sz="1400" b="1" dirty="0"/>
              <a:t>Adel Nadjaran Toosi</a:t>
            </a:r>
            <a:r>
              <a:rPr lang="en-US" sz="1400" dirty="0"/>
              <a:t>, Rajkumar Buyya, “Contention </a:t>
            </a:r>
            <a:r>
              <a:rPr lang="en-US" sz="1400" dirty="0" smtClean="0"/>
              <a:t>Management </a:t>
            </a:r>
            <a:r>
              <a:rPr lang="en-US" sz="1400" dirty="0"/>
              <a:t>in </a:t>
            </a:r>
            <a:r>
              <a:rPr lang="en-US" sz="1400" dirty="0" smtClean="0"/>
              <a:t>Federated Virtualized Distributed </a:t>
            </a:r>
            <a:r>
              <a:rPr lang="en-US" sz="1400" dirty="0"/>
              <a:t>S</a:t>
            </a:r>
            <a:r>
              <a:rPr lang="en-US" sz="1400" dirty="0" smtClean="0"/>
              <a:t>ystems</a:t>
            </a:r>
            <a:r>
              <a:rPr lang="en-US" sz="1400" dirty="0"/>
              <a:t>: </a:t>
            </a:r>
            <a:r>
              <a:rPr lang="en-US" sz="1400" dirty="0" smtClean="0"/>
              <a:t>Implementation </a:t>
            </a:r>
            <a:r>
              <a:rPr lang="en-US" sz="1400" dirty="0"/>
              <a:t>and </a:t>
            </a:r>
            <a:r>
              <a:rPr lang="en-US" sz="1400" dirty="0" smtClean="0"/>
              <a:t>Evaluation</a:t>
            </a:r>
            <a:r>
              <a:rPr lang="en-US" sz="1400" dirty="0"/>
              <a:t>,” </a:t>
            </a:r>
            <a:r>
              <a:rPr lang="en-US" sz="1400" i="1" dirty="0"/>
              <a:t>Software: Practice and </a:t>
            </a:r>
            <a:r>
              <a:rPr lang="en-US" sz="1400" i="1" dirty="0" smtClean="0"/>
              <a:t>Experience (SPE) </a:t>
            </a:r>
            <a:r>
              <a:rPr lang="en-US" sz="1400" dirty="0" smtClean="0"/>
              <a:t>, </a:t>
            </a:r>
            <a:r>
              <a:rPr lang="en-US" sz="1400" dirty="0"/>
              <a:t>vol. 44, no. 3, pp. 353-368,  2014</a:t>
            </a:r>
            <a:r>
              <a:rPr lang="en-US" sz="1400" dirty="0" smtClean="0"/>
              <a:t>.</a:t>
            </a:r>
            <a:r>
              <a:rPr lang="en-US" sz="1400" dirty="0"/>
              <a:t> </a:t>
            </a:r>
            <a:endParaRPr lang="en-US" sz="1400" dirty="0" smtClean="0"/>
          </a:p>
          <a:p>
            <a:pPr>
              <a:buFont typeface="Wingdings" charset="2"/>
              <a:buChar char="Ø"/>
            </a:pPr>
            <a:r>
              <a:rPr lang="en-US" sz="1400" dirty="0" smtClean="0"/>
              <a:t>Rodrigo  </a:t>
            </a:r>
            <a:r>
              <a:rPr lang="en-US" sz="1400" dirty="0"/>
              <a:t>N. Calheiros, </a:t>
            </a:r>
            <a:r>
              <a:rPr lang="en-US" sz="1400" b="1" dirty="0"/>
              <a:t>Adel  Nadjaran Toosi</a:t>
            </a:r>
            <a:r>
              <a:rPr lang="en-US" sz="1400" dirty="0"/>
              <a:t>, Christian Vecchiola,  Rajkumar Buyya “A Coordinator for  Scaling  Elastic Applications Across Multiple  Clouds,”  </a:t>
            </a:r>
            <a:r>
              <a:rPr lang="en-US" sz="1400" i="1" dirty="0"/>
              <a:t>Journal of  Future  Generation Computer </a:t>
            </a:r>
            <a:r>
              <a:rPr lang="en-US" sz="1400" i="1" dirty="0" smtClean="0"/>
              <a:t>Systems (FGCS)</a:t>
            </a:r>
            <a:r>
              <a:rPr lang="en-US" sz="1400" dirty="0" smtClean="0"/>
              <a:t>, </a:t>
            </a:r>
            <a:r>
              <a:rPr lang="en-US" sz="1400" dirty="0"/>
              <a:t>vol. 28, no. 8, pp. 1350–1362, Mar. 2012</a:t>
            </a:r>
            <a:r>
              <a:rPr lang="en-US" sz="1400" dirty="0" smtClean="0"/>
              <a:t>.</a:t>
            </a:r>
          </a:p>
          <a:p>
            <a:pPr lvl="0"/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47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Complete List of </a:t>
            </a:r>
            <a:r>
              <a:rPr lang="en-US" sz="3600" dirty="0" smtClean="0"/>
              <a:t>Publications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charset="2"/>
              <a:buChar char="Ø"/>
            </a:pPr>
            <a:r>
              <a:rPr lang="en-US" sz="1600" dirty="0"/>
              <a:t>Yaser Mansouri, </a:t>
            </a:r>
            <a:r>
              <a:rPr lang="en-US" sz="1600" b="1" dirty="0"/>
              <a:t>Adel Nadjaran Toosi</a:t>
            </a:r>
            <a:r>
              <a:rPr lang="en-US" sz="1600" dirty="0"/>
              <a:t>, Rajkumar Buyya, “Brokering Algorithms for Optimizing the Availability and Cost of Cloud Storage Services,” </a:t>
            </a:r>
            <a:r>
              <a:rPr lang="en-US" sz="1600" i="1" dirty="0"/>
              <a:t>Proceedings of IEEE International Conference on Cloud Computing Technology and Science (CLOUDCOM '13)</a:t>
            </a:r>
            <a:r>
              <a:rPr lang="en-US" sz="1600" dirty="0"/>
              <a:t>, Dec. 2013, Bristol, UK, pp. 581-</a:t>
            </a:r>
            <a:r>
              <a:rPr lang="en-US" sz="1600" dirty="0" smtClean="0"/>
              <a:t>589</a:t>
            </a:r>
            <a:r>
              <a:rPr lang="en-US" sz="1600" dirty="0"/>
              <a:t>.</a:t>
            </a:r>
          </a:p>
          <a:p>
            <a:pPr lvl="0">
              <a:buFont typeface="Wingdings" charset="2"/>
              <a:buChar char="Ø"/>
            </a:pPr>
            <a:r>
              <a:rPr lang="en-US" sz="1600" b="1" dirty="0"/>
              <a:t>Adel Nadjaran Toosi</a:t>
            </a:r>
            <a:r>
              <a:rPr lang="en-US" sz="1600" dirty="0"/>
              <a:t>, Ruppa K. Thulasiram and Rajkumar Buyya, “Financial Option Market Model for Federated Cloud Environments”, </a:t>
            </a:r>
            <a:r>
              <a:rPr lang="en-US" sz="1600" i="1" dirty="0"/>
              <a:t>Proceedings of the Fifth IEEE International Conference on Utility and Cloud Computing (UCC'12)</a:t>
            </a:r>
            <a:r>
              <a:rPr lang="en-US" sz="1600" dirty="0"/>
              <a:t>, Nov. 2012, Chicago, USA, pp. 3-12</a:t>
            </a:r>
            <a:r>
              <a:rPr lang="en-US" sz="1600" dirty="0" smtClean="0"/>
              <a:t>.</a:t>
            </a:r>
            <a:endParaRPr lang="en-US" sz="1600" dirty="0"/>
          </a:p>
          <a:p>
            <a:pPr lvl="0">
              <a:buFont typeface="Wingdings" charset="2"/>
              <a:buChar char="Ø"/>
            </a:pPr>
            <a:r>
              <a:rPr lang="en-US" sz="1600" b="1" dirty="0"/>
              <a:t>Adel Nadjaran  Toosi</a:t>
            </a:r>
            <a:r>
              <a:rPr lang="en-US" sz="1600" dirty="0"/>
              <a:t>,  Rodrigo N.  Calheiros,  Ruppa K.  Thulasiram, Rajkumar Buyya, “Resource Provisioning Policies to Increase IaaS Provider's Profit in a Federated Cloud Environment”, </a:t>
            </a:r>
            <a:r>
              <a:rPr lang="en-US" sz="1600" i="1" dirty="0"/>
              <a:t>Proceeding of 13th IEEE International Conference on High Performance Computing and Communications (HPCC’11)</a:t>
            </a:r>
            <a:r>
              <a:rPr lang="en-US" sz="1600" dirty="0"/>
              <a:t>, Sept. 2011, Banff, Canada,  pp. 279 -287.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Thank you!</a:t>
            </a:r>
          </a:p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20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large body of research </a:t>
            </a:r>
            <a:r>
              <a:rPr lang="en-US" dirty="0" smtClean="0"/>
              <a:t>devoted to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inimizing </a:t>
            </a:r>
            <a:r>
              <a:rPr lang="en-US" dirty="0"/>
              <a:t>cost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loud customers </a:t>
            </a:r>
          </a:p>
          <a:p>
            <a:r>
              <a:rPr lang="en-US" dirty="0"/>
              <a:t>R</a:t>
            </a:r>
            <a:r>
              <a:rPr lang="en-US" dirty="0" smtClean="0"/>
              <a:t>elatively </a:t>
            </a:r>
            <a:r>
              <a:rPr lang="en-US" dirty="0"/>
              <a:t>less work has been </a:t>
            </a:r>
            <a:r>
              <a:rPr lang="en-US" dirty="0" smtClean="0"/>
              <a:t>done </a:t>
            </a:r>
          </a:p>
          <a:p>
            <a:pPr lvl="1"/>
            <a:r>
              <a:rPr lang="en-US" dirty="0"/>
              <a:t>Maximizing </a:t>
            </a:r>
            <a:r>
              <a:rPr lang="en-US" dirty="0" smtClean="0"/>
              <a:t>profit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provider’s side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echniques and mechanisms </a:t>
            </a:r>
            <a:r>
              <a:rPr lang="en-US" dirty="0"/>
              <a:t>that help providers </a:t>
            </a:r>
            <a:r>
              <a:rPr lang="en-US" dirty="0" smtClean="0"/>
              <a:t>to maximize their profit while still selling their services competitively.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untitled 1">
      <a:majorFont>
        <a:latin typeface="Times"/>
        <a:ea typeface=""/>
        <a:cs typeface="Yagut"/>
      </a:majorFont>
      <a:minorFont>
        <a:latin typeface="Times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Disk:SE, 5/e:SLIDES:Ch. 19 Prog. for reliability</Template>
  <TotalTime>32360</TotalTime>
  <Pages>54</Pages>
  <Words>4996</Words>
  <Application>Microsoft Office PowerPoint</Application>
  <PresentationFormat>Custom</PresentationFormat>
  <Paragraphs>630</Paragraphs>
  <Slides>89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untitled 1</vt:lpstr>
      <vt:lpstr> </vt:lpstr>
      <vt:lpstr>Outline</vt:lpstr>
      <vt:lpstr>Outline</vt:lpstr>
      <vt:lpstr>Cloud Computing</vt:lpstr>
      <vt:lpstr>Types of Service Models</vt:lpstr>
      <vt:lpstr>Outline</vt:lpstr>
      <vt:lpstr>International Data Corporation (IDC) forecast</vt:lpstr>
      <vt:lpstr>Motivation (1)</vt:lpstr>
      <vt:lpstr>Motivation (2)</vt:lpstr>
      <vt:lpstr>Research Problem</vt:lpstr>
      <vt:lpstr>Focus and Solution Classification</vt:lpstr>
      <vt:lpstr>Background (Pricing)</vt:lpstr>
      <vt:lpstr>Background</vt:lpstr>
      <vt:lpstr>Background (Common Pricing Models)</vt:lpstr>
      <vt:lpstr>Background (Cloud Federation)</vt:lpstr>
      <vt:lpstr>Outline</vt:lpstr>
      <vt:lpstr>Solutions</vt:lpstr>
      <vt:lpstr>Resource Provisioning Policies to Increase Profit</vt:lpstr>
      <vt:lpstr>Resource Provisioning Policies in Cloud</vt:lpstr>
      <vt:lpstr>Research Objectives</vt:lpstr>
      <vt:lpstr>System Model</vt:lpstr>
      <vt:lpstr>Outsourcing decision scenario</vt:lpstr>
      <vt:lpstr>Policies</vt:lpstr>
      <vt:lpstr>Performance Evaluation - Setup</vt:lpstr>
      <vt:lpstr>Results</vt:lpstr>
      <vt:lpstr>Results(cont.)</vt:lpstr>
      <vt:lpstr>Solutions</vt:lpstr>
      <vt:lpstr>Financial Option Market Model</vt:lpstr>
      <vt:lpstr>Reserved capacity is not fully utilized!</vt:lpstr>
      <vt:lpstr>Using Reserved Capacity for On-demand Requests</vt:lpstr>
      <vt:lpstr>Risks in Cloud Federation Market</vt:lpstr>
      <vt:lpstr>Financial Option Contract</vt:lpstr>
      <vt:lpstr>The System Model</vt:lpstr>
      <vt:lpstr>When to buy option?</vt:lpstr>
      <vt:lpstr>Policies</vt:lpstr>
      <vt:lpstr>Experimental Results</vt:lpstr>
      <vt:lpstr>Number of Request Rejections</vt:lpstr>
      <vt:lpstr>Effect of Maturity Time</vt:lpstr>
      <vt:lpstr>Solutions</vt:lpstr>
      <vt:lpstr>Revenue Management with Optimal Capacity Control</vt:lpstr>
      <vt:lpstr>IaaS providers’ various pricing plans (or markets) </vt:lpstr>
      <vt:lpstr>Problem definition</vt:lpstr>
      <vt:lpstr>Our Solution</vt:lpstr>
      <vt:lpstr>Contributions</vt:lpstr>
      <vt:lpstr>Pseudo Optimal</vt:lpstr>
      <vt:lpstr>The heuristic algorithm</vt:lpstr>
      <vt:lpstr>Key modules of the revenue management framework</vt:lpstr>
      <vt:lpstr>Performance Evaluation</vt:lpstr>
      <vt:lpstr>Experimental Results (1)</vt:lpstr>
      <vt:lpstr> Experimental Results (2)</vt:lpstr>
      <vt:lpstr>Solutions</vt:lpstr>
      <vt:lpstr>An Auction Mechanism for Cloud Spot Markets</vt:lpstr>
      <vt:lpstr>Motivation</vt:lpstr>
      <vt:lpstr>Why Auctions?</vt:lpstr>
      <vt:lpstr>Background</vt:lpstr>
      <vt:lpstr>Background</vt:lpstr>
      <vt:lpstr>Problem Definition and Goals</vt:lpstr>
      <vt:lpstr>Contributions</vt:lpstr>
      <vt:lpstr>Contributions (cont.)</vt:lpstr>
      <vt:lpstr>Research Problem</vt:lpstr>
      <vt:lpstr>Consensus Revenue Estimate</vt:lpstr>
      <vt:lpstr>Revenue Extraction Mechanism</vt:lpstr>
      <vt:lpstr>Reserve Price</vt:lpstr>
      <vt:lpstr>The Online Ex-CORE Auction</vt:lpstr>
      <vt:lpstr>Benchmark Algorithms</vt:lpstr>
      <vt:lpstr>Performance Evaluation (Single Round)</vt:lpstr>
      <vt:lpstr>Performance Evaluation (Online)</vt:lpstr>
      <vt:lpstr>Results</vt:lpstr>
      <vt:lpstr>SipaaS: Spot instance pricing as a Service</vt:lpstr>
      <vt:lpstr>Spot instance pricing as a Service</vt:lpstr>
      <vt:lpstr>System Model</vt:lpstr>
      <vt:lpstr>SipaaS Architecture</vt:lpstr>
      <vt:lpstr>List web services</vt:lpstr>
      <vt:lpstr>OpenStack and Horizon</vt:lpstr>
      <vt:lpstr>Extensions for Horizon</vt:lpstr>
      <vt:lpstr>Requesting spot instances web page</vt:lpstr>
      <vt:lpstr>Spot Pricing History Webpage</vt:lpstr>
      <vt:lpstr>Evaluation and Validation</vt:lpstr>
      <vt:lpstr>Utility Function</vt:lpstr>
      <vt:lpstr>Results</vt:lpstr>
      <vt:lpstr>Results (Cont.)</vt:lpstr>
      <vt:lpstr>Outline</vt:lpstr>
      <vt:lpstr>Conclusions</vt:lpstr>
      <vt:lpstr>Conclusions (Cont.)</vt:lpstr>
      <vt:lpstr>Future directions</vt:lpstr>
      <vt:lpstr>Acknowledgments </vt:lpstr>
      <vt:lpstr>Complete List of Publications</vt:lpstr>
      <vt:lpstr>Complete List of Publications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with Reuse</dc:title>
  <dc:creator>Adel</dc:creator>
  <cp:lastModifiedBy>Adel Nadjaran Toosi</cp:lastModifiedBy>
  <cp:revision>572</cp:revision>
  <cp:lastPrinted>2009-04-22T19:24:48Z</cp:lastPrinted>
  <dcterms:created xsi:type="dcterms:W3CDTF">1995-11-30T19:12:41Z</dcterms:created>
  <dcterms:modified xsi:type="dcterms:W3CDTF">2017-02-10T01:40:36Z</dcterms:modified>
</cp:coreProperties>
</file>