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7" r:id="rId3"/>
    <p:sldId id="493" r:id="rId4"/>
    <p:sldId id="476" r:id="rId5"/>
    <p:sldId id="471" r:id="rId6"/>
    <p:sldId id="437" r:id="rId7"/>
    <p:sldId id="438" r:id="rId8"/>
    <p:sldId id="472" r:id="rId9"/>
    <p:sldId id="473" r:id="rId10"/>
    <p:sldId id="440" r:id="rId11"/>
    <p:sldId id="461" r:id="rId12"/>
    <p:sldId id="462" r:id="rId13"/>
    <p:sldId id="463" r:id="rId14"/>
    <p:sldId id="465" r:id="rId15"/>
    <p:sldId id="485" r:id="rId16"/>
    <p:sldId id="466" r:id="rId17"/>
    <p:sldId id="486" r:id="rId18"/>
    <p:sldId id="468" r:id="rId19"/>
    <p:sldId id="469" r:id="rId20"/>
    <p:sldId id="479" r:id="rId21"/>
    <p:sldId id="480" r:id="rId22"/>
    <p:sldId id="482" r:id="rId23"/>
    <p:sldId id="495" r:id="rId24"/>
  </p:sldIdLst>
  <p:sldSz cx="9105900" cy="6832600"/>
  <p:notesSz cx="9929813" cy="679926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B9FFD9"/>
    <a:srgbClr val="FF9966"/>
    <a:srgbClr val="CCECFF"/>
    <a:srgbClr val="CC0000"/>
    <a:srgbClr val="C2CCE0"/>
    <a:srgbClr val="99AACB"/>
    <a:srgbClr val="739AF1"/>
    <a:srgbClr val="008E40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6" autoAdjust="0"/>
    <p:restoredTop sz="89286" autoAdjust="0"/>
  </p:normalViewPr>
  <p:slideViewPr>
    <p:cSldViewPr>
      <p:cViewPr>
        <p:scale>
          <a:sx n="94" d="100"/>
          <a:sy n="94" d="100"/>
        </p:scale>
        <p:origin x="-1304" y="368"/>
      </p:cViewPr>
      <p:guideLst>
        <p:guide orient="horz" pos="2152"/>
        <p:guide pos="2868"/>
      </p:guideLst>
    </p:cSldViewPr>
  </p:slideViewPr>
  <p:outlineViewPr>
    <p:cViewPr>
      <p:scale>
        <a:sx n="33" d="100"/>
        <a:sy n="33" d="100"/>
      </p:scale>
      <p:origin x="200" y="9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50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545" y="3231224"/>
            <a:ext cx="7282724" cy="2864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notes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79788" y="595313"/>
            <a:ext cx="3170237" cy="237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7186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 smtClean="0"/>
              <a:t>Intro</a:t>
            </a:r>
            <a:br>
              <a:rPr lang="en-US" sz="1600" dirty="0" smtClean="0"/>
            </a:br>
            <a:r>
              <a:rPr lang="en-US" sz="1600" dirty="0" smtClean="0"/>
              <a:t>High energy consumption in data centers</a:t>
            </a:r>
          </a:p>
          <a:p>
            <a:pPr lvl="1"/>
            <a:r>
              <a:rPr lang="en-US" sz="1600" dirty="0" smtClean="0"/>
              <a:t>Renewable energy sources</a:t>
            </a:r>
          </a:p>
          <a:p>
            <a:pPr lvl="1"/>
            <a:r>
              <a:rPr lang="en-US" sz="1600" dirty="0" smtClean="0"/>
              <a:t>Challenges of using renewable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2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city of one million will generate more than</a:t>
            </a:r>
            <a:r>
              <a:rPr lang="en-US" baseline="0" dirty="0" smtClean="0"/>
              <a:t> 200 Million Gigabytes of Data per day.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5G and Smart Phones  6B in 2020 (Ericsson)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>
                <a:latin typeface="Calibri"/>
                <a:ea typeface="Tahoma" panose="020B0604030504040204" pitchFamily="34" charset="0"/>
                <a:cs typeface="Calibri"/>
              </a:rPr>
              <a:t>Internet-of-Things (</a:t>
            </a:r>
            <a:r>
              <a:rPr lang="en-AU" sz="1200" dirty="0" err="1" smtClean="0">
                <a:latin typeface="Calibri"/>
                <a:ea typeface="Tahoma" panose="020B0604030504040204" pitchFamily="34" charset="0"/>
                <a:cs typeface="Calibri"/>
              </a:rPr>
              <a:t>IoT</a:t>
            </a:r>
            <a:r>
              <a:rPr lang="en-AU" sz="1200" dirty="0" smtClean="0">
                <a:latin typeface="Calibri"/>
                <a:ea typeface="Tahoma" panose="020B0604030504040204" pitchFamily="34" charset="0"/>
                <a:cs typeface="Calibri"/>
              </a:rPr>
              <a:t>) D</a:t>
            </a:r>
            <a:r>
              <a:rPr lang="en-US" sz="1200" dirty="0" err="1" smtClean="0">
                <a:latin typeface="Calibri"/>
                <a:ea typeface="Tahoma" panose="020B0604030504040204" pitchFamily="34" charset="0"/>
                <a:cs typeface="Calibri"/>
              </a:rPr>
              <a:t>evices</a:t>
            </a:r>
            <a:r>
              <a:rPr lang="en-US" sz="1200" dirty="0" smtClean="0"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1050" b="0" dirty="0" smtClean="0">
                <a:latin typeface="Calibri"/>
                <a:ea typeface="Tahoma" panose="020B0604030504040204" pitchFamily="34" charset="0"/>
                <a:cs typeface="Calibri"/>
              </a:rPr>
              <a:t>25B in 2020 (Gartner)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/>
              <a:ea typeface="Tahoma" panose="020B0604030504040204" pitchFamily="34" charset="0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3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664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latin typeface="Calibri"/>
                <a:cs typeface="Calibri"/>
              </a:rPr>
              <a:t>The 5% of English Wikipedia Requests for 19</a:t>
            </a:r>
            <a:r>
              <a:rPr lang="en-US" sz="1200" b="0" baseline="30000" dirty="0" smtClean="0">
                <a:latin typeface="Calibri"/>
                <a:cs typeface="Calibri"/>
              </a:rPr>
              <a:t>th</a:t>
            </a:r>
            <a:r>
              <a:rPr lang="en-US" sz="1200" b="0" dirty="0" smtClean="0">
                <a:latin typeface="Calibri"/>
                <a:cs typeface="Calibri"/>
              </a:rPr>
              <a:t> and 20</a:t>
            </a:r>
            <a:r>
              <a:rPr lang="en-US" sz="1200" b="0" baseline="30000" dirty="0" smtClean="0">
                <a:latin typeface="Calibri"/>
                <a:cs typeface="Calibri"/>
              </a:rPr>
              <a:t>th</a:t>
            </a:r>
            <a:r>
              <a:rPr lang="en-US" sz="1200" b="0" dirty="0" smtClean="0">
                <a:latin typeface="Calibri"/>
                <a:cs typeface="Calibri"/>
              </a:rPr>
              <a:t> of September 2007</a:t>
            </a:r>
            <a:endParaRPr lang="en-US" sz="1200" b="0" baseline="30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5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Meteorological data on the</a:t>
            </a:r>
            <a:r>
              <a:rPr lang="en-US" baseline="0" dirty="0" smtClean="0"/>
              <a:t> location of each site.</a:t>
            </a:r>
          </a:p>
          <a:p>
            <a:r>
              <a:rPr lang="en-US" baseline="0" dirty="0" smtClean="0"/>
              <a:t>Wind speed and Global Horizontal Irradiation (sunlight)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33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Stateless </a:t>
            </a:r>
            <a:r>
              <a:rPr lang="en-AU" smtClean="0"/>
              <a:t>VS sticky</a:t>
            </a:r>
          </a:p>
          <a:p>
            <a:r>
              <a:rPr lang="en-AU" dirty="0" smtClean="0"/>
              <a:t>Edge computing is</a:t>
            </a:r>
            <a:r>
              <a:rPr lang="en-AU" baseline="0" dirty="0" smtClean="0"/>
              <a:t> a cloud computing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If energy consumption concerns of these micro data centres will be deferred now it will become a bottleneck in the future. </a:t>
            </a:r>
            <a:endParaRPr lang="en-AU" dirty="0" smtClean="0">
              <a:effectLst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165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5" y="2122488"/>
            <a:ext cx="77406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3871913"/>
            <a:ext cx="6375400" cy="17462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47650"/>
            <a:ext cx="19431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247650"/>
            <a:ext cx="56769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/>
          </a:solidFill>
        </p:spPr>
        <p:txBody>
          <a:bodyPr/>
          <a:lstStyle>
            <a:lvl1pPr marL="457200" indent="-457200">
              <a:buClr>
                <a:schemeClr val="tx2">
                  <a:lumMod val="90000"/>
                  <a:lumOff val="10000"/>
                </a:schemeClr>
              </a:buClr>
              <a:buSzPct val="70000"/>
              <a:buFont typeface="Wingdings" charset="2"/>
              <a:buChar char="Ø"/>
              <a:defRPr lang="en-US" sz="2600" dirty="0" smtClean="0">
                <a:solidFill>
                  <a:srgbClr val="00518E"/>
                </a:solidFill>
                <a:latin typeface="Calibri"/>
                <a:ea typeface="+mn-ea"/>
                <a:cs typeface="Calibri"/>
              </a:defRPr>
            </a:lvl1pPr>
            <a:lvl2pPr marL="922337" indent="-342900">
              <a:buClr>
                <a:schemeClr val="tx2">
                  <a:lumMod val="90000"/>
                  <a:lumOff val="10000"/>
                </a:schemeClr>
              </a:buClr>
              <a:buSzPct val="100000"/>
              <a:buFont typeface="Courier New"/>
              <a:buChar char="o"/>
              <a:defRPr sz="1900">
                <a:latin typeface="Calibri"/>
                <a:cs typeface="Calibri"/>
              </a:defRPr>
            </a:lvl2pPr>
            <a:lvl3pPr marL="1492250" indent="-342900">
              <a:buClr>
                <a:schemeClr val="tx2">
                  <a:lumMod val="90000"/>
                  <a:lumOff val="10000"/>
                </a:schemeClr>
              </a:buClr>
              <a:buSzPct val="70000"/>
              <a:buFont typeface="Wingdings" charset="2"/>
              <a:buChar char="v"/>
              <a:defRPr sz="1400">
                <a:latin typeface="Calibri"/>
                <a:cs typeface="Calibri"/>
              </a:defRPr>
            </a:lvl3pPr>
            <a:lvl4pPr marL="1720850" indent="-228600">
              <a:buClr>
                <a:schemeClr val="tx2">
                  <a:lumMod val="90000"/>
                  <a:lumOff val="10000"/>
                </a:schemeClr>
              </a:buClr>
              <a:buSzPct val="70000"/>
              <a:buFont typeface="Wingdings" charset="2"/>
              <a:buChar char="v"/>
              <a:defRPr sz="1600">
                <a:latin typeface="Calibri"/>
                <a:cs typeface="Calibri"/>
              </a:defRPr>
            </a:lvl4pPr>
            <a:lvl5pPr marL="2063750" indent="-228600">
              <a:buClr>
                <a:schemeClr val="tx2">
                  <a:lumMod val="90000"/>
                  <a:lumOff val="10000"/>
                </a:schemeClr>
              </a:buClr>
              <a:buSzPct val="70000"/>
              <a:buFont typeface="Wingdings" charset="2"/>
              <a:buChar char="v"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4391025"/>
            <a:ext cx="7740650" cy="1357313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95600"/>
            <a:ext cx="7740650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063" y="16160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463" y="16160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19467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528763"/>
            <a:ext cx="40227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2166938"/>
            <a:ext cx="4022725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28763"/>
            <a:ext cx="402431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66938"/>
            <a:ext cx="4024313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1463"/>
            <a:ext cx="2995612" cy="1158875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3" y="271463"/>
            <a:ext cx="5089525" cy="5832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1430338"/>
            <a:ext cx="2995612" cy="467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4783138"/>
            <a:ext cx="5464175" cy="563562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4350" y="611188"/>
            <a:ext cx="5464175" cy="409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350" y="5346700"/>
            <a:ext cx="54641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:\Users\Adel\Downloads\Desktop\adel\win\bg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059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49263" y="1471613"/>
            <a:ext cx="8208962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Calibri"/>
              <a:cs typeface="Calibri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247650"/>
            <a:ext cx="77724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1063" y="1616075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520700" y="6369050"/>
            <a:ext cx="80899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2"/>
                </a:solidFill>
                <a:latin typeface="Calibri"/>
                <a:ea typeface="+mn-ea"/>
                <a:cs typeface="Calibri"/>
              </a:rPr>
              <a:t>Adel</a:t>
            </a:r>
            <a:r>
              <a:rPr lang="en-GB" sz="1200" b="0" kern="1200" baseline="0" dirty="0" smtClean="0">
                <a:solidFill>
                  <a:schemeClr val="tx2"/>
                </a:solidFill>
                <a:latin typeface="Calibri"/>
                <a:ea typeface="+mn-ea"/>
                <a:cs typeface="Calibri"/>
              </a:rPr>
              <a:t> Nadjaran Toosi</a:t>
            </a:r>
            <a:r>
              <a:rPr lang="en-GB" sz="1200" b="0" dirty="0">
                <a:latin typeface="Calibri"/>
                <a:cs typeface="Calibri"/>
              </a:rPr>
              <a:t>					                </a:t>
            </a:r>
            <a:r>
              <a:rPr lang="en-GB" sz="1200" b="0" dirty="0" smtClean="0">
                <a:latin typeface="Calibri"/>
                <a:cs typeface="Calibri"/>
              </a:rPr>
              <a:t>                      </a:t>
            </a:r>
            <a:r>
              <a:rPr lang="en-GB" sz="1200" b="0" kern="1200" dirty="0" smtClean="0">
                <a:solidFill>
                  <a:schemeClr val="tx2"/>
                </a:solidFill>
                <a:latin typeface="Calibri"/>
                <a:ea typeface="+mn-ea"/>
                <a:cs typeface="Calibri"/>
              </a:rPr>
              <a:t>Slide</a:t>
            </a:r>
            <a:r>
              <a:rPr lang="en-GB" sz="1200" b="0" dirty="0" smtClean="0">
                <a:latin typeface="Calibri"/>
                <a:cs typeface="Calibri"/>
              </a:rPr>
              <a:t> </a:t>
            </a:r>
            <a:fld id="{CCE2AB80-464E-44E7-AAAB-1FDBF3B3FBE8}" type="slidenum">
              <a:rPr lang="en-US" sz="1200" b="0" smtClean="0">
                <a:latin typeface="Calibri"/>
                <a:cs typeface="Calibri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b="0" dirty="0" smtClean="0">
                <a:latin typeface="Calibri"/>
                <a:cs typeface="Calibri"/>
              </a:rPr>
              <a:t>/22</a:t>
            </a:r>
            <a:endParaRPr lang="en-GB" sz="1200" b="0" dirty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90000"/>
            <a:lumOff val="10000"/>
          </a:schemeClr>
        </a:buClr>
        <a:buSzPct val="100000"/>
        <a:buFont typeface="Wingdings" charset="2"/>
        <a:buChar char="Ø"/>
        <a:defRPr lang="en-GB" sz="2600" u="none" baseline="0" dirty="0" smtClean="0">
          <a:solidFill>
            <a:schemeClr val="tx2">
              <a:lumMod val="90000"/>
              <a:lumOff val="10000"/>
              <a:alpha val="96000"/>
            </a:schemeClr>
          </a:solidFill>
          <a:latin typeface="Calibri"/>
          <a:ea typeface="+mn-ea"/>
          <a:cs typeface="Calibri"/>
        </a:defRPr>
      </a:lvl1pPr>
      <a:lvl2pPr marL="922337" indent="-3429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Wingdings" charset="2"/>
        <a:buChar char="Ø"/>
        <a:defRPr sz="2000">
          <a:solidFill>
            <a:schemeClr val="tx1"/>
          </a:solidFill>
          <a:latin typeface="Calibri"/>
          <a:cs typeface="Calibri"/>
        </a:defRPr>
      </a:lvl2pPr>
      <a:lvl3pPr marL="1492250" indent="-3429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Wingdings" charset="2"/>
        <a:buChar char="Ø"/>
        <a:defRPr sz="2400">
          <a:solidFill>
            <a:schemeClr val="tx1"/>
          </a:solidFill>
          <a:latin typeface="Calibri"/>
          <a:cs typeface="Calibri"/>
        </a:defRPr>
      </a:lvl3pPr>
      <a:lvl4pPr marL="1720850" indent="-2286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  <a:lumOff val="25000"/>
          </a:schemeClr>
        </a:buClr>
        <a:buSzPct val="65000"/>
        <a:buFont typeface="Wingdings" charset="2"/>
        <a:buChar char="Ø"/>
        <a:defRPr sz="2000">
          <a:solidFill>
            <a:schemeClr val="tx1"/>
          </a:solidFill>
          <a:latin typeface="Calibri"/>
          <a:cs typeface="Calibri"/>
        </a:defRPr>
      </a:lvl4pPr>
      <a:lvl5pPr marL="2063750" indent="-2286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  <a:lumOff val="25000"/>
          </a:schemeClr>
        </a:buClr>
        <a:buSzPct val="100000"/>
        <a:buFont typeface="Wingdings" charset="2"/>
        <a:buChar char="Ø"/>
        <a:defRPr sz="2000">
          <a:solidFill>
            <a:schemeClr val="tx1"/>
          </a:solidFill>
          <a:latin typeface="Calibri"/>
          <a:cs typeface="Calibri"/>
        </a:defRPr>
      </a:lvl5pPr>
      <a:lvl6pPr marL="2520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81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353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925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46" y="1616075"/>
            <a:ext cx="8429684" cy="41148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3600" dirty="0" smtClean="0">
                <a:latin typeface="Calibri"/>
                <a:cs typeface="Calibri"/>
              </a:rPr>
              <a:t>Geographical Load </a:t>
            </a:r>
            <a:r>
              <a:rPr lang="en-US" sz="3600" dirty="0">
                <a:latin typeface="Calibri"/>
                <a:cs typeface="Calibri"/>
              </a:rPr>
              <a:t>Balancing </a:t>
            </a:r>
            <a:r>
              <a:rPr lang="en-US" sz="3600" dirty="0" smtClean="0">
                <a:latin typeface="Calibri"/>
                <a:cs typeface="Calibri"/>
              </a:rPr>
              <a:t>for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3600" dirty="0" smtClean="0">
                <a:latin typeface="Calibri"/>
                <a:cs typeface="Calibri"/>
              </a:rPr>
              <a:t>Sustainable Cloud Data </a:t>
            </a:r>
            <a:r>
              <a:rPr lang="en-US" sz="3600" dirty="0" err="1" smtClean="0">
                <a:latin typeface="Calibri"/>
                <a:cs typeface="Calibri"/>
              </a:rPr>
              <a:t>Centres</a:t>
            </a:r>
            <a:endParaRPr lang="en-US" sz="3600" dirty="0" smtClean="0"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  <a:buNone/>
            </a:pP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Calibri"/>
                <a:cs typeface="Calibri"/>
              </a:rPr>
              <a:t>Adel </a:t>
            </a:r>
            <a:r>
              <a:rPr lang="en-GB" sz="2800" b="1" dirty="0">
                <a:solidFill>
                  <a:srgbClr val="0070C0"/>
                </a:solidFill>
                <a:latin typeface="Calibri"/>
                <a:cs typeface="Calibri"/>
              </a:rPr>
              <a:t>Nadjaran </a:t>
            </a:r>
            <a:r>
              <a:rPr lang="en-GB" sz="2800" b="1" dirty="0" smtClean="0">
                <a:solidFill>
                  <a:srgbClr val="0070C0"/>
                </a:solidFill>
                <a:latin typeface="Calibri"/>
                <a:cs typeface="Calibri"/>
              </a:rPr>
              <a:t>Toosi </a:t>
            </a:r>
          </a:p>
          <a:p>
            <a:pPr algn="ctr">
              <a:lnSpc>
                <a:spcPct val="80000"/>
              </a:lnSpc>
              <a:buNone/>
            </a:pPr>
            <a:r>
              <a:rPr sz="1500" i="1" dirty="0" smtClean="0">
                <a:solidFill>
                  <a:srgbClr val="031E73"/>
                </a:solidFill>
                <a:latin typeface="Calibri"/>
                <a:cs typeface="Calibri"/>
              </a:rPr>
              <a:t>Cloud </a:t>
            </a:r>
            <a:r>
              <a:rPr sz="1500" i="1" dirty="0">
                <a:solidFill>
                  <a:srgbClr val="031E73"/>
                </a:solidFill>
                <a:latin typeface="Calibri"/>
                <a:cs typeface="Calibri"/>
              </a:rPr>
              <a:t>Computing and Distributed Systems (CLOUDS) </a:t>
            </a:r>
            <a:r>
              <a:rPr sz="1500" i="1" dirty="0" smtClean="0">
                <a:solidFill>
                  <a:srgbClr val="031E73"/>
                </a:solidFill>
                <a:latin typeface="Calibri"/>
                <a:cs typeface="Calibri"/>
              </a:rPr>
              <a:t>Laboratory, </a:t>
            </a:r>
          </a:p>
          <a:p>
            <a:pPr algn="ctr">
              <a:lnSpc>
                <a:spcPct val="80000"/>
              </a:lnSpc>
              <a:buNone/>
            </a:pPr>
            <a:r>
              <a:rPr sz="1500" i="1" dirty="0" smtClean="0">
                <a:solidFill>
                  <a:srgbClr val="031E73"/>
                </a:solidFill>
                <a:latin typeface="Calibri"/>
                <a:cs typeface="Calibri"/>
              </a:rPr>
              <a:t>School of Comput</a:t>
            </a:r>
            <a:r>
              <a:rPr lang="en-US" sz="1500" i="1" dirty="0" smtClean="0">
                <a:solidFill>
                  <a:srgbClr val="031E73"/>
                </a:solidFill>
                <a:latin typeface="Calibri"/>
                <a:cs typeface="Calibri"/>
              </a:rPr>
              <a:t>ing</a:t>
            </a:r>
            <a:r>
              <a:rPr sz="1500" i="1" dirty="0" smtClean="0">
                <a:solidFill>
                  <a:srgbClr val="031E73"/>
                </a:solidFill>
                <a:latin typeface="Calibri"/>
                <a:cs typeface="Calibri"/>
              </a:rPr>
              <a:t> and</a:t>
            </a:r>
            <a:r>
              <a:rPr lang="en-US" sz="1500" i="1" dirty="0" smtClean="0">
                <a:solidFill>
                  <a:srgbClr val="031E73"/>
                </a:solidFill>
                <a:latin typeface="Calibri"/>
                <a:cs typeface="Calibri"/>
              </a:rPr>
              <a:t> Information Systems</a:t>
            </a:r>
            <a:endParaRPr sz="1500" i="1" dirty="0" smtClean="0">
              <a:solidFill>
                <a:srgbClr val="031E73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  <a:buNone/>
            </a:pPr>
            <a:r>
              <a:rPr sz="1500" i="1" dirty="0" smtClean="0">
                <a:solidFill>
                  <a:srgbClr val="031E73"/>
                </a:solidFill>
                <a:latin typeface="Calibri"/>
                <a:cs typeface="Calibri"/>
              </a:rPr>
              <a:t>The </a:t>
            </a:r>
            <a:r>
              <a:rPr sz="1500" i="1" dirty="0">
                <a:solidFill>
                  <a:srgbClr val="031E73"/>
                </a:solidFill>
                <a:latin typeface="Calibri"/>
                <a:cs typeface="Calibri"/>
              </a:rPr>
              <a:t>University of Melbourne, </a:t>
            </a:r>
            <a:r>
              <a:rPr sz="1500" i="1" dirty="0" smtClean="0">
                <a:solidFill>
                  <a:srgbClr val="031E73"/>
                </a:solidFill>
                <a:latin typeface="Calibri"/>
                <a:cs typeface="Calibri"/>
              </a:rPr>
              <a:t>Australia</a:t>
            </a:r>
            <a:endParaRPr lang="en-GB" sz="1400" dirty="0" smtClean="0">
              <a:solidFill>
                <a:srgbClr val="031E73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  <a:buNone/>
            </a:pPr>
            <a:endParaRPr lang="en-GB" sz="1400" dirty="0">
              <a:solidFill>
                <a:srgbClr val="031E73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1600" i="1" dirty="0" smtClean="0">
                <a:solidFill>
                  <a:schemeClr val="tx1"/>
                </a:solidFill>
                <a:latin typeface="Calibri"/>
                <a:cs typeface="Calibri"/>
              </a:rPr>
              <a:t>Email: anadjaran@unimelb.edu.au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1600" i="1" dirty="0" smtClean="0">
                <a:solidFill>
                  <a:schemeClr val="tx1"/>
                </a:solidFill>
                <a:latin typeface="Calibri"/>
                <a:cs typeface="Calibri"/>
              </a:rPr>
              <a:t>Homepage</a:t>
            </a:r>
            <a:r>
              <a:rPr lang="en-GB" sz="1600" i="1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GB" sz="1600" i="1" dirty="0" smtClean="0">
                <a:solidFill>
                  <a:schemeClr val="tx1"/>
                </a:solidFill>
                <a:latin typeface="Calibri"/>
                <a:cs typeface="Calibri"/>
              </a:rPr>
              <a:t>http</a:t>
            </a:r>
            <a:r>
              <a:rPr lang="en-GB" sz="1600" i="1" dirty="0">
                <a:solidFill>
                  <a:schemeClr val="tx1"/>
                </a:solidFill>
                <a:latin typeface="Calibri"/>
                <a:cs typeface="Calibri"/>
              </a:rPr>
              <a:t>:/</a:t>
            </a:r>
            <a:r>
              <a:rPr lang="en-GB" sz="1600" i="1" dirty="0" smtClean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en-AU" sz="1600" i="1" dirty="0" err="1" smtClean="0">
                <a:solidFill>
                  <a:schemeClr val="tx1"/>
                </a:solidFill>
                <a:latin typeface="Calibri"/>
                <a:cs typeface="Calibri"/>
              </a:rPr>
              <a:t>www.cloudbus.org</a:t>
            </a:r>
            <a:r>
              <a:rPr lang="en-GB" sz="1600" i="1" dirty="0" smtClean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en-GB" sz="1600" i="1" dirty="0">
                <a:solidFill>
                  <a:schemeClr val="tx1"/>
                </a:solidFill>
                <a:latin typeface="Calibri"/>
                <a:cs typeface="Calibri"/>
              </a:rPr>
              <a:t>~</a:t>
            </a:r>
            <a:r>
              <a:rPr lang="en-GB" sz="1600" i="1" dirty="0" err="1">
                <a:solidFill>
                  <a:schemeClr val="tx1"/>
                </a:solidFill>
                <a:latin typeface="Calibri"/>
                <a:cs typeface="Calibri"/>
              </a:rPr>
              <a:t>adel</a:t>
            </a:r>
            <a:r>
              <a:rPr lang="en-GB" sz="1600" i="1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</a:p>
          <a:p>
            <a:pPr algn="ctr">
              <a:lnSpc>
                <a:spcPct val="80000"/>
              </a:lnSpc>
              <a:buNone/>
            </a:pPr>
            <a:endParaRPr lang="en-GB" sz="1600" i="1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449263" y="1471613"/>
            <a:ext cx="8208962" cy="0"/>
          </a:xfrm>
          <a:prstGeom prst="line">
            <a:avLst/>
          </a:prstGeom>
          <a:noFill/>
          <a:ln w="92075" cap="rnd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pic>
        <p:nvPicPr>
          <p:cNvPr id="7" name="Picture 6" descr="Uni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2870" y="247948"/>
            <a:ext cx="1199215" cy="1214446"/>
          </a:xfrm>
          <a:prstGeom prst="rect">
            <a:avLst/>
          </a:prstGeom>
        </p:spPr>
      </p:pic>
      <p:pic>
        <p:nvPicPr>
          <p:cNvPr id="1026" name="Picture 2" descr="http://www.cloudbus.org/logo/cloudbuslogo-v5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38" y="5072484"/>
            <a:ext cx="2162455" cy="8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Tm="379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Offline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</a:t>
            </a:r>
            <a:r>
              <a:rPr dirty="0" smtClean="0">
                <a:latin typeface="Calibri"/>
                <a:cs typeface="Calibri"/>
              </a:rPr>
              <a:t>ssum</a:t>
            </a:r>
            <a:r>
              <a:rPr lang="en-US" dirty="0" smtClean="0">
                <a:latin typeface="Calibri"/>
                <a:cs typeface="Calibri"/>
              </a:rPr>
              <a:t>ing</a:t>
            </a:r>
            <a:r>
              <a:rPr dirty="0" smtClean="0">
                <a:latin typeface="Calibri"/>
                <a:cs typeface="Calibri"/>
              </a:rPr>
              <a:t> the following information is known for a time window: </a:t>
            </a:r>
          </a:p>
          <a:p>
            <a:pPr lvl="1"/>
            <a:r>
              <a:rPr lang="en-US" dirty="0" smtClean="0"/>
              <a:t>F</a:t>
            </a:r>
            <a:r>
              <a:rPr dirty="0" smtClean="0"/>
              <a:t>uture </a:t>
            </a:r>
            <a:r>
              <a:rPr dirty="0"/>
              <a:t>knowledge of renewable energy </a:t>
            </a:r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W</a:t>
            </a:r>
            <a:r>
              <a:rPr dirty="0" smtClean="0"/>
              <a:t>orkload </a:t>
            </a:r>
            <a:r>
              <a:rPr lang="en-US" dirty="0" smtClean="0"/>
              <a:t>(</a:t>
            </a:r>
            <a:r>
              <a:rPr dirty="0" smtClean="0"/>
              <a:t>i.e.</a:t>
            </a:r>
            <a:r>
              <a:rPr lang="en-US" dirty="0" smtClean="0"/>
              <a:t>, number of requests,</a:t>
            </a:r>
            <a:r>
              <a:rPr dirty="0" smtClean="0"/>
              <a:t> </a:t>
            </a:r>
            <a:r>
              <a:rPr lang="en-AU" dirty="0" smtClean="0"/>
              <a:t>arrival </a:t>
            </a:r>
            <a:r>
              <a:rPr dirty="0" smtClean="0"/>
              <a:t>time</a:t>
            </a:r>
            <a:r>
              <a:rPr lang="en-AU" dirty="0" smtClean="0"/>
              <a:t>,</a:t>
            </a:r>
            <a:r>
              <a:rPr dirty="0" smtClean="0"/>
              <a:t> </a:t>
            </a:r>
            <a:r>
              <a:rPr dirty="0"/>
              <a:t>and duration of </a:t>
            </a:r>
            <a:r>
              <a:rPr dirty="0" smtClean="0"/>
              <a:t>requests</a:t>
            </a:r>
            <a:r>
              <a:rPr lang="en-US" dirty="0" smtClean="0"/>
              <a:t>)</a:t>
            </a:r>
          </a:p>
          <a:p>
            <a:r>
              <a:rPr lang="en-US" dirty="0" smtClean="0">
                <a:latin typeface="Calibri"/>
                <a:cs typeface="Calibri"/>
              </a:rPr>
              <a:t>We</a:t>
            </a:r>
            <a:r>
              <a:rPr dirty="0" smtClean="0">
                <a:latin typeface="Calibri"/>
                <a:cs typeface="Calibri"/>
              </a:rPr>
              <a:t> show</a:t>
            </a:r>
            <a:r>
              <a:rPr lang="en-US" dirty="0" smtClean="0">
                <a:latin typeface="Calibri"/>
                <a:cs typeface="Calibri"/>
              </a:rPr>
              <a:t>ed</a:t>
            </a:r>
            <a:r>
              <a:rPr dirty="0" smtClean="0">
                <a:latin typeface="Calibri"/>
                <a:cs typeface="Calibri"/>
              </a:rPr>
              <a:t> that </a:t>
            </a:r>
            <a:r>
              <a:rPr dirty="0">
                <a:latin typeface="Calibri"/>
                <a:cs typeface="Calibri"/>
              </a:rPr>
              <a:t>the optimal strategy is </a:t>
            </a:r>
            <a:r>
              <a:rPr dirty="0" smtClean="0">
                <a:latin typeface="Calibri"/>
                <a:cs typeface="Calibri"/>
              </a:rPr>
              <a:t>computationally intractable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Exponential time complexity</a:t>
            </a:r>
            <a:endParaRPr dirty="0" smtClean="0">
              <a:latin typeface="Calibri"/>
              <a:cs typeface="Calibri"/>
            </a:endParaRPr>
          </a:p>
          <a:p>
            <a:pPr lvl="1"/>
            <a:r>
              <a:rPr lang="en-US" dirty="0" smtClean="0"/>
              <a:t>Formal proof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570" y="4424412"/>
            <a:ext cx="3693345" cy="19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GLB for Web Applications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91" y="1514414"/>
            <a:ext cx="5727843" cy="4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5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</a:t>
            </a:r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42" y="1688108"/>
            <a:ext cx="7460871" cy="42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4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Load </a:t>
            </a:r>
            <a:r>
              <a:rPr lang="en-US" dirty="0"/>
              <a:t>Balancer (</a:t>
            </a:r>
            <a:r>
              <a:rPr lang="en-US" dirty="0" err="1"/>
              <a:t>GreenLB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10" y="1832124"/>
            <a:ext cx="7743244" cy="37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1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Grid’5000 Testbed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38" y="1675456"/>
            <a:ext cx="5150966" cy="432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Traces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70" y="1760116"/>
            <a:ext cx="6097267" cy="3960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6886" y="5792564"/>
            <a:ext cx="1017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Calibri"/>
                <a:cs typeface="Calibri"/>
              </a:rPr>
              <a:t>Wikipedia</a:t>
            </a:r>
            <a:endParaRPr lang="en-US" sz="1600" b="0" baseline="30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</a:t>
            </a:r>
            <a:r>
              <a:rPr lang="pl-PL" dirty="0" smtClean="0"/>
              <a:t>Prototype </a:t>
            </a:r>
            <a:r>
              <a:rPr lang="pl-PL" dirty="0"/>
              <a:t>S</a:t>
            </a:r>
            <a:r>
              <a:rPr lang="pl-PL" dirty="0" smtClean="0"/>
              <a:t>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98" y="1565033"/>
            <a:ext cx="6133306" cy="48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4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247650"/>
            <a:ext cx="7111624" cy="978983"/>
          </a:xfrm>
        </p:spPr>
        <p:txBody>
          <a:bodyPr/>
          <a:lstStyle/>
          <a:p>
            <a:r>
              <a:rPr lang="en-US" sz="3200" dirty="0" smtClean="0"/>
              <a:t>Renewable Power and Electricity Prices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4" y="1591340"/>
            <a:ext cx="3731372" cy="2452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073" y="1615532"/>
            <a:ext cx="3894523" cy="2452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62" y="3958942"/>
            <a:ext cx="3666490" cy="23717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76018" y="1758412"/>
            <a:ext cx="803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latin typeface="Calibri"/>
                <a:cs typeface="Calibri"/>
              </a:rPr>
              <a:t>Solar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30318" y="174631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Calibri"/>
                <a:cs typeface="Calibri"/>
              </a:rPr>
              <a:t>Wind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6366" y="4136380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Calibri"/>
                <a:cs typeface="Calibri"/>
              </a:rPr>
              <a:t>Combined</a:t>
            </a:r>
            <a:endParaRPr lang="en-US" sz="2400" b="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3817" y="3920356"/>
            <a:ext cx="373683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1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6633" y="3698948"/>
            <a:ext cx="678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Lyon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9100" y="5940330"/>
            <a:ext cx="948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Rennes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7153" y="3682965"/>
            <a:ext cx="815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Reims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94" y="1579291"/>
            <a:ext cx="3312368" cy="2151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533" y="1544092"/>
            <a:ext cx="3359842" cy="2163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145" y="3794343"/>
            <a:ext cx="3456384" cy="22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6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80969"/>
              </p:ext>
            </p:extLst>
          </p:nvPr>
        </p:nvGraphicFramePr>
        <p:xfrm>
          <a:off x="1024558" y="1616100"/>
          <a:ext cx="7200801" cy="38884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9421"/>
                <a:gridCol w="2953067"/>
                <a:gridCol w="864096"/>
                <a:gridCol w="936104"/>
                <a:gridCol w="1008113"/>
              </a:tblGrid>
              <a:tr h="308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Site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Metric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Calibri"/>
                          <a:cs typeface="Calibri"/>
                        </a:rPr>
                        <a:t>RR</a:t>
                      </a:r>
                      <a:endParaRPr lang="en-AU" sz="16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Calibri"/>
                          <a:cs typeface="Calibri"/>
                        </a:rPr>
                        <a:t>Capping</a:t>
                      </a:r>
                      <a:endParaRPr lang="en-AU" sz="16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GreenLB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94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i="0" dirty="0">
                          <a:effectLst/>
                          <a:latin typeface="Calibri"/>
                          <a:cs typeface="Calibri"/>
                        </a:rPr>
                        <a:t>Lyon</a:t>
                      </a:r>
                      <a:endParaRPr lang="en-AU" sz="16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Power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Brown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Cost (€)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36.3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13.3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1.71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42.9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19.0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2.31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41.2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16.9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2.01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4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i="0" dirty="0">
                          <a:effectLst/>
                          <a:latin typeface="Calibri"/>
                          <a:cs typeface="Calibri"/>
                        </a:rPr>
                        <a:t>Reims</a:t>
                      </a:r>
                      <a:endParaRPr lang="en-AU" sz="16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Power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Brown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Cost (€)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32.5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2.1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0.42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32.5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1.1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/>
                          <a:cs typeface="Calibri"/>
                        </a:rPr>
                        <a:t>0.15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35.4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1.9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0.27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894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i="0" dirty="0">
                          <a:effectLst/>
                          <a:latin typeface="Calibri"/>
                          <a:cs typeface="Calibri"/>
                        </a:rPr>
                        <a:t>Rennes</a:t>
                      </a:r>
                      <a:endParaRPr lang="en-AU" sz="16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Power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Brown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Cost (€)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36.4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9.3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1.23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29.7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2.9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/>
                          <a:cs typeface="Calibri"/>
                        </a:rPr>
                        <a:t>0.39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28.3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2.6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0.35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4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i="0" dirty="0">
                          <a:effectLst/>
                          <a:latin typeface="Calibri"/>
                          <a:cs typeface="Calibri"/>
                        </a:rPr>
                        <a:t>Total</a:t>
                      </a:r>
                      <a:endParaRPr lang="en-AU" sz="16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Power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Brown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Cost (€)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105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25.7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3.36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105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23.0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/>
                          <a:cs typeface="Calibri"/>
                        </a:rPr>
                        <a:t>2.85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105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21.4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2.63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 bwMode="auto">
          <a:xfrm flipH="1">
            <a:off x="5993110" y="2885868"/>
            <a:ext cx="2232248" cy="1250512"/>
          </a:xfrm>
          <a:prstGeom prst="wedgeRoundRectCallout">
            <a:avLst>
              <a:gd name="adj1" fmla="val -27624"/>
              <a:gd name="adj2" fmla="val 81569"/>
              <a:gd name="adj3" fmla="val 16667"/>
            </a:avLst>
          </a:prstGeom>
          <a:solidFill>
            <a:schemeClr val="l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Brown</a:t>
            </a:r>
            <a:r>
              <a:rPr kumimoji="0" lang="en-AU" sz="16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 Energy: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0" baseline="0" dirty="0" smtClean="0">
                <a:latin typeface="Calibri"/>
                <a:cs typeface="Calibri"/>
              </a:rPr>
              <a:t>17% and 7%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Cost Saving: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22%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 and 8%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378846" y="4557964"/>
            <a:ext cx="720080" cy="100811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80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Brief Biography</a:t>
            </a:r>
          </a:p>
          <a:p>
            <a:r>
              <a:rPr lang="en-US" sz="2800" dirty="0" smtClean="0">
                <a:latin typeface="Calibri"/>
                <a:cs typeface="Calibri"/>
              </a:rPr>
              <a:t>Backgrounds</a:t>
            </a:r>
            <a:endParaRPr lang="en-US" sz="105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Geographical Load Balancing </a:t>
            </a:r>
            <a:r>
              <a:rPr lang="en-US" sz="2800" dirty="0">
                <a:latin typeface="Calibri"/>
                <a:cs typeface="Calibri"/>
              </a:rPr>
              <a:t>(</a:t>
            </a:r>
            <a:r>
              <a:rPr lang="en-US" sz="2800" dirty="0" smtClean="0">
                <a:latin typeface="Calibri"/>
                <a:cs typeface="Calibri"/>
              </a:rPr>
              <a:t>GLB)</a:t>
            </a:r>
            <a:endParaRPr sz="2800" dirty="0" smtClean="0">
              <a:latin typeface="Calibri"/>
              <a:cs typeface="Calibri"/>
            </a:endParaRPr>
          </a:p>
          <a:p>
            <a:r>
              <a:rPr sz="2800" dirty="0" smtClean="0">
                <a:latin typeface="Calibri"/>
                <a:cs typeface="Calibri"/>
              </a:rPr>
              <a:t>Optimal offline algorithm and its intractability</a:t>
            </a:r>
          </a:p>
          <a:p>
            <a:r>
              <a:rPr sz="2800" dirty="0" smtClean="0">
                <a:latin typeface="Calibri"/>
                <a:cs typeface="Calibri"/>
              </a:rPr>
              <a:t>A </a:t>
            </a:r>
            <a:r>
              <a:rPr lang="en-US" sz="2800" dirty="0" smtClean="0">
                <a:latin typeface="Calibri"/>
                <a:cs typeface="Calibri"/>
              </a:rPr>
              <a:t>GLB </a:t>
            </a:r>
            <a:r>
              <a:rPr sz="2800" dirty="0" smtClean="0">
                <a:latin typeface="Calibri"/>
                <a:cs typeface="Calibri"/>
              </a:rPr>
              <a:t>framework for </a:t>
            </a:r>
            <a:r>
              <a:rPr lang="en-US" sz="2800" dirty="0">
                <a:latin typeface="Calibri"/>
                <a:cs typeface="Calibri"/>
              </a:rPr>
              <a:t>w</a:t>
            </a:r>
            <a:r>
              <a:rPr lang="en-US" sz="2800" dirty="0" smtClean="0">
                <a:latin typeface="Calibri"/>
                <a:cs typeface="Calibri"/>
              </a:rPr>
              <a:t>eb applications</a:t>
            </a:r>
            <a:endParaRPr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Results and </a:t>
            </a:r>
            <a:r>
              <a:rPr sz="2800" dirty="0" smtClean="0">
                <a:latin typeface="Calibri"/>
                <a:cs typeface="Calibri"/>
              </a:rPr>
              <a:t>Performance </a:t>
            </a:r>
            <a:r>
              <a:rPr lang="en-US" sz="2800" dirty="0">
                <a:latin typeface="Calibri"/>
                <a:cs typeface="Calibri"/>
              </a:rPr>
              <a:t>E</a:t>
            </a:r>
            <a:r>
              <a:rPr sz="2800" dirty="0" smtClean="0">
                <a:latin typeface="Calibri"/>
                <a:cs typeface="Calibri"/>
              </a:rPr>
              <a:t>valuation</a:t>
            </a:r>
          </a:p>
          <a:p>
            <a:r>
              <a:rPr sz="2800" dirty="0" smtClean="0">
                <a:latin typeface="Calibri"/>
                <a:cs typeface="Calibri"/>
              </a:rPr>
              <a:t>Summary and future directions</a:t>
            </a:r>
          </a:p>
          <a:p>
            <a:endParaRPr dirty="0" smtClean="0"/>
          </a:p>
          <a:p>
            <a:endParaRPr dirty="0" smtClean="0"/>
          </a:p>
          <a:p>
            <a:endParaRPr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"/>
    </mc:Choice>
    <mc:Fallback xmlns="">
      <p:transition spd="slow" advTm="26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and 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7772400" cy="4464522"/>
          </a:xfrm>
        </p:spPr>
        <p:txBody>
          <a:bodyPr/>
          <a:lstStyle/>
          <a:p>
            <a:r>
              <a:rPr lang="en-AU" sz="2000" dirty="0" smtClean="0">
                <a:latin typeface="Calibri"/>
                <a:cs typeface="Calibri"/>
              </a:rPr>
              <a:t>A framework </a:t>
            </a:r>
            <a:r>
              <a:rPr lang="en-AU" sz="2000" dirty="0" smtClean="0"/>
              <a:t>for </a:t>
            </a:r>
            <a:r>
              <a:rPr lang="en-AU" sz="2000" b="1" dirty="0" smtClean="0">
                <a:latin typeface="Calibri"/>
                <a:cs typeface="Calibri"/>
              </a:rPr>
              <a:t>cost </a:t>
            </a:r>
            <a:r>
              <a:rPr lang="en-AU" sz="2000" dirty="0">
                <a:latin typeface="Calibri"/>
                <a:cs typeface="Calibri"/>
              </a:rPr>
              <a:t>and</a:t>
            </a:r>
            <a:r>
              <a:rPr lang="en-AU" sz="2000" b="1" dirty="0">
                <a:latin typeface="Calibri"/>
                <a:cs typeface="Calibri"/>
              </a:rPr>
              <a:t> energy efficient </a:t>
            </a:r>
            <a:r>
              <a:rPr lang="en-AU" sz="2000" dirty="0" smtClean="0">
                <a:latin typeface="Calibri"/>
                <a:cs typeface="Calibri"/>
              </a:rPr>
              <a:t>load balancing</a:t>
            </a:r>
          </a:p>
          <a:p>
            <a:pPr lvl="1"/>
            <a:r>
              <a:rPr lang="en-AU" sz="2000" dirty="0" smtClean="0"/>
              <a:t>Distributes web application requests among multiple cloud data centres</a:t>
            </a:r>
          </a:p>
          <a:p>
            <a:r>
              <a:rPr lang="en-AU" sz="2000" dirty="0" smtClean="0">
                <a:latin typeface="Calibri"/>
                <a:cs typeface="Calibri"/>
              </a:rPr>
              <a:t>A prototype and experimental studies in a real </a:t>
            </a:r>
            <a:r>
              <a:rPr lang="en-AU" sz="2000" dirty="0" err="1" smtClean="0">
                <a:latin typeface="Calibri"/>
                <a:cs typeface="Calibri"/>
              </a:rPr>
              <a:t>testbed</a:t>
            </a:r>
            <a:endParaRPr lang="en-AU" sz="2000" dirty="0" smtClean="0">
              <a:latin typeface="Calibri"/>
              <a:cs typeface="Calibri"/>
            </a:endParaRPr>
          </a:p>
          <a:p>
            <a:pPr lvl="1"/>
            <a:r>
              <a:rPr lang="en-AU" sz="2000" dirty="0" smtClean="0"/>
              <a:t>Real traces of web requests for English Wikipedia</a:t>
            </a:r>
          </a:p>
          <a:p>
            <a:pPr lvl="1"/>
            <a:r>
              <a:rPr lang="en-AU" sz="2000" dirty="0" smtClean="0"/>
              <a:t>Meteorological </a:t>
            </a:r>
            <a:r>
              <a:rPr lang="en-AU" sz="2000" dirty="0"/>
              <a:t>data in the location of each data </a:t>
            </a:r>
            <a:r>
              <a:rPr lang="en-AU" sz="2000" dirty="0" smtClean="0"/>
              <a:t>centre to </a:t>
            </a:r>
            <a:r>
              <a:rPr lang="en-AU" sz="2000" dirty="0"/>
              <a:t>model solar and wind power </a:t>
            </a:r>
            <a:r>
              <a:rPr lang="en-AU" sz="2000" dirty="0" smtClean="0"/>
              <a:t>generation</a:t>
            </a:r>
          </a:p>
          <a:p>
            <a:r>
              <a:rPr lang="en-AU" sz="2000" dirty="0"/>
              <a:t>U</a:t>
            </a:r>
            <a:r>
              <a:rPr lang="en-AU" sz="2000" dirty="0" smtClean="0"/>
              <a:t>ses </a:t>
            </a:r>
            <a:r>
              <a:rPr lang="en-AU" sz="2000" b="1" dirty="0"/>
              <a:t>17%</a:t>
            </a:r>
            <a:r>
              <a:rPr lang="en-AU" sz="2000" dirty="0"/>
              <a:t> less </a:t>
            </a:r>
            <a:r>
              <a:rPr lang="en-AU" sz="2000" b="1" dirty="0"/>
              <a:t>brown energy </a:t>
            </a:r>
            <a:r>
              <a:rPr lang="en-AU" sz="2000" dirty="0"/>
              <a:t>and saves </a:t>
            </a:r>
            <a:r>
              <a:rPr lang="en-AU" sz="2000" b="1" dirty="0"/>
              <a:t>cost</a:t>
            </a:r>
            <a:r>
              <a:rPr lang="en-AU" sz="2000" dirty="0"/>
              <a:t> by almost 22% in comparison to r</a:t>
            </a:r>
            <a:r>
              <a:rPr lang="en-AU" sz="2000" dirty="0" smtClean="0"/>
              <a:t>ound robin policy.</a:t>
            </a:r>
            <a:endParaRPr lang="en-AU" sz="2000" dirty="0"/>
          </a:p>
          <a:p>
            <a:r>
              <a:rPr lang="en-AU" sz="2000" dirty="0" smtClean="0"/>
              <a:t>R</a:t>
            </a:r>
            <a:r>
              <a:rPr lang="en-AU" sz="2000" dirty="0" smtClean="0">
                <a:latin typeface="Calibri"/>
                <a:cs typeface="Calibri"/>
              </a:rPr>
              <a:t>educes </a:t>
            </a:r>
            <a:r>
              <a:rPr lang="en-AU" sz="2000" b="1" dirty="0" smtClean="0">
                <a:latin typeface="Calibri"/>
                <a:cs typeface="Calibri"/>
              </a:rPr>
              <a:t>cost</a:t>
            </a:r>
            <a:r>
              <a:rPr lang="en-AU" sz="2000" dirty="0" smtClean="0">
                <a:latin typeface="Calibri"/>
                <a:cs typeface="Calibri"/>
              </a:rPr>
              <a:t> by 8%, </a:t>
            </a:r>
            <a:r>
              <a:rPr lang="en-AU" sz="2000" b="1" dirty="0" smtClean="0">
                <a:latin typeface="Calibri"/>
                <a:cs typeface="Calibri"/>
              </a:rPr>
              <a:t>Brown </a:t>
            </a:r>
            <a:r>
              <a:rPr lang="en-AU" sz="2000" b="1" dirty="0">
                <a:latin typeface="Calibri"/>
                <a:cs typeface="Calibri"/>
              </a:rPr>
              <a:t>energy</a:t>
            </a:r>
            <a:r>
              <a:rPr lang="en-AU" sz="2000" dirty="0">
                <a:latin typeface="Calibri"/>
                <a:cs typeface="Calibri"/>
              </a:rPr>
              <a:t> </a:t>
            </a:r>
            <a:r>
              <a:rPr lang="en-AU" sz="2000" dirty="0"/>
              <a:t> </a:t>
            </a:r>
            <a:r>
              <a:rPr lang="en-AU" sz="2000" dirty="0" smtClean="0"/>
              <a:t>by</a:t>
            </a:r>
            <a:r>
              <a:rPr lang="en-AU" sz="2000" dirty="0" smtClean="0">
                <a:latin typeface="Calibri"/>
                <a:cs typeface="Calibri"/>
              </a:rPr>
              <a:t> 7% in </a:t>
            </a:r>
            <a:r>
              <a:rPr lang="en-AU" sz="2000" dirty="0" smtClean="0"/>
              <a:t>comparison a </a:t>
            </a:r>
            <a:r>
              <a:rPr lang="en-AU" sz="2000" dirty="0"/>
              <a:t>method by a group of researchers from </a:t>
            </a:r>
            <a:r>
              <a:rPr lang="en-AU" sz="2000" b="1" dirty="0"/>
              <a:t>Rutgers</a:t>
            </a:r>
            <a:r>
              <a:rPr lang="en-AU" sz="2000" dirty="0"/>
              <a:t> and </a:t>
            </a:r>
            <a:r>
              <a:rPr lang="en-AU" sz="2000" b="1" dirty="0"/>
              <a:t>Princeton</a:t>
            </a:r>
            <a:r>
              <a:rPr lang="en-AU" sz="2000" dirty="0"/>
              <a:t> universities</a:t>
            </a:r>
            <a:r>
              <a:rPr lang="en-AU" sz="2000" dirty="0" smtClean="0"/>
              <a:t>.</a:t>
            </a:r>
          </a:p>
          <a:p>
            <a:pPr lvl="1"/>
            <a:r>
              <a:rPr lang="en-AU" sz="2000" dirty="0"/>
              <a:t>Linear Optimisation</a:t>
            </a:r>
          </a:p>
          <a:p>
            <a:pPr lvl="1"/>
            <a:r>
              <a:rPr lang="en-AU" sz="2000" dirty="0"/>
              <a:t>Workload and Renewable Energy Prediction</a:t>
            </a:r>
          </a:p>
        </p:txBody>
      </p:sp>
    </p:spTree>
    <p:extLst>
      <p:ext uri="{BB962C8B-B14F-4D97-AF65-F5344CB8AC3E}">
        <p14:creationId xmlns:p14="http://schemas.microsoft.com/office/powerpoint/2010/main" val="15987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536529"/>
          </a:xfrm>
        </p:spPr>
        <p:txBody>
          <a:bodyPr/>
          <a:lstStyle/>
          <a:p>
            <a:r>
              <a:rPr lang="en-AU" sz="2400" dirty="0" smtClean="0"/>
              <a:t>GLB for other types of workloads</a:t>
            </a:r>
            <a:r>
              <a:rPr lang="en-AU" sz="2400" dirty="0"/>
              <a:t>/applications </a:t>
            </a:r>
            <a:endParaRPr lang="en-AU" sz="2400" dirty="0" smtClean="0"/>
          </a:p>
          <a:p>
            <a:pPr lvl="1"/>
            <a:r>
              <a:rPr lang="en-AU" sz="1800" dirty="0"/>
              <a:t>S</a:t>
            </a:r>
            <a:r>
              <a:rPr lang="en-AU" sz="1800" dirty="0" smtClean="0"/>
              <a:t>cientific workflows, Map-</a:t>
            </a:r>
            <a:r>
              <a:rPr lang="en-AU" sz="1800" dirty="0" smtClean="0"/>
              <a:t>Reduce</a:t>
            </a:r>
            <a:endParaRPr lang="en-AU" sz="1800" dirty="0" smtClean="0"/>
          </a:p>
          <a:p>
            <a:pPr lvl="1"/>
            <a:r>
              <a:rPr lang="en-AU" sz="1800" dirty="0" smtClean="0"/>
              <a:t>Web Sticky </a:t>
            </a:r>
            <a:r>
              <a:rPr lang="en-AU" sz="1800" dirty="0"/>
              <a:t>S</a:t>
            </a:r>
            <a:r>
              <a:rPr lang="en-AU" sz="1800" dirty="0" smtClean="0"/>
              <a:t>essions</a:t>
            </a:r>
          </a:p>
          <a:p>
            <a:pPr lvl="1"/>
            <a:r>
              <a:rPr lang="en-AU" sz="1800" dirty="0" smtClean="0"/>
              <a:t>Demand response</a:t>
            </a:r>
          </a:p>
          <a:p>
            <a:r>
              <a:rPr lang="en-AU" sz="2500" dirty="0" smtClean="0"/>
              <a:t>Internet of Things (</a:t>
            </a:r>
            <a:r>
              <a:rPr lang="en-AU" sz="2500" dirty="0" err="1" smtClean="0"/>
              <a:t>IoT</a:t>
            </a:r>
            <a:r>
              <a:rPr lang="en-AU" sz="2500" dirty="0" smtClean="0"/>
              <a:t>)</a:t>
            </a:r>
          </a:p>
          <a:p>
            <a:pPr lvl="1"/>
            <a:r>
              <a:rPr lang="en-AU" sz="1700" dirty="0" smtClean="0"/>
              <a:t>Healthcare, </a:t>
            </a:r>
            <a:r>
              <a:rPr lang="en-AU" sz="1700" dirty="0"/>
              <a:t>Smart </a:t>
            </a:r>
            <a:r>
              <a:rPr lang="en-AU" sz="1700" dirty="0" smtClean="0"/>
              <a:t>Vehicles</a:t>
            </a:r>
            <a:endParaRPr lang="en-AU" sz="1800" dirty="0" smtClean="0"/>
          </a:p>
          <a:p>
            <a:pPr lvl="1"/>
            <a:r>
              <a:rPr lang="en-AU" sz="1800" dirty="0"/>
              <a:t>Edge and Fog </a:t>
            </a:r>
            <a:r>
              <a:rPr lang="en-AU" sz="1800" dirty="0" smtClean="0"/>
              <a:t>Computing</a:t>
            </a:r>
          </a:p>
          <a:p>
            <a:pPr lvl="1"/>
            <a:r>
              <a:rPr lang="en-AU" sz="1800" dirty="0" smtClean="0"/>
              <a:t>Sustainability </a:t>
            </a:r>
            <a:r>
              <a:rPr lang="en-AU" sz="1800" dirty="0"/>
              <a:t>and </a:t>
            </a:r>
            <a:r>
              <a:rPr lang="en-AU" sz="1800" dirty="0" smtClean="0"/>
              <a:t>Reliability</a:t>
            </a:r>
            <a:endParaRPr lang="en-AU" sz="1800" dirty="0" smtClean="0"/>
          </a:p>
          <a:p>
            <a:r>
              <a:rPr lang="en-AU" sz="2500" dirty="0" smtClean="0"/>
              <a:t>Challenge </a:t>
            </a:r>
          </a:p>
          <a:p>
            <a:pPr lvl="1"/>
            <a:r>
              <a:rPr lang="en-AU" sz="1800" dirty="0" smtClean="0"/>
              <a:t>Shaping </a:t>
            </a:r>
            <a:r>
              <a:rPr lang="en-AU" sz="1800" dirty="0"/>
              <a:t>w</a:t>
            </a:r>
            <a:r>
              <a:rPr lang="en-AU" sz="1800" dirty="0" smtClean="0"/>
              <a:t>orkload to match renewable power supply</a:t>
            </a:r>
          </a:p>
          <a:p>
            <a:pPr lvl="2"/>
            <a:r>
              <a:rPr lang="en-AU" sz="1300" dirty="0" smtClean="0"/>
              <a:t>Offloading </a:t>
            </a:r>
            <a:r>
              <a:rPr lang="en-AU" sz="1300" dirty="0" err="1"/>
              <a:t>IoT</a:t>
            </a:r>
            <a:r>
              <a:rPr lang="en-AU" sz="1300" dirty="0"/>
              <a:t> tasks to the core clouds</a:t>
            </a:r>
          </a:p>
          <a:p>
            <a:pPr lvl="2"/>
            <a:r>
              <a:rPr lang="en-AU" sz="1300" dirty="0"/>
              <a:t>Trimming approximation </a:t>
            </a:r>
            <a:r>
              <a:rPr lang="en-AU" sz="1300" dirty="0" smtClean="0"/>
              <a:t>analytics</a:t>
            </a:r>
            <a:endParaRPr lang="en-AU" sz="1300" dirty="0"/>
          </a:p>
          <a:p>
            <a:pPr lvl="2"/>
            <a:r>
              <a:rPr lang="en-AU" sz="1300" dirty="0" smtClean="0"/>
              <a:t>Scheduling </a:t>
            </a:r>
            <a:r>
              <a:rPr lang="en-AU" sz="1300" dirty="0"/>
              <a:t>deferral tasks </a:t>
            </a:r>
            <a:endParaRPr lang="en-AU" sz="1300" dirty="0" smtClean="0"/>
          </a:p>
          <a:p>
            <a:pPr lvl="2"/>
            <a:r>
              <a:rPr lang="en-AU" sz="1200" dirty="0"/>
              <a:t>Selective </a:t>
            </a:r>
            <a:r>
              <a:rPr lang="en-AU" sz="1200" dirty="0" err="1"/>
              <a:t>microservices</a:t>
            </a:r>
            <a:r>
              <a:rPr lang="en-AU" sz="1200" dirty="0"/>
              <a:t> power-off </a:t>
            </a:r>
            <a:endParaRPr lang="en-AU" sz="1300" dirty="0"/>
          </a:p>
          <a:p>
            <a:pPr lvl="2"/>
            <a:r>
              <a:rPr lang="en-AU" sz="1300" dirty="0" smtClean="0"/>
              <a:t>Orchestration of network slices</a:t>
            </a:r>
          </a:p>
          <a:p>
            <a:pPr lvl="2"/>
            <a:endParaRPr lang="en-AU" sz="1300" dirty="0"/>
          </a:p>
          <a:p>
            <a:pPr lvl="2"/>
            <a:endParaRPr lang="en-AU" sz="1300" dirty="0"/>
          </a:p>
          <a:p>
            <a:pPr lvl="1"/>
            <a:endParaRPr lang="en-AU" sz="1800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endParaRPr lang="en-AU" dirty="0"/>
          </a:p>
          <a:p>
            <a:endParaRPr lang="en-AU" dirty="0" smtClean="0"/>
          </a:p>
        </p:txBody>
      </p:sp>
      <p:pic>
        <p:nvPicPr>
          <p:cNvPr id="4" name="Picture 2" descr="https://erpinnews.com/wp-content/uploads/2018/01/edge-computing-diagram-1024x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74" y="2552204"/>
            <a:ext cx="4049191" cy="20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7022" y="4599906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https://erpinnews.com/fog-computing-vs-edge-</a:t>
            </a:r>
            <a:r>
              <a:rPr lang="en-AU" sz="1000" b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computing </a:t>
            </a:r>
            <a:endParaRPr lang="en-AU" sz="1000" b="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42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36526" y="1688108"/>
            <a:ext cx="7772400" cy="4114800"/>
          </a:xfrm>
          <a:prstGeom prst="rect">
            <a:avLst/>
          </a:prstGeom>
          <a:solidFill>
            <a:schemeClr val="lt1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Zapf Dingbats" charset="2"/>
              <a:buChar char="l"/>
              <a:defRPr lang="en-US" sz="2600" dirty="0" smtClean="0">
                <a:solidFill>
                  <a:srgbClr val="00518E"/>
                </a:solidFill>
                <a:latin typeface="+mn-lt"/>
                <a:ea typeface="+mn-ea"/>
                <a:cs typeface="+mn-cs"/>
              </a:defRPr>
            </a:lvl1pPr>
            <a:lvl2pPr marL="1035050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9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2"/>
              <a:buChar char="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63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20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8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35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92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 typeface="Zapf Dingbats" charset="2"/>
              <a:buNone/>
            </a:pPr>
            <a:endParaRPr lang="it-IT" sz="2400" dirty="0" smtClean="0"/>
          </a:p>
          <a:p>
            <a:pPr algn="ctr">
              <a:buFont typeface="Zapf Dingbats" charset="2"/>
              <a:buNone/>
            </a:pPr>
            <a:endParaRPr lang="it-IT" sz="2400" dirty="0" smtClean="0"/>
          </a:p>
          <a:p>
            <a:pPr algn="ctr">
              <a:buFont typeface="Zapf Dingbats" charset="2"/>
              <a:buNone/>
            </a:pPr>
            <a:r>
              <a:rPr lang="it-IT" sz="4800" dirty="0" smtClean="0">
                <a:latin typeface="Calibri"/>
                <a:cs typeface="Calibri"/>
              </a:rPr>
              <a:t>THANK YOU </a:t>
            </a:r>
          </a:p>
          <a:p>
            <a:pPr algn="ctr">
              <a:buFont typeface="Zapf Dingbats" charset="2"/>
              <a:buNone/>
            </a:pPr>
            <a:endParaRPr lang="it-IT" sz="1400" dirty="0" smtClean="0">
              <a:latin typeface="Calibri"/>
              <a:cs typeface="Calibri"/>
            </a:endParaRPr>
          </a:p>
          <a:p>
            <a:pPr algn="ctr">
              <a:buFont typeface="Zapf Dingbats" charset="2"/>
              <a:buNone/>
            </a:pPr>
            <a:r>
              <a:rPr lang="it-IT" sz="4800" dirty="0" smtClean="0">
                <a:latin typeface="Calibri"/>
                <a:cs typeface="Calibri"/>
              </a:rPr>
              <a:t>Questions?</a:t>
            </a:r>
          </a:p>
          <a:p>
            <a:pPr algn="ctr">
              <a:buFont typeface="Zapf Dingbats" charset="2"/>
              <a:buNone/>
            </a:pPr>
            <a:endParaRPr lang="it-IT" sz="4800" dirty="0" smtClean="0">
              <a:latin typeface="Calibri"/>
              <a:cs typeface="Calibri"/>
            </a:endParaRPr>
          </a:p>
          <a:p>
            <a:pPr algn="ctr">
              <a:buFont typeface="Zapf Dingbats" charset="2"/>
              <a:buNone/>
            </a:pP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84394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21" y="1632084"/>
            <a:ext cx="6458277" cy="4016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6617" y="5801460"/>
            <a:ext cx="330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dirty="0">
                <a:latin typeface="Calibri"/>
                <a:cs typeface="Calibri"/>
              </a:rPr>
              <a:t>CDF of average response time</a:t>
            </a:r>
            <a:endParaRPr lang="en-A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43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Biography and </a:t>
            </a:r>
            <a:r>
              <a:rPr lang="en-US" sz="3600" dirty="0" smtClean="0"/>
              <a:t>Research </a:t>
            </a:r>
            <a:r>
              <a:rPr lang="en-US" sz="3600" dirty="0"/>
              <a:t>Overview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/>
              <a:t>PhD, University of Melbourne, 2010-2014</a:t>
            </a:r>
          </a:p>
          <a:p>
            <a:pPr lvl="1"/>
            <a:r>
              <a:rPr lang="en-AU" sz="1400" dirty="0"/>
              <a:t>Thesis: “On the Economics of Infrastructure as a Service Cloud Providers: Pricing, Markets, and Profit Maximisation”</a:t>
            </a:r>
          </a:p>
          <a:p>
            <a:r>
              <a:rPr lang="en-AU" sz="1800" dirty="0"/>
              <a:t>Postdoctoral Research Fellow, University of Melbourne, 2015-Present</a:t>
            </a:r>
          </a:p>
          <a:p>
            <a:pPr lvl="1"/>
            <a:r>
              <a:rPr lang="en-AU" sz="1400" dirty="0"/>
              <a:t>Algorithms and Software Systems for:</a:t>
            </a:r>
          </a:p>
          <a:p>
            <a:pPr marL="1036637" lvl="1" indent="-457200">
              <a:buFont typeface="+mj-lt"/>
              <a:buAutoNum type="arabicPeriod"/>
            </a:pPr>
            <a:r>
              <a:rPr lang="en-AU" sz="1400" dirty="0" smtClean="0"/>
              <a:t>Resource Provisioning of Data</a:t>
            </a:r>
            <a:r>
              <a:rPr lang="en-AU" sz="1400" dirty="0"/>
              <a:t>-intensive Applications in Hybrid </a:t>
            </a:r>
            <a:r>
              <a:rPr lang="en-AU" sz="1400" dirty="0" smtClean="0"/>
              <a:t>Clouds [Completed]</a:t>
            </a:r>
            <a:endParaRPr lang="en-AU" sz="1400" dirty="0"/>
          </a:p>
          <a:p>
            <a:pPr marL="1036637" lvl="1" indent="-457200">
              <a:buFont typeface="+mj-lt"/>
              <a:buAutoNum type="arabicPeriod"/>
            </a:pPr>
            <a:r>
              <a:rPr lang="en-AU" sz="1400" dirty="0" smtClean="0"/>
              <a:t>Renewable</a:t>
            </a:r>
            <a:r>
              <a:rPr lang="en-AU" sz="1400" dirty="0"/>
              <a:t>-aware and Green </a:t>
            </a:r>
            <a:r>
              <a:rPr lang="en-AU" sz="1400" dirty="0" smtClean="0"/>
              <a:t>Clouds [Completed]</a:t>
            </a:r>
            <a:endParaRPr lang="en-AU" sz="1400" dirty="0"/>
          </a:p>
          <a:p>
            <a:pPr marL="1036637" lvl="1" indent="-457200">
              <a:buFont typeface="+mj-lt"/>
              <a:buAutoNum type="arabicPeriod"/>
            </a:pPr>
            <a:r>
              <a:rPr lang="en-AU" sz="1400" dirty="0"/>
              <a:t>Software-Defined </a:t>
            </a:r>
            <a:r>
              <a:rPr lang="en-AU" sz="1400" dirty="0" smtClean="0"/>
              <a:t>Clouds [On-going]</a:t>
            </a:r>
            <a:endParaRPr lang="en-AU" sz="1400" dirty="0"/>
          </a:p>
          <a:p>
            <a:r>
              <a:rPr lang="en-AU" sz="2000" dirty="0" smtClean="0"/>
              <a:t>Research </a:t>
            </a:r>
            <a:r>
              <a:rPr lang="en-AU" sz="2000" dirty="0"/>
              <a:t>Interests</a:t>
            </a:r>
          </a:p>
          <a:p>
            <a:pPr lvl="1"/>
            <a:r>
              <a:rPr lang="en-AU" sz="1400" b="1" dirty="0" smtClean="0"/>
              <a:t>Distributed Systems</a:t>
            </a:r>
            <a:r>
              <a:rPr lang="en-AU" sz="1400" dirty="0" smtClean="0"/>
              <a:t>, </a:t>
            </a:r>
            <a:r>
              <a:rPr lang="en-AU" sz="1400" b="1" dirty="0" smtClean="0"/>
              <a:t>Cloud </a:t>
            </a:r>
            <a:r>
              <a:rPr lang="en-AU" sz="1400" b="1" dirty="0"/>
              <a:t>Computing</a:t>
            </a:r>
            <a:r>
              <a:rPr lang="en-AU" sz="1400" dirty="0"/>
              <a:t>, Software-Defined Networking (</a:t>
            </a:r>
            <a:r>
              <a:rPr lang="en-AU" sz="1400" b="1" dirty="0"/>
              <a:t>SDN</a:t>
            </a:r>
            <a:r>
              <a:rPr lang="en-AU" sz="1400" dirty="0"/>
              <a:t>) and Network Function Virtualization (</a:t>
            </a:r>
            <a:r>
              <a:rPr lang="en-AU" sz="1400" b="1" dirty="0"/>
              <a:t>NFV</a:t>
            </a:r>
            <a:r>
              <a:rPr lang="en-AU" sz="1400" dirty="0"/>
              <a:t>), </a:t>
            </a:r>
            <a:r>
              <a:rPr lang="en-AU" sz="1400" b="1" dirty="0"/>
              <a:t>Energy Efficiency and Green Computing</a:t>
            </a:r>
            <a:r>
              <a:rPr lang="en-AU" sz="1400" dirty="0"/>
              <a:t>, </a:t>
            </a:r>
            <a:r>
              <a:rPr lang="en-AU" sz="1400" b="1" dirty="0"/>
              <a:t>Soft Computing</a:t>
            </a:r>
          </a:p>
          <a:p>
            <a:pPr lvl="1"/>
            <a:r>
              <a:rPr lang="en-AU" sz="1400" dirty="0"/>
              <a:t>Software Systems and Algorithms for Resource </a:t>
            </a:r>
            <a:r>
              <a:rPr lang="en-AU" sz="1400" dirty="0" smtClean="0"/>
              <a:t>Management </a:t>
            </a:r>
            <a:r>
              <a:rPr lang="en-AU" sz="1400" dirty="0"/>
              <a:t>in Cloud Computing and Distributed Systems</a:t>
            </a:r>
          </a:p>
          <a:p>
            <a:r>
              <a:rPr lang="en-AU" sz="2000" dirty="0"/>
              <a:t>Publications</a:t>
            </a:r>
          </a:p>
          <a:p>
            <a:pPr lvl="1"/>
            <a:r>
              <a:rPr lang="en-AU" sz="1400" b="1" dirty="0"/>
              <a:t>27</a:t>
            </a:r>
            <a:r>
              <a:rPr lang="en-AU" sz="1400" dirty="0"/>
              <a:t> publications, </a:t>
            </a:r>
            <a:r>
              <a:rPr lang="en-US" sz="1400" dirty="0"/>
              <a:t>15 Journal Articles (</a:t>
            </a:r>
            <a:r>
              <a:rPr lang="en-US" sz="1400" b="1" dirty="0"/>
              <a:t>11</a:t>
            </a:r>
            <a:r>
              <a:rPr lang="en-US" sz="1400" dirty="0"/>
              <a:t> </a:t>
            </a:r>
            <a:r>
              <a:rPr lang="en-US" sz="1400" b="1" dirty="0"/>
              <a:t>A/A*</a:t>
            </a:r>
            <a:r>
              <a:rPr lang="en-US" sz="1400" dirty="0"/>
              <a:t> ERA Ranking, ACM CSUR,TCC, JCNA, FGCS, TAAS), </a:t>
            </a:r>
            <a:r>
              <a:rPr lang="en-US" sz="1400" b="1" dirty="0"/>
              <a:t>11</a:t>
            </a:r>
            <a:r>
              <a:rPr lang="en-US" sz="1400" dirty="0"/>
              <a:t> Conference papers (</a:t>
            </a:r>
            <a:r>
              <a:rPr lang="en-US" sz="1400" dirty="0" err="1"/>
              <a:t>CloudCom</a:t>
            </a:r>
            <a:r>
              <a:rPr lang="en-US" sz="1400" dirty="0"/>
              <a:t>, UCC, HPCC), </a:t>
            </a:r>
            <a:r>
              <a:rPr lang="en-US" sz="1400" b="1" dirty="0"/>
              <a:t>1</a:t>
            </a:r>
            <a:r>
              <a:rPr lang="en-US" sz="1400" dirty="0"/>
              <a:t> Book Chapter,</a:t>
            </a:r>
          </a:p>
          <a:p>
            <a:pPr lvl="1"/>
            <a:r>
              <a:rPr lang="en-US" sz="1400" dirty="0"/>
              <a:t>h-index: </a:t>
            </a:r>
            <a:r>
              <a:rPr lang="en-US" sz="1400" b="1" dirty="0"/>
              <a:t>15</a:t>
            </a:r>
            <a:r>
              <a:rPr lang="en-US" sz="1400" dirty="0"/>
              <a:t> and </a:t>
            </a:r>
            <a:r>
              <a:rPr lang="en-US" sz="1400" b="1" dirty="0"/>
              <a:t>1200+</a:t>
            </a:r>
            <a:r>
              <a:rPr lang="en-US" sz="1400" dirty="0"/>
              <a:t> citations (SRC: </a:t>
            </a:r>
            <a:r>
              <a:rPr lang="en-AU" sz="1400" dirty="0"/>
              <a:t>Google Scholar)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62" y="1040036"/>
            <a:ext cx="5400600" cy="44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46" y="1760116"/>
            <a:ext cx="1610690" cy="10737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77134" y="1546932"/>
            <a:ext cx="4032448" cy="3587721"/>
            <a:chOff x="2680742" y="1184052"/>
            <a:chExt cx="3528392" cy="3131511"/>
          </a:xfrm>
        </p:grpSpPr>
        <p:grpSp>
          <p:nvGrpSpPr>
            <p:cNvPr id="8" name="Group 7"/>
            <p:cNvGrpSpPr/>
            <p:nvPr/>
          </p:nvGrpSpPr>
          <p:grpSpPr>
            <a:xfrm>
              <a:off x="2680742" y="1184052"/>
              <a:ext cx="3528392" cy="3131511"/>
              <a:chOff x="2320702" y="1596925"/>
              <a:chExt cx="5400600" cy="4448130"/>
            </a:xfrm>
          </p:grpSpPr>
          <p:pic>
            <p:nvPicPr>
              <p:cNvPr id="4106" name="Picture 10" descr="C:\Users\anadjaran\AppData\Local\Microsoft\Windows\Temporary Internet Files\Content.IE5\72NDMPG2\облачные[1]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0702" y="1596925"/>
                <a:ext cx="5400600" cy="4448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7" name="Picture 11" descr="C:\Users\anadjaran\AppData\Local\Microsoft\Windows\Temporary Internet Files\Content.IE5\DDGG3HYB\2000px-Google_Chrome_2011_logo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591" y="5175514"/>
                <a:ext cx="775442" cy="728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8" name="Picture 12" descr="C:\Users\anadjaran\AppData\Local\Microsoft\Windows\Temporary Internet Files\Content.IE5\DDGG3HYB\Twitter_bird_logo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898" y="4572389"/>
                <a:ext cx="648072" cy="527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9" name="Picture 13" descr="C:\Users\anadjaran\AppData\Local\Microsoft\Windows\Temporary Internet Files\Content.IE5\HWA5QOHI\ITunes_Store_icon.svg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7098" y="3950028"/>
                <a:ext cx="643555" cy="643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2" name="Picture 16" descr="C:\Users\anadjaran\AppData\Local\Microsoft\Windows\Temporary Internet Files\Content.IE5\DDGG3HYB\bigstock-Email-Envelope-10625759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3188" y="4051722"/>
                <a:ext cx="666251" cy="583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6689" y="5136408"/>
                <a:ext cx="642448" cy="642449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 bwMode="auto">
            <a:xfrm>
              <a:off x="4500258" y="3675785"/>
              <a:ext cx="288032" cy="21602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7" tIns="44450" rIns="90487" bIns="4445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" charset="0"/>
                  <a:cs typeface="Nazanin" pitchFamily="2" charset="-78"/>
                </a:rPr>
                <a:t>`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8934" y="3435616"/>
              <a:ext cx="503954" cy="5039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Cloud Computing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58982" y="4707912"/>
            <a:ext cx="29208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 smtClean="0">
                <a:solidFill>
                  <a:srgbClr val="000000"/>
                </a:solidFill>
                <a:latin typeface="Calibri"/>
                <a:cs typeface="Calibri"/>
              </a:rPr>
              <a:t>100,000 SEARCHES </a:t>
            </a:r>
            <a:endParaRPr lang="en-AU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n-AU" sz="1050" b="0" dirty="0" smtClean="0">
                <a:solidFill>
                  <a:srgbClr val="000000"/>
                </a:solidFill>
                <a:latin typeface="Calibri"/>
                <a:cs typeface="Calibri"/>
              </a:rPr>
              <a:t>ARE </a:t>
            </a:r>
            <a:r>
              <a:rPr lang="en-AU" sz="1050" b="0" dirty="0">
                <a:solidFill>
                  <a:srgbClr val="000000"/>
                </a:solidFill>
                <a:latin typeface="Calibri"/>
                <a:cs typeface="Calibri"/>
              </a:rPr>
              <a:t>MADE ON </a:t>
            </a:r>
            <a:r>
              <a:rPr lang="en-AU" sz="1050" b="0" dirty="0" err="1" smtClean="0">
                <a:solidFill>
                  <a:srgbClr val="000000"/>
                </a:solidFill>
                <a:latin typeface="Calibri"/>
                <a:cs typeface="Calibri"/>
              </a:rPr>
              <a:t>GOOGLE</a:t>
            </a:r>
            <a:r>
              <a:rPr lang="en-AU" sz="1050" b="0" baseline="30000" dirty="0" err="1" smtClean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endParaRPr lang="en-AU" sz="105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310" y="3998684"/>
            <a:ext cx="25102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 smtClean="0">
                <a:solidFill>
                  <a:srgbClr val="000000"/>
                </a:solidFill>
                <a:latin typeface="Calibri"/>
                <a:cs typeface="Calibri"/>
              </a:rPr>
              <a:t>6,000 </a:t>
            </a:r>
            <a:r>
              <a:rPr lang="en-AU" sz="1600" dirty="0">
                <a:solidFill>
                  <a:srgbClr val="000000"/>
                </a:solidFill>
                <a:latin typeface="Calibri"/>
                <a:cs typeface="Calibri"/>
              </a:rPr>
              <a:t>TWEETS </a:t>
            </a:r>
          </a:p>
          <a:p>
            <a:pPr algn="ctr"/>
            <a:r>
              <a:rPr lang="en-AU" sz="1050" b="0" dirty="0" smtClean="0">
                <a:solidFill>
                  <a:srgbClr val="000000"/>
                </a:solidFill>
                <a:latin typeface="Calibri"/>
                <a:cs typeface="Calibri"/>
              </a:rPr>
              <a:t>ARE SENT ON </a:t>
            </a:r>
            <a:r>
              <a:rPr lang="en-AU" sz="1050" b="0" dirty="0" err="1" smtClean="0">
                <a:solidFill>
                  <a:srgbClr val="000000"/>
                </a:solidFill>
                <a:latin typeface="Calibri"/>
                <a:cs typeface="Calibri"/>
              </a:rPr>
              <a:t>TWITTER</a:t>
            </a:r>
            <a:r>
              <a:rPr lang="en-AU" sz="1050" b="0" baseline="30000" dirty="0" err="1" smtClean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endParaRPr lang="en-AU" sz="1050" b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9758" y="3947131"/>
            <a:ext cx="2592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 smtClean="0">
                <a:solidFill>
                  <a:srgbClr val="000000"/>
                </a:solidFill>
                <a:latin typeface="Calibri"/>
                <a:cs typeface="Calibri"/>
              </a:rPr>
              <a:t>250 SONGS</a:t>
            </a:r>
            <a:endParaRPr lang="en-AU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n-AU" sz="1050" b="0" dirty="0">
                <a:solidFill>
                  <a:srgbClr val="000000"/>
                </a:solidFill>
                <a:latin typeface="Calibri"/>
                <a:cs typeface="Calibri"/>
              </a:rPr>
              <a:t>ARE DOWNLOADED VIA </a:t>
            </a:r>
            <a:r>
              <a:rPr lang="en-AU" sz="1050" b="0" dirty="0" err="1" smtClean="0">
                <a:solidFill>
                  <a:srgbClr val="000000"/>
                </a:solidFill>
                <a:latin typeface="Calibri"/>
                <a:cs typeface="Calibri"/>
              </a:rPr>
              <a:t>ITUNES</a:t>
            </a:r>
            <a:r>
              <a:rPr lang="en-AU" sz="1050" b="0" baseline="30000" dirty="0" err="1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endParaRPr lang="en-AU" sz="1050" b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54" y="3290996"/>
            <a:ext cx="254864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latin typeface="Calibri"/>
                <a:cs typeface="Calibri"/>
              </a:rPr>
              <a:t>3.4 </a:t>
            </a:r>
            <a:r>
              <a:rPr lang="en-AU" sz="1600" dirty="0">
                <a:solidFill>
                  <a:schemeClr val="tx1"/>
                </a:solidFill>
                <a:latin typeface="Calibri"/>
                <a:cs typeface="Calibri"/>
              </a:rPr>
              <a:t>MILLION </a:t>
            </a:r>
            <a:r>
              <a:rPr lang="en-AU" sz="1600" dirty="0" smtClean="0">
                <a:solidFill>
                  <a:schemeClr val="tx1"/>
                </a:solidFill>
                <a:latin typeface="Calibri"/>
                <a:cs typeface="Calibri"/>
              </a:rPr>
              <a:t>EMAILS </a:t>
            </a:r>
            <a:endParaRPr lang="en-AU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AU" sz="1050" b="0" dirty="0" smtClean="0">
                <a:solidFill>
                  <a:schemeClr val="tx1"/>
                </a:solidFill>
                <a:latin typeface="Calibri"/>
                <a:cs typeface="Calibri"/>
              </a:rPr>
              <a:t>ARE </a:t>
            </a:r>
            <a:r>
              <a:rPr lang="en-AU" sz="1050" b="0" dirty="0" err="1" smtClean="0">
                <a:solidFill>
                  <a:schemeClr val="tx1"/>
                </a:solidFill>
                <a:latin typeface="Calibri"/>
                <a:cs typeface="Calibri"/>
              </a:rPr>
              <a:t>EXCHANGED</a:t>
            </a:r>
            <a:r>
              <a:rPr lang="en-AU" sz="1050" b="0" baseline="30000" dirty="0" err="1" smtClean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endParaRPr lang="en-AU" sz="1050" b="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4238" y="4715284"/>
            <a:ext cx="26642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 smtClean="0">
                <a:solidFill>
                  <a:srgbClr val="000000"/>
                </a:solidFill>
                <a:latin typeface="Calibri"/>
                <a:cs typeface="Calibri"/>
              </a:rPr>
              <a:t>70,000 </a:t>
            </a:r>
            <a:r>
              <a:rPr lang="en-AU" sz="1600" dirty="0">
                <a:solidFill>
                  <a:srgbClr val="000000"/>
                </a:solidFill>
                <a:latin typeface="Calibri"/>
                <a:cs typeface="Calibri"/>
              </a:rPr>
              <a:t>LIKES</a:t>
            </a:r>
          </a:p>
          <a:p>
            <a:pPr algn="ctr"/>
            <a:r>
              <a:rPr lang="en-AU" sz="1050" b="0" dirty="0">
                <a:solidFill>
                  <a:srgbClr val="000000"/>
                </a:solidFill>
                <a:latin typeface="Calibri"/>
                <a:cs typeface="Calibri"/>
              </a:rPr>
              <a:t>ARE GENERATED ON </a:t>
            </a:r>
            <a:r>
              <a:rPr lang="en-AU" sz="1050" b="0" dirty="0" err="1" smtClean="0">
                <a:solidFill>
                  <a:srgbClr val="000000"/>
                </a:solidFill>
                <a:latin typeface="Calibri"/>
                <a:cs typeface="Calibri"/>
              </a:rPr>
              <a:t>FACEBOOK</a:t>
            </a:r>
            <a:r>
              <a:rPr lang="en-AU" sz="1050" b="0" baseline="30000" dirty="0" err="1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endParaRPr lang="en-AU" sz="1050" b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2394" y="4894820"/>
            <a:ext cx="26186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600</a:t>
            </a:r>
            <a:r>
              <a:rPr lang="de-DE" sz="105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latin typeface="Calibri"/>
                <a:cs typeface="Calibri"/>
              </a:rPr>
              <a:t>ITEMS</a:t>
            </a:r>
            <a:endParaRPr lang="de-DE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de-DE" sz="1050" b="0" dirty="0" smtClean="0">
                <a:solidFill>
                  <a:srgbClr val="000000"/>
                </a:solidFill>
                <a:latin typeface="Calibri"/>
                <a:cs typeface="Calibri"/>
              </a:rPr>
              <a:t>ARE SOLD </a:t>
            </a:r>
            <a:r>
              <a:rPr lang="de-DE" sz="1050" b="0" dirty="0">
                <a:solidFill>
                  <a:srgbClr val="000000"/>
                </a:solidFill>
                <a:latin typeface="Calibri"/>
                <a:cs typeface="Calibri"/>
              </a:rPr>
              <a:t>ON </a:t>
            </a:r>
            <a:r>
              <a:rPr lang="de-DE" sz="1050" b="0" dirty="0" err="1" smtClean="0">
                <a:solidFill>
                  <a:srgbClr val="000000"/>
                </a:solidFill>
                <a:latin typeface="Calibri"/>
                <a:cs typeface="Calibri"/>
              </a:rPr>
              <a:t>AMAZON</a:t>
            </a:r>
            <a:r>
              <a:rPr lang="de-DE" sz="1050" b="0" baseline="30000" dirty="0" err="1" smtClean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endParaRPr lang="en-US" sz="105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478" y="536051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a https://www.lifewire.com/how-many-emails-are-sent-every-day-1171210</a:t>
            </a:r>
          </a:p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b http://www.internetlivestats.com/twitter-statistics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n-US" sz="900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http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://www.statisticbrain.com/go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og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le-searches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d https://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</a:rPr>
              <a:t>www.inc.com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/tom-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</a:rPr>
              <a:t>popomaronis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/amazon-just-eclipsed-records-selling-over-600-items-per-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second.html</a:t>
            </a:r>
            <a:endParaRPr lang="en-US" sz="900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</a:rPr>
              <a:t>www.brandwatch.com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/blog/47-facebook-statistics-2016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f 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</a:rPr>
              <a:t>www.billboard.com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/biz/articles/news/1538108/itunes-crosses-25-billion-songs-sold-now-sells-21-million-songs-a-day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3270" y="2702546"/>
            <a:ext cx="1067928" cy="10679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0854" y="3889220"/>
            <a:ext cx="704504" cy="7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66" y="4364480"/>
            <a:ext cx="9105900" cy="2622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Power </a:t>
            </a:r>
            <a:r>
              <a:rPr lang="en-AU" dirty="0" smtClean="0"/>
              <a:t>Hungry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7632327" cy="4114800"/>
          </a:xfrm>
          <a:noFill/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Cloud data </a:t>
            </a:r>
            <a:r>
              <a:rPr lang="en-US" dirty="0" err="1"/>
              <a:t>c</a:t>
            </a:r>
            <a:r>
              <a:rPr lang="en-US" dirty="0" err="1" smtClean="0">
                <a:latin typeface="Calibri"/>
                <a:cs typeface="Calibri"/>
              </a:rPr>
              <a:t>entres</a:t>
            </a:r>
            <a:r>
              <a:rPr lang="en-US" dirty="0" smtClean="0">
                <a:latin typeface="Calibri"/>
                <a:cs typeface="Calibri"/>
              </a:rPr>
              <a:t> consume large amounts of electricity</a:t>
            </a:r>
          </a:p>
          <a:p>
            <a:pPr lvl="1"/>
            <a:r>
              <a:rPr lang="en-US" dirty="0" smtClean="0"/>
              <a:t>High</a:t>
            </a:r>
            <a:r>
              <a:rPr lang="en-US" b="1" dirty="0" smtClean="0"/>
              <a:t> operational cost </a:t>
            </a:r>
            <a:r>
              <a:rPr lang="en-US" dirty="0" smtClean="0"/>
              <a:t>for the cloud providers</a:t>
            </a:r>
          </a:p>
          <a:p>
            <a:pPr lvl="1"/>
            <a:r>
              <a:rPr lang="en-US" dirty="0" smtClean="0"/>
              <a:t>High </a:t>
            </a:r>
            <a:r>
              <a:rPr lang="en-US" b="1" dirty="0" smtClean="0"/>
              <a:t>carbon footprint</a:t>
            </a:r>
            <a:r>
              <a:rPr lang="en-US" dirty="0" smtClean="0"/>
              <a:t> on the environment</a:t>
            </a:r>
          </a:p>
          <a:p>
            <a:r>
              <a:rPr lang="en-US" dirty="0" smtClean="0">
                <a:latin typeface="Calibri"/>
                <a:cs typeface="Calibri"/>
              </a:rPr>
              <a:t>US </a:t>
            </a:r>
            <a:r>
              <a:rPr lang="en-US" dirty="0"/>
              <a:t>D</a:t>
            </a:r>
            <a:r>
              <a:rPr lang="en-US" dirty="0" smtClean="0">
                <a:latin typeface="Calibri"/>
                <a:cs typeface="Calibri"/>
              </a:rPr>
              <a:t>ata </a:t>
            </a:r>
            <a:r>
              <a:rPr lang="en-US" dirty="0" err="1" smtClean="0"/>
              <a:t>C</a:t>
            </a:r>
            <a:r>
              <a:rPr lang="en-US" dirty="0" err="1" smtClean="0">
                <a:latin typeface="Calibri"/>
                <a:cs typeface="Calibri"/>
              </a:rPr>
              <a:t>entres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70 billion kilowatt-hours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dirty="0"/>
              <a:t>electricity In </a:t>
            </a:r>
            <a:r>
              <a:rPr lang="en-US" dirty="0" smtClean="0"/>
              <a:t>2014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/>
              <a:t>= Two-year power consumption of all households in </a:t>
            </a:r>
            <a:r>
              <a:rPr lang="en-US" b="1" dirty="0" smtClean="0"/>
              <a:t>New York</a:t>
            </a:r>
          </a:p>
          <a:p>
            <a:pPr lvl="1"/>
            <a:r>
              <a:rPr lang="en-US" dirty="0" smtClean="0"/>
              <a:t>= The </a:t>
            </a:r>
            <a:r>
              <a:rPr lang="en-US" dirty="0"/>
              <a:t>amount consumed by about </a:t>
            </a:r>
            <a:r>
              <a:rPr lang="en-US" b="1" dirty="0"/>
              <a:t>6.4 million</a:t>
            </a:r>
            <a:r>
              <a:rPr lang="en-US" dirty="0"/>
              <a:t> average American homes that year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rojected nearly </a:t>
            </a:r>
            <a:r>
              <a:rPr lang="en-US" b="1" dirty="0" smtClean="0"/>
              <a:t>50 million tons of carbon</a:t>
            </a:r>
            <a:r>
              <a:rPr lang="en-US" dirty="0" smtClean="0"/>
              <a:t> pollution per annum in 2020.</a:t>
            </a:r>
          </a:p>
          <a:p>
            <a:pPr lvl="5"/>
            <a:r>
              <a:rPr lang="en-US" sz="1600" i="1" dirty="0" smtClean="0">
                <a:latin typeface="Calibri"/>
                <a:cs typeface="Calibri"/>
              </a:rPr>
              <a:t>Source: US </a:t>
            </a:r>
            <a:r>
              <a:rPr lang="en-US" sz="1600" i="1" dirty="0">
                <a:latin typeface="Calibri"/>
                <a:cs typeface="Calibri"/>
              </a:rPr>
              <a:t>Natural Resources Defense </a:t>
            </a:r>
            <a:r>
              <a:rPr lang="en-US" sz="1600" i="1" dirty="0" smtClean="0">
                <a:latin typeface="Calibri"/>
                <a:cs typeface="Calibri"/>
              </a:rPr>
              <a:t>Council (NRDC)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7894" y="6376494"/>
            <a:ext cx="2480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Photo Source: http://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nycyoungmen.tumblr.com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3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4"/>
    </mc:Choice>
    <mc:Fallback xmlns="">
      <p:transition spd="slow" advTm="128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34" y="1616075"/>
            <a:ext cx="4687740" cy="4464521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Cloud providers aims</a:t>
            </a:r>
          </a:p>
          <a:p>
            <a:pPr lvl="1"/>
            <a:r>
              <a:rPr lang="en-US" sz="1600" dirty="0"/>
              <a:t>Reducing energy consumption  </a:t>
            </a:r>
          </a:p>
          <a:p>
            <a:pPr lvl="1"/>
            <a:r>
              <a:rPr lang="en-US" sz="1600" dirty="0"/>
              <a:t>Dependence on brown </a:t>
            </a:r>
            <a:r>
              <a:rPr lang="en-US" sz="1600" dirty="0" smtClean="0"/>
              <a:t>energy</a:t>
            </a:r>
          </a:p>
          <a:p>
            <a:r>
              <a:rPr lang="en-US" sz="2000" dirty="0">
                <a:latin typeface="Calibri"/>
                <a:cs typeface="Calibri"/>
              </a:rPr>
              <a:t>R</a:t>
            </a:r>
            <a:r>
              <a:rPr sz="2000" dirty="0" smtClean="0">
                <a:latin typeface="Calibri"/>
                <a:cs typeface="Calibri"/>
              </a:rPr>
              <a:t>enewable energy</a:t>
            </a:r>
          </a:p>
          <a:p>
            <a:pPr lvl="1"/>
            <a:r>
              <a:rPr lang="en-US" sz="1600" dirty="0"/>
              <a:t>O</a:t>
            </a:r>
            <a:r>
              <a:rPr lang="en-US" sz="1600" dirty="0" smtClean="0"/>
              <a:t>n-site green power generation</a:t>
            </a:r>
          </a:p>
          <a:p>
            <a:pPr lvl="1"/>
            <a:r>
              <a:rPr sz="1600" dirty="0" smtClean="0"/>
              <a:t>Google, Microsoft and Amazon</a:t>
            </a:r>
            <a:r>
              <a:rPr lang="en-US" sz="1600" dirty="0"/>
              <a:t/>
            </a:r>
            <a:br>
              <a:rPr lang="en-US" sz="1600" dirty="0"/>
            </a:br>
            <a:endParaRPr lang="en-US" sz="1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sz="1800" i="1" dirty="0">
                <a:solidFill>
                  <a:schemeClr val="tx1"/>
                </a:solidFill>
                <a:latin typeface="Calibri"/>
                <a:cs typeface="Calibri"/>
              </a:rPr>
              <a:t>“Amazon </a:t>
            </a:r>
            <a:r>
              <a:rPr lang="en-US" sz="1800" i="1" dirty="0" smtClean="0">
                <a:solidFill>
                  <a:schemeClr val="tx1"/>
                </a:solidFill>
                <a:latin typeface="Calibri"/>
                <a:cs typeface="Calibri"/>
              </a:rPr>
              <a:t>Web Services (AWS) has built a wind farm in 2017 and exceeded the goal of 50% electrical usage from renewable energy sources”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Not </a:t>
            </a:r>
            <a:r>
              <a:rPr lang="en-US" sz="2000" dirty="0">
                <a:latin typeface="Calibri"/>
                <a:cs typeface="Calibri"/>
              </a:rPr>
              <a:t>only Data </a:t>
            </a:r>
            <a:r>
              <a:rPr lang="en-AU" sz="2000" dirty="0" smtClean="0">
                <a:latin typeface="Calibri"/>
                <a:cs typeface="Calibri"/>
              </a:rPr>
              <a:t>Centres</a:t>
            </a:r>
          </a:p>
          <a:p>
            <a:pPr lvl="1"/>
            <a:r>
              <a:rPr lang="en-US" sz="1600" dirty="0" err="1" smtClean="0"/>
              <a:t>Monash</a:t>
            </a:r>
            <a:r>
              <a:rPr lang="en-US" sz="1600" dirty="0" smtClean="0"/>
              <a:t> </a:t>
            </a:r>
            <a:r>
              <a:rPr lang="en-US" sz="1600" dirty="0"/>
              <a:t>Net </a:t>
            </a:r>
            <a:r>
              <a:rPr lang="en-US" sz="1600" dirty="0" smtClean="0"/>
              <a:t>Zero Project, The </a:t>
            </a:r>
            <a:r>
              <a:rPr lang="en-US" sz="1600" dirty="0"/>
              <a:t>University of Melbourne's Sustainability Plan</a:t>
            </a:r>
          </a:p>
          <a:p>
            <a:pPr lvl="1"/>
            <a:r>
              <a:rPr lang="en-US" sz="1600" dirty="0" err="1"/>
              <a:t>Bitcoin</a:t>
            </a:r>
            <a:r>
              <a:rPr lang="en-US" sz="1600" dirty="0"/>
              <a:t> M</a:t>
            </a:r>
            <a:r>
              <a:rPr lang="en-US" sz="1600" dirty="0" smtClean="0"/>
              <a:t>ining</a:t>
            </a:r>
            <a:endParaRPr lang="en-US" sz="1600" dirty="0"/>
          </a:p>
          <a:p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592" y="3752457"/>
            <a:ext cx="3242814" cy="1824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470" y="1704820"/>
            <a:ext cx="3240000" cy="1824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85554" y="5636975"/>
            <a:ext cx="3300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Source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 https://</a:t>
            </a:r>
            <a:r>
              <a:rPr lang="en-US" sz="1000" b="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aws.amazon.com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/about-</a:t>
            </a:r>
            <a:r>
              <a:rPr lang="en-US" sz="1000" b="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aws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/sustainability/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b="1" i="1" dirty="0" smtClean="0"/>
              <a:t>Non-</a:t>
            </a:r>
            <a:r>
              <a:rPr lang="en-US" sz="2700" b="1" i="1" dirty="0" err="1" smtClean="0"/>
              <a:t>dispatchable</a:t>
            </a:r>
            <a:r>
              <a:rPr lang="en-US" sz="2700" b="1" i="1" dirty="0" smtClean="0"/>
              <a:t>, </a:t>
            </a:r>
            <a:r>
              <a:rPr sz="2700" b="1" i="1" dirty="0" smtClean="0"/>
              <a:t>Intermitten</a:t>
            </a:r>
            <a:r>
              <a:rPr lang="en-US" sz="2700" b="1" i="1" dirty="0" smtClean="0"/>
              <a:t>t</a:t>
            </a:r>
            <a:r>
              <a:rPr sz="2700" dirty="0" smtClean="0"/>
              <a:t> and </a:t>
            </a:r>
            <a:r>
              <a:rPr lang="en-US" sz="2700" b="1" i="1" dirty="0" smtClean="0"/>
              <a:t>Unpredictable</a:t>
            </a:r>
          </a:p>
          <a:p>
            <a:pPr lvl="1"/>
            <a:r>
              <a:rPr lang="en-US" sz="2100" dirty="0" smtClean="0"/>
              <a:t>R</a:t>
            </a:r>
            <a:r>
              <a:rPr sz="2100" dirty="0" smtClean="0">
                <a:latin typeface="Calibri"/>
                <a:cs typeface="Calibri"/>
              </a:rPr>
              <a:t>enewable energy sources (Wind and Solar)</a:t>
            </a:r>
          </a:p>
          <a:p>
            <a:pPr lvl="1"/>
            <a:r>
              <a:rPr sz="2000" dirty="0" smtClean="0"/>
              <a:t>Powering data centr</a:t>
            </a:r>
            <a:r>
              <a:rPr lang="en-US" sz="2000" dirty="0" smtClean="0"/>
              <a:t>e</a:t>
            </a:r>
            <a:r>
              <a:rPr sz="2000" dirty="0" smtClean="0"/>
              <a:t>s entirely with renewable energy sources is </a:t>
            </a:r>
            <a:r>
              <a:rPr lang="en-US" sz="2000" dirty="0" smtClean="0"/>
              <a:t>difficult</a:t>
            </a:r>
            <a:endParaRPr lang="en-AU" sz="2000" dirty="0" smtClean="0"/>
          </a:p>
          <a:p>
            <a:r>
              <a:rPr lang="en-AU" sz="2700" dirty="0" smtClean="0"/>
              <a:t>Mixed </a:t>
            </a:r>
            <a:r>
              <a:rPr sz="2700" dirty="0" smtClean="0"/>
              <a:t>sources of energy for </a:t>
            </a:r>
            <a:r>
              <a:rPr lang="en-US" sz="2700" dirty="0" smtClean="0"/>
              <a:t>data centres</a:t>
            </a:r>
            <a:r>
              <a:rPr sz="2700" dirty="0" smtClean="0"/>
              <a:t>:</a:t>
            </a:r>
          </a:p>
          <a:p>
            <a:pPr lvl="1"/>
            <a:r>
              <a:rPr lang="en-US" sz="2100" dirty="0" smtClean="0"/>
              <a:t>G</a:t>
            </a:r>
            <a:r>
              <a:rPr sz="2100" dirty="0" smtClean="0"/>
              <a:t>rid power </a:t>
            </a:r>
            <a:r>
              <a:rPr sz="2100" dirty="0"/>
              <a:t>or </a:t>
            </a:r>
            <a:r>
              <a:rPr sz="2100" dirty="0">
                <a:solidFill>
                  <a:srgbClr val="CC0000"/>
                </a:solidFill>
              </a:rPr>
              <a:t>brown</a:t>
            </a:r>
            <a:r>
              <a:rPr sz="2100" dirty="0"/>
              <a:t> </a:t>
            </a:r>
            <a:r>
              <a:rPr sz="2100" dirty="0" smtClean="0"/>
              <a:t>energy</a:t>
            </a:r>
            <a:endParaRPr lang="en-US" sz="2100" dirty="0" smtClean="0"/>
          </a:p>
          <a:p>
            <a:pPr lvl="1"/>
            <a:r>
              <a:rPr lang="en-US" sz="2100" dirty="0" smtClean="0"/>
              <a:t>R</a:t>
            </a:r>
            <a:r>
              <a:rPr sz="2100" dirty="0" smtClean="0"/>
              <a:t>enewable </a:t>
            </a:r>
            <a:r>
              <a:rPr sz="2100" dirty="0"/>
              <a:t>energy </a:t>
            </a:r>
            <a:r>
              <a:rPr sz="2100" dirty="0" smtClean="0"/>
              <a:t>sources</a:t>
            </a:r>
            <a:r>
              <a:rPr lang="en-US" sz="2100" dirty="0" smtClean="0"/>
              <a:t> or </a:t>
            </a:r>
            <a:r>
              <a:rPr lang="en-US" sz="2100" dirty="0" smtClean="0">
                <a:solidFill>
                  <a:srgbClr val="00B050"/>
                </a:solidFill>
              </a:rPr>
              <a:t>green</a:t>
            </a:r>
            <a:r>
              <a:rPr lang="en-US" sz="2100" dirty="0" smtClean="0"/>
              <a:t> energy</a:t>
            </a:r>
            <a:endParaRPr sz="2100" dirty="0" smtClean="0"/>
          </a:p>
          <a:p>
            <a:r>
              <a:rPr sz="2700" dirty="0" smtClean="0">
                <a:latin typeface="Calibri"/>
                <a:cs typeface="Calibri"/>
              </a:rPr>
              <a:t>Challenges:</a:t>
            </a:r>
          </a:p>
          <a:p>
            <a:pPr lvl="1"/>
            <a:r>
              <a:rPr lang="en-AU" sz="2000" dirty="0" smtClean="0"/>
              <a:t>Minimising </a:t>
            </a:r>
            <a:r>
              <a:rPr sz="2000" dirty="0" smtClean="0"/>
              <a:t>brown </a:t>
            </a:r>
            <a:r>
              <a:rPr sz="2000" dirty="0"/>
              <a:t>energy </a:t>
            </a:r>
            <a:r>
              <a:rPr sz="2000" dirty="0" smtClean="0"/>
              <a:t>usage</a:t>
            </a:r>
            <a:endParaRPr lang="en-US" sz="2000" dirty="0" smtClean="0"/>
          </a:p>
          <a:p>
            <a:pPr lvl="1"/>
            <a:r>
              <a:rPr lang="en-AU" sz="2000" dirty="0" smtClean="0"/>
              <a:t>Maximising</a:t>
            </a:r>
            <a:r>
              <a:rPr sz="2000" dirty="0" smtClean="0"/>
              <a:t> </a:t>
            </a:r>
            <a:r>
              <a:rPr sz="2000" dirty="0"/>
              <a:t>renewable energy </a:t>
            </a:r>
            <a:r>
              <a:rPr sz="2000" dirty="0" smtClean="0"/>
              <a:t>utili</a:t>
            </a:r>
            <a:r>
              <a:rPr lang="en-US" sz="2000" dirty="0" smtClean="0"/>
              <a:t>s</a:t>
            </a:r>
            <a:r>
              <a:rPr sz="2000" dirty="0" smtClean="0"/>
              <a:t>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Geographical Load Balancing (GLB)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7772400" cy="1584201"/>
          </a:xfrm>
        </p:spPr>
        <p:txBody>
          <a:bodyPr/>
          <a:lstStyle/>
          <a:p>
            <a:r>
              <a:rPr sz="2000" dirty="0" smtClean="0">
                <a:latin typeface="Calibri"/>
                <a:cs typeface="Calibri"/>
              </a:rPr>
              <a:t>Geographical </a:t>
            </a:r>
            <a:r>
              <a:rPr sz="2000" dirty="0">
                <a:latin typeface="Calibri"/>
                <a:cs typeface="Calibri"/>
              </a:rPr>
              <a:t>load </a:t>
            </a:r>
            <a:r>
              <a:rPr sz="2000" dirty="0" smtClean="0">
                <a:latin typeface="Calibri"/>
                <a:cs typeface="Calibri"/>
              </a:rPr>
              <a:t>balancing </a:t>
            </a:r>
            <a:r>
              <a:rPr sz="2000" dirty="0">
                <a:latin typeface="Calibri"/>
                <a:cs typeface="Calibri"/>
              </a:rPr>
              <a:t>(GLB</a:t>
            </a:r>
            <a:r>
              <a:rPr sz="2000" dirty="0" smtClean="0">
                <a:latin typeface="Calibri"/>
                <a:cs typeface="Calibri"/>
              </a:rPr>
              <a:t>) potentials:</a:t>
            </a:r>
          </a:p>
          <a:p>
            <a:pPr lvl="1"/>
            <a:r>
              <a:rPr lang="en-US" sz="1600" b="1" dirty="0" smtClean="0"/>
              <a:t>Follow-the-renewables</a:t>
            </a:r>
            <a:endParaRPr lang="en-US" sz="2000" dirty="0" smtClean="0"/>
          </a:p>
          <a:p>
            <a:r>
              <a:rPr lang="en-US" sz="2000" dirty="0" smtClean="0">
                <a:latin typeface="Calibri"/>
                <a:cs typeface="Calibri"/>
              </a:rPr>
              <a:t>GLB approach benefits cloud providers but it raises an interesting, and challenging question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  <a:br>
              <a:rPr lang="en-US" sz="2400" dirty="0" smtClean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768" y="3275200"/>
            <a:ext cx="3214710" cy="24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08534" y="3632324"/>
            <a:ext cx="455295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b="0" i="1" dirty="0" smtClean="0">
                <a:solidFill>
                  <a:schemeClr val="tx1"/>
                </a:solidFill>
                <a:latin typeface="Calibri"/>
                <a:cs typeface="Calibri"/>
              </a:rPr>
              <a:t>“With limited </a:t>
            </a:r>
            <a:r>
              <a:rPr lang="en-US" sz="1800" b="0" i="1" dirty="0">
                <a:solidFill>
                  <a:schemeClr val="tx1"/>
                </a:solidFill>
                <a:latin typeface="Calibri"/>
                <a:cs typeface="Calibri"/>
              </a:rPr>
              <a:t>or even </a:t>
            </a:r>
            <a:r>
              <a:rPr lang="en-US" sz="1800" i="1" dirty="0">
                <a:solidFill>
                  <a:schemeClr val="tx1"/>
                </a:solidFill>
                <a:latin typeface="Calibri"/>
                <a:cs typeface="Calibri"/>
              </a:rPr>
              <a:t>no a priori knowledge </a:t>
            </a:r>
            <a:r>
              <a:rPr lang="en-US" sz="1800" b="0" i="1" dirty="0">
                <a:solidFill>
                  <a:schemeClr val="tx1"/>
                </a:solidFill>
                <a:latin typeface="Calibri"/>
                <a:cs typeface="Calibri"/>
              </a:rPr>
              <a:t>of the future workload and </a:t>
            </a:r>
            <a:r>
              <a:rPr lang="en-US" sz="1800" i="1" dirty="0">
                <a:solidFill>
                  <a:schemeClr val="tx1"/>
                </a:solidFill>
                <a:latin typeface="Calibri"/>
                <a:cs typeface="Calibri"/>
              </a:rPr>
              <a:t>Dynamic</a:t>
            </a:r>
            <a:r>
              <a:rPr lang="en-US" sz="1800" b="0" i="1" dirty="0">
                <a:solidFill>
                  <a:schemeClr val="tx1"/>
                </a:solidFill>
                <a:latin typeface="Calibri"/>
                <a:cs typeface="Calibri"/>
              </a:rPr>
              <a:t> and </a:t>
            </a:r>
            <a:r>
              <a:rPr lang="en-US" sz="1800" i="1" dirty="0">
                <a:solidFill>
                  <a:schemeClr val="tx1"/>
                </a:solidFill>
                <a:latin typeface="Calibri"/>
                <a:cs typeface="Calibri"/>
              </a:rPr>
              <a:t>unpredictable</a:t>
            </a:r>
            <a:r>
              <a:rPr lang="en-US" sz="1800" b="0" i="1" dirty="0">
                <a:solidFill>
                  <a:schemeClr val="tx1"/>
                </a:solidFill>
                <a:latin typeface="Calibri"/>
                <a:cs typeface="Calibri"/>
              </a:rPr>
              <a:t> nature of renewable energy sources, how to </a:t>
            </a:r>
            <a:r>
              <a:rPr lang="en-US" sz="1800" b="0" i="1" dirty="0" err="1" smtClean="0">
                <a:solidFill>
                  <a:schemeClr val="tx1"/>
                </a:solidFill>
                <a:latin typeface="Calibri"/>
                <a:cs typeface="Calibri"/>
              </a:rPr>
              <a:t>optimise</a:t>
            </a:r>
            <a:r>
              <a:rPr lang="en-US" sz="1800" b="0" i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b="0" i="1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en-US" sz="1800" i="1" dirty="0">
                <a:solidFill>
                  <a:schemeClr val="tx1"/>
                </a:solidFill>
                <a:latin typeface="Calibri"/>
                <a:cs typeface="Calibri"/>
              </a:rPr>
              <a:t>overall renewable energy use </a:t>
            </a:r>
            <a:r>
              <a:rPr lang="en-US" sz="1800" b="0" i="1" dirty="0">
                <a:solidFill>
                  <a:schemeClr val="tx1"/>
                </a:solidFill>
                <a:latin typeface="Calibri"/>
                <a:cs typeface="Calibri"/>
              </a:rPr>
              <a:t>and </a:t>
            </a:r>
            <a:r>
              <a:rPr lang="en-US" sz="1800" i="1" dirty="0">
                <a:solidFill>
                  <a:schemeClr val="tx1"/>
                </a:solidFill>
                <a:latin typeface="Calibri"/>
                <a:cs typeface="Calibri"/>
              </a:rPr>
              <a:t>cost</a:t>
            </a:r>
            <a:r>
              <a:rPr lang="en-US" sz="1800" b="0" i="1" dirty="0">
                <a:solidFill>
                  <a:schemeClr val="tx1"/>
                </a:solidFill>
                <a:latin typeface="Calibri"/>
                <a:cs typeface="Calibri"/>
              </a:rPr>
              <a:t>?”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40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Offline GLB Problem</a:t>
            </a:r>
            <a:endParaRPr lang="en-US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654" y="1526819"/>
            <a:ext cx="4793130" cy="476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491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untitled 1">
      <a:majorFont>
        <a:latin typeface="Times"/>
        <a:ea typeface=""/>
        <a:cs typeface="Yagut"/>
      </a:majorFont>
      <a:minorFont>
        <a:latin typeface="Times"/>
        <a:ea typeface=""/>
        <a:cs typeface="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" charset="0"/>
            <a:cs typeface="Nazanin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" charset="0"/>
            <a:cs typeface="Nazanin" pitchFamily="2" charset="-7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24507</TotalTime>
  <Pages>54</Pages>
  <Words>1205</Words>
  <Application>Microsoft Macintosh PowerPoint</Application>
  <PresentationFormat>Custom</PresentationFormat>
  <Paragraphs>230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untitled 1</vt:lpstr>
      <vt:lpstr> </vt:lpstr>
      <vt:lpstr>Outline</vt:lpstr>
      <vt:lpstr>Biography and Research Overview</vt:lpstr>
      <vt:lpstr>Cloud Computing</vt:lpstr>
      <vt:lpstr>Power Hungry Clouds</vt:lpstr>
      <vt:lpstr>Renewable Energy</vt:lpstr>
      <vt:lpstr>Challenges</vt:lpstr>
      <vt:lpstr>Geographical Load Balancing (GLB)</vt:lpstr>
      <vt:lpstr>Example: Offline GLB Problem</vt:lpstr>
      <vt:lpstr>Optimal Offline Algorithm</vt:lpstr>
      <vt:lpstr>GLB for Web Applications</vt:lpstr>
      <vt:lpstr>Overall System Architecture</vt:lpstr>
      <vt:lpstr>Global Load Balancer (GreenLB)</vt:lpstr>
      <vt:lpstr>Grid’5000 Testbed</vt:lpstr>
      <vt:lpstr>Workload Traces</vt:lpstr>
      <vt:lpstr>A Prototype System</vt:lpstr>
      <vt:lpstr>Renewable Power and Electricity Prices</vt:lpstr>
      <vt:lpstr>Results </vt:lpstr>
      <vt:lpstr>Results</vt:lpstr>
      <vt:lpstr>Summary and Conclusion</vt:lpstr>
      <vt:lpstr>Future Works</vt:lpstr>
      <vt:lpstr>PowerPoint Presentation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with Reuse</dc:title>
  <dc:creator>Adel</dc:creator>
  <cp:lastModifiedBy>Adel N. Toosi</cp:lastModifiedBy>
  <cp:revision>841</cp:revision>
  <cp:lastPrinted>2017-10-20T05:12:58Z</cp:lastPrinted>
  <dcterms:created xsi:type="dcterms:W3CDTF">1995-11-30T19:12:41Z</dcterms:created>
  <dcterms:modified xsi:type="dcterms:W3CDTF">2018-02-15T22:02:31Z</dcterms:modified>
</cp:coreProperties>
</file>