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88" r:id="rId3"/>
    <p:sldId id="347" r:id="rId4"/>
    <p:sldId id="476" r:id="rId5"/>
    <p:sldId id="478" r:id="rId6"/>
    <p:sldId id="471" r:id="rId7"/>
    <p:sldId id="437" r:id="rId8"/>
    <p:sldId id="438" r:id="rId9"/>
    <p:sldId id="472" r:id="rId10"/>
    <p:sldId id="473" r:id="rId11"/>
    <p:sldId id="440" r:id="rId12"/>
    <p:sldId id="461" r:id="rId13"/>
    <p:sldId id="462" r:id="rId14"/>
    <p:sldId id="463" r:id="rId15"/>
    <p:sldId id="464" r:id="rId16"/>
    <p:sldId id="465" r:id="rId17"/>
    <p:sldId id="466" r:id="rId18"/>
    <p:sldId id="485" r:id="rId19"/>
    <p:sldId id="487" r:id="rId20"/>
    <p:sldId id="486" r:id="rId21"/>
    <p:sldId id="468" r:id="rId22"/>
    <p:sldId id="469" r:id="rId23"/>
    <p:sldId id="470" r:id="rId24"/>
    <p:sldId id="479" r:id="rId25"/>
    <p:sldId id="480" r:id="rId26"/>
    <p:sldId id="482" r:id="rId27"/>
  </p:sldIdLst>
  <p:sldSz cx="9105900" cy="6832600"/>
  <p:notesSz cx="9929813" cy="67992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9FFD9"/>
    <a:srgbClr val="FF9966"/>
    <a:srgbClr val="CCECFF"/>
    <a:srgbClr val="CC0000"/>
    <a:srgbClr val="C2CCE0"/>
    <a:srgbClr val="99AACB"/>
    <a:srgbClr val="739AF1"/>
    <a:srgbClr val="008E40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6" autoAdjust="0"/>
    <p:restoredTop sz="99816" autoAdjust="0"/>
  </p:normalViewPr>
  <p:slideViewPr>
    <p:cSldViewPr>
      <p:cViewPr>
        <p:scale>
          <a:sx n="108" d="100"/>
          <a:sy n="108" d="100"/>
        </p:scale>
        <p:origin x="-984" y="152"/>
      </p:cViewPr>
      <p:guideLst>
        <p:guide orient="horz" pos="2152"/>
        <p:guide pos="2868"/>
      </p:guideLst>
    </p:cSldViewPr>
  </p:slideViewPr>
  <p:outlineViewPr>
    <p:cViewPr>
      <p:scale>
        <a:sx n="33" d="100"/>
        <a:sy n="33" d="100"/>
      </p:scale>
      <p:origin x="20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0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45" y="3231224"/>
            <a:ext cx="7282724" cy="2864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79788" y="595313"/>
            <a:ext cx="3170237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718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 smtClean="0"/>
              <a:t>surpass global population in 2017 </a:t>
            </a:r>
            <a:r>
              <a:rPr lang="en-US" sz="1200" b="0" dirty="0" smtClean="0"/>
              <a:t>(Gartner)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80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64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Électricité de France S.A. (EDF; </a:t>
            </a:r>
            <a:r>
              <a:rPr lang="fr-FR" dirty="0" err="1" smtClean="0"/>
              <a:t>Electricity</a:t>
            </a:r>
            <a:r>
              <a:rPr lang="fr-FR" dirty="0" smtClean="0"/>
              <a:t> of France) </a:t>
            </a:r>
            <a:r>
              <a:rPr lang="fr-FR" dirty="0" err="1" smtClean="0"/>
              <a:t>is</a:t>
            </a:r>
            <a:r>
              <a:rPr lang="fr-FR" dirty="0" smtClean="0"/>
              <a:t> a French </a:t>
            </a:r>
            <a:r>
              <a:rPr lang="fr-FR" dirty="0" err="1" smtClean="0"/>
              <a:t>electric</a:t>
            </a:r>
            <a:r>
              <a:rPr lang="fr-FR" dirty="0" smtClean="0"/>
              <a:t> utility </a:t>
            </a:r>
            <a:r>
              <a:rPr lang="fr-FR" dirty="0" err="1" smtClean="0"/>
              <a:t>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8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Meteorological data on the</a:t>
            </a:r>
            <a:r>
              <a:rPr lang="en-US" baseline="0" dirty="0" smtClean="0"/>
              <a:t> location of each site.</a:t>
            </a:r>
          </a:p>
          <a:p>
            <a:r>
              <a:rPr lang="en-US" baseline="0" dirty="0" smtClean="0"/>
              <a:t>Wind speed and Global Horizontal Irradiation (sunlight)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3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65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122488"/>
            <a:ext cx="77406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871913"/>
            <a:ext cx="6375400" cy="1746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47650"/>
            <a:ext cx="19431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247650"/>
            <a:ext cx="56769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/>
          </a:solidFill>
        </p:spPr>
        <p:txBody>
          <a:bodyPr/>
          <a:lstStyle>
            <a:lvl1pPr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 marL="922337" indent="-342900">
              <a:buFont typeface="Arial" panose="020B0604020202020204" pitchFamily="34" charset="0"/>
              <a:buChar char="•"/>
              <a:defRPr sz="1900"/>
            </a:lvl2pPr>
            <a:lvl3pPr>
              <a:defRPr sz="14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4391025"/>
            <a:ext cx="7740650" cy="135731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95600"/>
            <a:ext cx="77406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27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2725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28763"/>
            <a:ext cx="402431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66938"/>
            <a:ext cx="4024313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2995612" cy="1158875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71463"/>
            <a:ext cx="5089525" cy="583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2995612" cy="467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4783138"/>
            <a:ext cx="5464175" cy="563562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611188"/>
            <a:ext cx="5464175" cy="409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5346700"/>
            <a:ext cx="5464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Users\Adel\Downloads\Desktop\adel\win\bg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059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49263" y="1471613"/>
            <a:ext cx="82089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24765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063" y="1616075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520700" y="6369050"/>
            <a:ext cx="808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Adel</a:t>
            </a:r>
            <a:r>
              <a:rPr lang="en-GB" sz="1200" b="0" kern="1200" baseline="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 Nadjaran Toosi</a:t>
            </a:r>
            <a:r>
              <a:rPr lang="en-GB" sz="1200" b="0" dirty="0"/>
              <a:t>					                </a:t>
            </a:r>
            <a:r>
              <a:rPr lang="en-GB" sz="1200" b="0" dirty="0" smtClean="0"/>
              <a:t>                      </a:t>
            </a:r>
            <a:r>
              <a:rPr lang="en-GB" sz="1200" b="0" kern="120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Slide</a:t>
            </a:r>
            <a:r>
              <a:rPr lang="en-GB" sz="1200" b="0" dirty="0" smtClean="0"/>
              <a:t> </a:t>
            </a:r>
            <a:fld id="{CCE2AB80-464E-44E7-AAAB-1FDBF3B3FBE8}" type="slidenum">
              <a:rPr lang="en-US" sz="1200" b="0" smtClean="0">
                <a:cs typeface="Arial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b="0" dirty="0" smtClean="0">
                <a:cs typeface="Arial" pitchFamily="34" charset="0"/>
              </a:rPr>
              <a:t>/26</a:t>
            </a:r>
            <a:endParaRPr lang="en-GB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Zapf Dingbats" charset="2"/>
        <a:buChar char="l"/>
        <a:defRPr lang="en-GB" sz="26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4556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377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  <a:cs typeface="+mn-cs"/>
        </a:defRPr>
      </a:lvl3pPr>
      <a:lvl4pPr marL="1720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"/>
        <a:defRPr sz="2000">
          <a:solidFill>
            <a:schemeClr val="tx1"/>
          </a:solidFill>
          <a:latin typeface="+mn-lt"/>
          <a:cs typeface="+mn-cs"/>
        </a:defRPr>
      </a:lvl4pPr>
      <a:lvl5pPr marL="2063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20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8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35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92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46" y="1616075"/>
            <a:ext cx="8429684" cy="41148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200" dirty="0" smtClean="0"/>
              <a:t>Geographical Load </a:t>
            </a:r>
            <a:r>
              <a:rPr lang="en-US" sz="3200" dirty="0"/>
              <a:t>Balancing </a:t>
            </a:r>
            <a:r>
              <a:rPr lang="en-US" sz="3200" dirty="0" smtClean="0"/>
              <a:t>for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3200" dirty="0" smtClean="0"/>
              <a:t>Sustainable Cloud Data Centers</a:t>
            </a:r>
          </a:p>
          <a:p>
            <a:pPr algn="ctr">
              <a:lnSpc>
                <a:spcPct val="80000"/>
              </a:lnSpc>
              <a:buNone/>
            </a:pPr>
            <a:endParaRPr lang="en-US" sz="32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Adel </a:t>
            </a:r>
            <a:r>
              <a:rPr lang="en-GB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Nadjaran </a:t>
            </a:r>
            <a:r>
              <a:rPr lang="en-GB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Toosi </a:t>
            </a: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Cloud </a:t>
            </a:r>
            <a:r>
              <a:rPr sz="1500" i="1" dirty="0">
                <a:solidFill>
                  <a:srgbClr val="031E73"/>
                </a:solidFill>
                <a:latin typeface="Arial" charset="0"/>
                <a:cs typeface="Arial" charset="0"/>
              </a:rPr>
              <a:t>Computing and Distributed Systems (CLOUDS) 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Laboratory, </a:t>
            </a: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School of Comput</a:t>
            </a:r>
            <a:r>
              <a:rPr lang="en-US"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ing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 and</a:t>
            </a:r>
            <a:r>
              <a:rPr lang="en-US"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 Information Systems</a:t>
            </a:r>
            <a:endParaRPr sz="1500" i="1" dirty="0" smtClean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The </a:t>
            </a:r>
            <a:r>
              <a:rPr sz="1500" i="1" dirty="0">
                <a:solidFill>
                  <a:srgbClr val="031E73"/>
                </a:solidFill>
                <a:latin typeface="Arial" charset="0"/>
                <a:cs typeface="Arial" charset="0"/>
              </a:rPr>
              <a:t>University of Melbourne, 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Australia</a:t>
            </a:r>
          </a:p>
          <a:p>
            <a:pPr algn="ctr">
              <a:lnSpc>
                <a:spcPct val="80000"/>
              </a:lnSpc>
              <a:buNone/>
            </a:pPr>
            <a:endParaRPr lang="en-GB" sz="1400" dirty="0" smtClean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GB" sz="1400" dirty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Email: anadjaran@unimelb.edu.au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Homepage</a:t>
            </a:r>
            <a:r>
              <a:rPr lang="en-GB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: https://adelnadjarantoosi.info/</a:t>
            </a:r>
          </a:p>
          <a:p>
            <a:pPr algn="ctr">
              <a:lnSpc>
                <a:spcPct val="80000"/>
              </a:lnSpc>
              <a:buNone/>
            </a:pPr>
            <a:endParaRPr lang="en-GB" sz="160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449263" y="1471613"/>
            <a:ext cx="8208962" cy="0"/>
          </a:xfrm>
          <a:prstGeom prst="line">
            <a:avLst/>
          </a:prstGeom>
          <a:noFill/>
          <a:ln w="92075" cap="rnd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pic>
        <p:nvPicPr>
          <p:cNvPr id="7" name="Picture 6" descr="Uni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870" y="247948"/>
            <a:ext cx="1199215" cy="1214446"/>
          </a:xfrm>
          <a:prstGeom prst="rect">
            <a:avLst/>
          </a:prstGeom>
        </p:spPr>
      </p:pic>
      <p:pic>
        <p:nvPicPr>
          <p:cNvPr id="1026" name="Picture 2" descr="http://www.cloudbus.org/logo/cloudbuslogo-v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45" y="5072484"/>
            <a:ext cx="2609099" cy="9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379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Offline GLB Problem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82" y="1755884"/>
            <a:ext cx="4273266" cy="42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006" y="2791645"/>
            <a:ext cx="3693345" cy="19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91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Offline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dirty="0" smtClean="0"/>
              <a:t>ssum</a:t>
            </a:r>
            <a:r>
              <a:rPr lang="en-US" dirty="0" smtClean="0"/>
              <a:t>ing</a:t>
            </a:r>
            <a:r>
              <a:rPr dirty="0" smtClean="0"/>
              <a:t> the following information is known for a time window: </a:t>
            </a:r>
          </a:p>
          <a:p>
            <a:pPr lvl="1"/>
            <a:r>
              <a:rPr lang="en-US" dirty="0" smtClean="0"/>
              <a:t>F</a:t>
            </a:r>
            <a:r>
              <a:rPr dirty="0" smtClean="0"/>
              <a:t>uture </a:t>
            </a:r>
            <a:r>
              <a:rPr dirty="0"/>
              <a:t>knowledge of renewable energy </a:t>
            </a:r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W</a:t>
            </a:r>
            <a:r>
              <a:rPr dirty="0" smtClean="0"/>
              <a:t>orkload </a:t>
            </a:r>
            <a:r>
              <a:rPr lang="en-US" dirty="0" smtClean="0"/>
              <a:t>(</a:t>
            </a:r>
            <a:r>
              <a:rPr dirty="0" smtClean="0"/>
              <a:t>i.e.</a:t>
            </a:r>
            <a:r>
              <a:rPr lang="en-US" dirty="0" smtClean="0"/>
              <a:t>, number of requests,</a:t>
            </a:r>
            <a:r>
              <a:rPr dirty="0" smtClean="0"/>
              <a:t> </a:t>
            </a:r>
            <a:r>
              <a:rPr lang="en-AU" dirty="0" smtClean="0"/>
              <a:t>arrival </a:t>
            </a:r>
            <a:r>
              <a:rPr dirty="0" smtClean="0"/>
              <a:t>time</a:t>
            </a:r>
            <a:r>
              <a:rPr lang="en-AU" dirty="0" smtClean="0"/>
              <a:t>,</a:t>
            </a:r>
            <a:r>
              <a:rPr dirty="0" smtClean="0"/>
              <a:t> </a:t>
            </a:r>
            <a:r>
              <a:rPr dirty="0"/>
              <a:t>and duration of </a:t>
            </a:r>
            <a:r>
              <a:rPr dirty="0" smtClean="0"/>
              <a:t>requests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</a:t>
            </a:r>
            <a:r>
              <a:rPr dirty="0" smtClean="0"/>
              <a:t> show</a:t>
            </a:r>
            <a:r>
              <a:rPr lang="en-US" dirty="0" smtClean="0"/>
              <a:t>ed</a:t>
            </a:r>
            <a:r>
              <a:rPr dirty="0" smtClean="0"/>
              <a:t> that </a:t>
            </a:r>
            <a:r>
              <a:rPr dirty="0"/>
              <a:t>the optimal strategy is </a:t>
            </a:r>
            <a:r>
              <a:rPr dirty="0" smtClean="0"/>
              <a:t>computationally intractable</a:t>
            </a:r>
            <a:r>
              <a:rPr lang="en-US" dirty="0" smtClean="0"/>
              <a:t> (Exponential time complexity)</a:t>
            </a:r>
            <a:endParaRPr dirty="0" smtClean="0"/>
          </a:p>
          <a:p>
            <a:pPr lvl="1"/>
            <a:r>
              <a:rPr lang="en-US" dirty="0" smtClean="0"/>
              <a:t>Formal proof can be found in our paper.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7632" y="5318143"/>
            <a:ext cx="6840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0" dirty="0">
                <a:solidFill>
                  <a:schemeClr val="tx1"/>
                </a:solidFill>
              </a:rPr>
              <a:t>Adel Nadjaran Toosi and Rajkumar Buyya, A Fuzzy Logic-based Controller for Cost and Energy Efficient Load Balancing in Geo-Distributed Data </a:t>
            </a:r>
            <a:r>
              <a:rPr lang="en-AU" sz="1100" b="0" dirty="0" err="1">
                <a:solidFill>
                  <a:schemeClr val="tx1"/>
                </a:solidFill>
              </a:rPr>
              <a:t>Centers</a:t>
            </a:r>
            <a:r>
              <a:rPr lang="en-AU" sz="1100" b="0" dirty="0">
                <a:solidFill>
                  <a:schemeClr val="tx1"/>
                </a:solidFill>
              </a:rPr>
              <a:t>, In proceedings of the 8th IEEE/ACM International Conference on Utility and Cloud Computing (UCC'15), Limassol, Cyprus, Dec.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GLB for Web Applications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91" y="1514414"/>
            <a:ext cx="5727843" cy="4206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834" y="5721726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chemeClr val="tx1"/>
                </a:solidFill>
              </a:rPr>
              <a:t>Adel Nadjaran Toosi, </a:t>
            </a:r>
            <a:r>
              <a:rPr lang="en-US" sz="1100" b="0" dirty="0" err="1">
                <a:solidFill>
                  <a:schemeClr val="tx1"/>
                </a:solidFill>
              </a:rPr>
              <a:t>Chenhao</a:t>
            </a:r>
            <a:r>
              <a:rPr lang="en-US" sz="1100" b="0" dirty="0">
                <a:solidFill>
                  <a:schemeClr val="tx1"/>
                </a:solidFill>
              </a:rPr>
              <a:t> </a:t>
            </a:r>
            <a:r>
              <a:rPr lang="en-US" sz="1100" b="0" dirty="0" err="1">
                <a:solidFill>
                  <a:schemeClr val="tx1"/>
                </a:solidFill>
              </a:rPr>
              <a:t>Qu</a:t>
            </a:r>
            <a:r>
              <a:rPr lang="en-US" sz="1100" b="0" dirty="0">
                <a:solidFill>
                  <a:schemeClr val="tx1"/>
                </a:solidFill>
              </a:rPr>
              <a:t>, Marcos Dias de </a:t>
            </a:r>
            <a:r>
              <a:rPr lang="en-US" sz="1100" b="0" dirty="0" err="1">
                <a:solidFill>
                  <a:schemeClr val="tx1"/>
                </a:solidFill>
              </a:rPr>
              <a:t>Assuncao</a:t>
            </a:r>
            <a:r>
              <a:rPr lang="en-US" sz="1100" b="0" dirty="0">
                <a:solidFill>
                  <a:schemeClr val="tx1"/>
                </a:solidFill>
              </a:rPr>
              <a:t>, and </a:t>
            </a:r>
            <a:r>
              <a:rPr lang="en-US" sz="1100" b="0" dirty="0" err="1">
                <a:solidFill>
                  <a:schemeClr val="tx1"/>
                </a:solidFill>
              </a:rPr>
              <a:t>Rajkumar</a:t>
            </a:r>
            <a:r>
              <a:rPr lang="en-US" sz="1100" b="0" dirty="0">
                <a:solidFill>
                  <a:schemeClr val="tx1"/>
                </a:solidFill>
              </a:rPr>
              <a:t> </a:t>
            </a:r>
            <a:r>
              <a:rPr lang="en-US" sz="1100" b="0" dirty="0" err="1">
                <a:solidFill>
                  <a:schemeClr val="tx1"/>
                </a:solidFill>
              </a:rPr>
              <a:t>Buyya</a:t>
            </a:r>
            <a:r>
              <a:rPr lang="en-US" sz="1100" b="0" dirty="0">
                <a:solidFill>
                  <a:schemeClr val="tx1"/>
                </a:solidFill>
              </a:rPr>
              <a:t>, Renewable-aware Geographical Load Balancing of Web Applications for Sustainable Data Centers, Journal of Network and Computer Applications (JNCA), Vol. 83, pp. 155-168</a:t>
            </a:r>
            <a:r>
              <a:rPr lang="en-US" sz="1100" b="0" dirty="0" smtClean="0">
                <a:solidFill>
                  <a:schemeClr val="tx1"/>
                </a:solidFill>
              </a:rPr>
              <a:t>, </a:t>
            </a:r>
            <a:r>
              <a:rPr lang="en-US" sz="1100" b="0" dirty="0">
                <a:solidFill>
                  <a:schemeClr val="tx1"/>
                </a:solidFill>
              </a:rPr>
              <a:t>Apr. </a:t>
            </a:r>
            <a:r>
              <a:rPr lang="en-US" sz="1100" b="0" dirty="0" smtClean="0">
                <a:solidFill>
                  <a:schemeClr val="tx1"/>
                </a:solidFill>
              </a:rPr>
              <a:t>2017.</a:t>
            </a:r>
            <a:endParaRPr lang="en-US" sz="1100" b="0" dirty="0">
              <a:solidFill>
                <a:schemeClr val="tx1"/>
              </a:solidFill>
            </a:endParaRPr>
          </a:p>
          <a:p>
            <a:endParaRPr lang="en-US" sz="11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2" y="1688108"/>
            <a:ext cx="7460871" cy="42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Load Balancer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0" y="1663348"/>
            <a:ext cx="8717395" cy="42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Load Balancer (</a:t>
            </a:r>
            <a:r>
              <a:rPr lang="en-US" dirty="0" err="1" smtClean="0"/>
              <a:t>GreenLB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94" y="1508371"/>
            <a:ext cx="4536504" cy="47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Grid’5000 Testbed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38" y="1675456"/>
            <a:ext cx="5150966" cy="43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pl-PL" dirty="0" smtClean="0"/>
              <a:t>Prototype </a:t>
            </a:r>
            <a:r>
              <a:rPr lang="pl-PL" dirty="0"/>
              <a:t>S</a:t>
            </a:r>
            <a:r>
              <a:rPr lang="pl-PL" dirty="0" smtClean="0"/>
              <a:t>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98" y="1565033"/>
            <a:ext cx="6133306" cy="48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Traces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70" y="1760116"/>
            <a:ext cx="6097267" cy="3960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8738" y="5696932"/>
            <a:ext cx="6405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/>
              <a:t>The 5% of English Wikipedia Requests for 19</a:t>
            </a:r>
            <a:r>
              <a:rPr lang="en-US" sz="1600" b="0" baseline="30000" dirty="0" smtClean="0"/>
              <a:t>th</a:t>
            </a:r>
            <a:r>
              <a:rPr lang="en-US" sz="1600" b="0" dirty="0" smtClean="0"/>
              <a:t> and 20</a:t>
            </a:r>
            <a:r>
              <a:rPr lang="en-US" sz="1600" b="0" baseline="30000" dirty="0" smtClean="0"/>
              <a:t>th</a:t>
            </a:r>
            <a:r>
              <a:rPr lang="en-US" sz="1600" b="0" dirty="0"/>
              <a:t> </a:t>
            </a:r>
            <a:r>
              <a:rPr lang="en-US" sz="1600" b="0" dirty="0" smtClean="0"/>
              <a:t>of September 2007</a:t>
            </a:r>
            <a:endParaRPr lang="en-US" sz="1600" b="0" baseline="30000" dirty="0"/>
          </a:p>
        </p:txBody>
      </p:sp>
    </p:spTree>
    <p:extLst>
      <p:ext uri="{BB962C8B-B14F-4D97-AF65-F5344CB8AC3E}">
        <p14:creationId xmlns:p14="http://schemas.microsoft.com/office/powerpoint/2010/main" val="2845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45" y="1580380"/>
            <a:ext cx="5879588" cy="3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Biography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464522"/>
          </a:xfrm>
        </p:spPr>
        <p:txBody>
          <a:bodyPr/>
          <a:lstStyle/>
          <a:p>
            <a:r>
              <a:rPr lang="en-AU" sz="1800" dirty="0"/>
              <a:t>Postdoctoral Research Fellow, </a:t>
            </a:r>
            <a:r>
              <a:rPr lang="en-AU" sz="1800" dirty="0" smtClean="0"/>
              <a:t>University </a:t>
            </a:r>
            <a:r>
              <a:rPr lang="en-AU" sz="1800" dirty="0"/>
              <a:t>of </a:t>
            </a:r>
            <a:r>
              <a:rPr lang="en-AU" sz="1800" dirty="0" smtClean="0"/>
              <a:t>Melbourne, 2015-</a:t>
            </a:r>
          </a:p>
          <a:p>
            <a:r>
              <a:rPr lang="en-AU" sz="1800" dirty="0" smtClean="0"/>
              <a:t>PhD, Computer Science and Software Engineering, 2015</a:t>
            </a:r>
          </a:p>
          <a:p>
            <a:pPr lvl="1"/>
            <a:r>
              <a:rPr lang="en-AU" sz="1400" dirty="0" smtClean="0"/>
              <a:t>CLOUDS lab, Computing and Information Systems, University of Melbourne</a:t>
            </a:r>
          </a:p>
          <a:p>
            <a:pPr lvl="1"/>
            <a:r>
              <a:rPr lang="en-AU" sz="1400" dirty="0" smtClean="0"/>
              <a:t>Thesis: “</a:t>
            </a:r>
            <a:r>
              <a:rPr lang="en-AU" sz="1400" i="1" dirty="0" smtClean="0"/>
              <a:t>On the Economics of Infrastructure as a Service Cloud Providers: Pricing, Markets, and Profit Maximization”</a:t>
            </a:r>
          </a:p>
          <a:p>
            <a:r>
              <a:rPr lang="en-AU" sz="1800" dirty="0" smtClean="0"/>
              <a:t>Research Interests</a:t>
            </a:r>
          </a:p>
          <a:p>
            <a:pPr lvl="1"/>
            <a:r>
              <a:rPr lang="en-AU" sz="1400" dirty="0" smtClean="0"/>
              <a:t>Cloud Computing, Software-Defined Networking (SDN), Energy </a:t>
            </a:r>
            <a:r>
              <a:rPr lang="en-AU" sz="1400" dirty="0"/>
              <a:t>Efficiency and Green </a:t>
            </a:r>
            <a:r>
              <a:rPr lang="en-AU" sz="1400" dirty="0" smtClean="0"/>
              <a:t>Computing, </a:t>
            </a:r>
            <a:r>
              <a:rPr lang="en-AU" sz="1400" dirty="0"/>
              <a:t>Soft Computing and Machine </a:t>
            </a:r>
            <a:r>
              <a:rPr lang="en-AU" sz="1400" dirty="0" smtClean="0"/>
              <a:t>Learning</a:t>
            </a:r>
          </a:p>
          <a:p>
            <a:pPr lvl="1"/>
            <a:r>
              <a:rPr lang="en-AU" sz="1400" dirty="0" smtClean="0"/>
              <a:t>Focused on Resource </a:t>
            </a:r>
            <a:r>
              <a:rPr lang="en-AU" sz="1400" dirty="0"/>
              <a:t>Provisioning and Scheduling in Distributed </a:t>
            </a:r>
            <a:r>
              <a:rPr lang="en-AU" sz="1400" dirty="0" smtClean="0"/>
              <a:t>Systems</a:t>
            </a:r>
          </a:p>
          <a:p>
            <a:r>
              <a:rPr lang="en-AU" sz="2000" dirty="0" smtClean="0"/>
              <a:t>Publications</a:t>
            </a:r>
          </a:p>
          <a:p>
            <a:pPr lvl="1"/>
            <a:r>
              <a:rPr lang="en-AU" sz="1400" dirty="0" smtClean="0"/>
              <a:t>Over </a:t>
            </a:r>
            <a:r>
              <a:rPr lang="en-AU" sz="1400" b="1" dirty="0" smtClean="0"/>
              <a:t>24</a:t>
            </a:r>
            <a:r>
              <a:rPr lang="en-AU" sz="1400" dirty="0" smtClean="0"/>
              <a:t> publications, </a:t>
            </a:r>
            <a:r>
              <a:rPr lang="en-US" sz="1400" b="1" dirty="0" smtClean="0"/>
              <a:t>14</a:t>
            </a:r>
            <a:r>
              <a:rPr lang="en-US" sz="1400" dirty="0" smtClean="0"/>
              <a:t> Journal Articles (</a:t>
            </a:r>
            <a:r>
              <a:rPr lang="en-US" sz="1400" b="1" dirty="0"/>
              <a:t>9</a:t>
            </a:r>
            <a:r>
              <a:rPr lang="en-US" sz="1400" b="1" dirty="0" smtClean="0"/>
              <a:t> A/A*, </a:t>
            </a:r>
            <a:r>
              <a:rPr lang="en-US" sz="1400" dirty="0" smtClean="0"/>
              <a:t>2010 ERA Ranking), </a:t>
            </a:r>
            <a:r>
              <a:rPr lang="en-US" sz="1400" b="1" dirty="0" smtClean="0"/>
              <a:t>10</a:t>
            </a:r>
            <a:r>
              <a:rPr lang="en-US" sz="1400" dirty="0" smtClean="0"/>
              <a:t> </a:t>
            </a:r>
            <a:r>
              <a:rPr lang="en-US" sz="1400" dirty="0"/>
              <a:t>C</a:t>
            </a:r>
            <a:r>
              <a:rPr lang="en-US" sz="1400" dirty="0" smtClean="0"/>
              <a:t>onference papers</a:t>
            </a:r>
          </a:p>
          <a:p>
            <a:pPr lvl="1"/>
            <a:r>
              <a:rPr lang="en-US" sz="1400" i="1" dirty="0" smtClean="0"/>
              <a:t>h</a:t>
            </a:r>
            <a:r>
              <a:rPr lang="en-US" sz="1400" dirty="0" smtClean="0"/>
              <a:t>-index: </a:t>
            </a:r>
            <a:r>
              <a:rPr lang="en-US" sz="1400" b="1" dirty="0" smtClean="0"/>
              <a:t>15 </a:t>
            </a:r>
            <a:r>
              <a:rPr lang="en-US" sz="1400" dirty="0" smtClean="0"/>
              <a:t>and </a:t>
            </a:r>
            <a:r>
              <a:rPr lang="en-US" sz="1400" b="1" dirty="0" smtClean="0"/>
              <a:t>1000+</a:t>
            </a:r>
            <a:r>
              <a:rPr lang="en-US" sz="1400" dirty="0" smtClean="0"/>
              <a:t> citations (</a:t>
            </a:r>
            <a:r>
              <a:rPr lang="en-US" sz="1400" i="1" dirty="0" err="1" smtClean="0"/>
              <a:t>Src</a:t>
            </a:r>
            <a:r>
              <a:rPr lang="en-US" sz="1400" i="1" dirty="0" smtClean="0"/>
              <a:t>: </a:t>
            </a:r>
            <a:r>
              <a:rPr lang="en-AU" sz="1400" i="1" dirty="0" smtClean="0"/>
              <a:t>Google Scholar</a:t>
            </a:r>
            <a:r>
              <a:rPr lang="en-AU" sz="1400" dirty="0" smtClean="0"/>
              <a:t>)</a:t>
            </a:r>
          </a:p>
          <a:p>
            <a:r>
              <a:rPr lang="en-AU" sz="2000" dirty="0" smtClean="0"/>
              <a:t>Current Research</a:t>
            </a:r>
          </a:p>
          <a:p>
            <a:pPr lvl="1"/>
            <a:r>
              <a:rPr lang="en-AU" sz="1400" dirty="0" smtClean="0"/>
              <a:t>Traffic engineering for energy efficient consolidation of virtual machines in SDN-enabled clouds</a:t>
            </a:r>
          </a:p>
          <a:p>
            <a:pPr marL="0" indent="0">
              <a:buNone/>
            </a:pPr>
            <a:endParaRPr lang="en-AU" sz="2300" dirty="0"/>
          </a:p>
          <a:p>
            <a:pPr lvl="1"/>
            <a:endParaRPr lang="en-AU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50520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Power Generation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0" y="1591340"/>
            <a:ext cx="3960440" cy="2603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921" y="1615532"/>
            <a:ext cx="3966043" cy="249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758" y="4245812"/>
            <a:ext cx="3456384" cy="22358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09169" y="1758412"/>
            <a:ext cx="61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Solar</a:t>
            </a:r>
            <a:endParaRPr lang="en-US" b="0" dirty="0"/>
          </a:p>
        </p:txBody>
      </p:sp>
      <p:sp>
        <p:nvSpPr>
          <p:cNvPr id="14" name="Rectangle 13"/>
          <p:cNvSpPr/>
          <p:nvPr/>
        </p:nvSpPr>
        <p:spPr>
          <a:xfrm>
            <a:off x="6497166" y="1746316"/>
            <a:ext cx="632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/>
              <a:t>Wind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4120902" y="4363932"/>
            <a:ext cx="1039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/>
              <a:t>Combined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61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9" y="1544092"/>
            <a:ext cx="5947723" cy="4470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4045" y="5866995"/>
            <a:ext cx="113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err="1"/>
              <a:t>GreenLB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7014" y="5866995"/>
            <a:ext cx="105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Capping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35097" y="5866995"/>
            <a:ext cx="1559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Round Robin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6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62355"/>
              </p:ext>
            </p:extLst>
          </p:nvPr>
        </p:nvGraphicFramePr>
        <p:xfrm>
          <a:off x="880542" y="1688108"/>
          <a:ext cx="7344816" cy="40324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8209"/>
                <a:gridCol w="3143653"/>
                <a:gridCol w="854048"/>
                <a:gridCol w="923062"/>
                <a:gridCol w="955844"/>
              </a:tblGrid>
              <a:tr h="320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Site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Metric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</a:rPr>
                        <a:t>RR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</a:rPr>
                        <a:t>Capping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err="1">
                          <a:solidFill>
                            <a:srgbClr val="00B050"/>
                          </a:solidFill>
                          <a:effectLst/>
                        </a:rPr>
                        <a:t>GreenLB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92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</a:rPr>
                        <a:t>Lyon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Cost (</a:t>
                      </a:r>
                      <a:r>
                        <a:rPr lang="en-AU" sz="1200" dirty="0">
                          <a:effectLst/>
                        </a:rPr>
                        <a:t>€)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36.3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13.3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1.71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42.9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19.0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2.31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41.2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16.9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2.01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</a:rPr>
                        <a:t>Reims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Cost (</a:t>
                      </a:r>
                      <a:r>
                        <a:rPr lang="en-AU" sz="1200" dirty="0">
                          <a:effectLst/>
                        </a:rPr>
                        <a:t>€)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32.5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0.42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32.5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0.15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35.4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1.9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0.27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2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</a:rPr>
                        <a:t>Rennes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Cost (</a:t>
                      </a:r>
                      <a:r>
                        <a:rPr lang="en-AU" sz="1200" dirty="0">
                          <a:effectLst/>
                        </a:rPr>
                        <a:t>€)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36.4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9.3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1.23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29.7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0.39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28.3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2.6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0.35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i="0" dirty="0">
                          <a:effectLst/>
                        </a:rPr>
                        <a:t>Total</a:t>
                      </a:r>
                      <a:endParaRPr lang="en-AU" sz="1600" b="1" i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Power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Brown Consumption (kWh)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Cost (</a:t>
                      </a:r>
                      <a:r>
                        <a:rPr lang="en-AU" sz="1200" b="1" dirty="0">
                          <a:effectLst/>
                        </a:rPr>
                        <a:t>€)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25.7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3.36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23.0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2.85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21.4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00B050"/>
                          </a:solidFill>
                          <a:effectLst/>
                        </a:rPr>
                        <a:t>2.63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8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21" y="1632084"/>
            <a:ext cx="6458277" cy="4016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6617" y="5801460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dirty="0"/>
              <a:t>CDF of average response time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23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7772400" cy="4536529"/>
          </a:xfrm>
        </p:spPr>
        <p:txBody>
          <a:bodyPr/>
          <a:lstStyle/>
          <a:p>
            <a:r>
              <a:rPr lang="en-AU" sz="2000" dirty="0" smtClean="0"/>
              <a:t>A </a:t>
            </a:r>
            <a:r>
              <a:rPr lang="en-AU" sz="2000" b="1" dirty="0"/>
              <a:t>cost </a:t>
            </a:r>
            <a:r>
              <a:rPr lang="en-AU" sz="2000" dirty="0"/>
              <a:t>and</a:t>
            </a:r>
            <a:r>
              <a:rPr lang="en-AU" sz="2000" b="1" dirty="0"/>
              <a:t> energy efficient </a:t>
            </a:r>
            <a:r>
              <a:rPr lang="en-AU" sz="2000" dirty="0"/>
              <a:t>load balancing algorithm </a:t>
            </a:r>
            <a:r>
              <a:rPr lang="en-AU" sz="2000" dirty="0" smtClean="0"/>
              <a:t>is proposed</a:t>
            </a:r>
          </a:p>
          <a:p>
            <a:pPr lvl="1"/>
            <a:r>
              <a:rPr lang="en-AU" sz="2000" dirty="0" smtClean="0"/>
              <a:t> Distributes </a:t>
            </a:r>
            <a:r>
              <a:rPr lang="en-AU" sz="2000" dirty="0"/>
              <a:t>web </a:t>
            </a:r>
            <a:r>
              <a:rPr lang="en-AU" sz="2000" dirty="0" smtClean="0"/>
              <a:t>application </a:t>
            </a:r>
            <a:r>
              <a:rPr lang="en-AU" sz="2000" dirty="0"/>
              <a:t>requests among multiple data </a:t>
            </a:r>
            <a:r>
              <a:rPr lang="en-AU" sz="2000" dirty="0" smtClean="0"/>
              <a:t>centres</a:t>
            </a:r>
          </a:p>
          <a:p>
            <a:r>
              <a:rPr lang="en-AU" sz="2000" dirty="0" smtClean="0"/>
              <a:t>A prototype was implemented and experimental studies in a real testbed were performed</a:t>
            </a:r>
          </a:p>
          <a:p>
            <a:pPr lvl="1"/>
            <a:r>
              <a:rPr lang="en-AU" sz="2000" dirty="0" smtClean="0"/>
              <a:t>Real </a:t>
            </a:r>
            <a:r>
              <a:rPr lang="en-AU" sz="2000" dirty="0"/>
              <a:t>traces of web requests for English </a:t>
            </a:r>
            <a:r>
              <a:rPr lang="en-AU" sz="2000" dirty="0" smtClean="0"/>
              <a:t>Wikipedia</a:t>
            </a:r>
          </a:p>
          <a:p>
            <a:pPr lvl="1"/>
            <a:r>
              <a:rPr lang="en-AU" sz="2000" dirty="0"/>
              <a:t>Meteorological data in the location of each data </a:t>
            </a:r>
            <a:r>
              <a:rPr lang="en-AU" sz="2000" dirty="0" smtClean="0"/>
              <a:t>centre to </a:t>
            </a:r>
            <a:r>
              <a:rPr lang="en-AU" sz="2000" dirty="0"/>
              <a:t>model solar and wind power </a:t>
            </a:r>
            <a:r>
              <a:rPr lang="en-AU" sz="2000" dirty="0" smtClean="0"/>
              <a:t>generation</a:t>
            </a:r>
          </a:p>
          <a:p>
            <a:r>
              <a:rPr lang="en-AU" sz="2000" dirty="0" smtClean="0"/>
              <a:t>It reduces </a:t>
            </a:r>
            <a:r>
              <a:rPr lang="en-AU" sz="2000" b="1" dirty="0" smtClean="0"/>
              <a:t>cost</a:t>
            </a:r>
            <a:r>
              <a:rPr lang="en-AU" sz="2000" dirty="0" smtClean="0"/>
              <a:t> by 22</a:t>
            </a:r>
            <a:r>
              <a:rPr lang="en-AU" sz="2000" dirty="0"/>
              <a:t>% </a:t>
            </a:r>
            <a:r>
              <a:rPr lang="en-AU" sz="2000" dirty="0" smtClean="0"/>
              <a:t>and </a:t>
            </a:r>
            <a:r>
              <a:rPr lang="en-AU" sz="2000" b="1" dirty="0" smtClean="0"/>
              <a:t>brown </a:t>
            </a:r>
            <a:r>
              <a:rPr lang="en-AU" sz="2000" b="1" dirty="0"/>
              <a:t>energy</a:t>
            </a:r>
            <a:r>
              <a:rPr lang="en-AU" sz="2000" dirty="0"/>
              <a:t> by 17% </a:t>
            </a:r>
            <a:r>
              <a:rPr lang="en-AU" sz="2000" dirty="0" smtClean="0"/>
              <a:t>in </a:t>
            </a:r>
            <a:r>
              <a:rPr lang="en-AU" sz="2000" dirty="0"/>
              <a:t>comparison </a:t>
            </a:r>
            <a:r>
              <a:rPr lang="en-AU" sz="2000" dirty="0" smtClean="0"/>
              <a:t>to a simple </a:t>
            </a:r>
            <a:r>
              <a:rPr lang="en-AU" sz="2000" dirty="0"/>
              <a:t>round robin </a:t>
            </a:r>
            <a:r>
              <a:rPr lang="en-AU" sz="2000" dirty="0" smtClean="0"/>
              <a:t>policy</a:t>
            </a:r>
          </a:p>
          <a:p>
            <a:r>
              <a:rPr lang="en-AU" sz="2000" dirty="0"/>
              <a:t>It reduces </a:t>
            </a:r>
            <a:r>
              <a:rPr lang="en-AU" sz="2000" b="1" dirty="0"/>
              <a:t>cost</a:t>
            </a:r>
            <a:r>
              <a:rPr lang="en-AU" sz="2000" dirty="0"/>
              <a:t> by </a:t>
            </a:r>
            <a:r>
              <a:rPr lang="en-AU" sz="2000" dirty="0" smtClean="0"/>
              <a:t>8% </a:t>
            </a:r>
            <a:r>
              <a:rPr lang="en-AU" sz="2000" dirty="0"/>
              <a:t>and </a:t>
            </a:r>
            <a:r>
              <a:rPr lang="en-AU" sz="2000" b="1" dirty="0"/>
              <a:t>brown energy</a:t>
            </a:r>
            <a:r>
              <a:rPr lang="en-AU" sz="2000" dirty="0"/>
              <a:t> by </a:t>
            </a:r>
            <a:r>
              <a:rPr lang="en-AU" sz="2000" dirty="0" smtClean="0"/>
              <a:t>7% </a:t>
            </a:r>
            <a:r>
              <a:rPr lang="en-AU" sz="2000" dirty="0"/>
              <a:t>in comparison </a:t>
            </a:r>
            <a:r>
              <a:rPr lang="en-AU" sz="2000" dirty="0" smtClean="0"/>
              <a:t>to a method by researchers from Rutgers and Princeton University</a:t>
            </a:r>
            <a:endParaRPr lang="en-AU" sz="2000" b="1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7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Geographical </a:t>
            </a:r>
            <a:r>
              <a:rPr lang="en-AU" dirty="0"/>
              <a:t>load balancing for other types of workloads/applications </a:t>
            </a:r>
            <a:endParaRPr lang="en-AU" dirty="0" smtClean="0"/>
          </a:p>
          <a:p>
            <a:pPr lvl="1"/>
            <a:r>
              <a:rPr lang="en-AU" dirty="0" smtClean="0"/>
              <a:t>Bag </a:t>
            </a:r>
            <a:r>
              <a:rPr lang="en-AU" dirty="0"/>
              <a:t>of tasks, s</a:t>
            </a:r>
            <a:r>
              <a:rPr lang="en-AU" dirty="0" smtClean="0"/>
              <a:t>cientific workflows, map-reduce</a:t>
            </a:r>
          </a:p>
          <a:p>
            <a:r>
              <a:rPr lang="en-AU" dirty="0"/>
              <a:t>Demand response and capping the brown power </a:t>
            </a:r>
            <a:r>
              <a:rPr lang="en-AU" dirty="0" smtClean="0"/>
              <a:t>consumption</a:t>
            </a:r>
          </a:p>
          <a:p>
            <a:pPr lvl="1"/>
            <a:r>
              <a:rPr lang="en-AU" dirty="0" smtClean="0"/>
              <a:t>To promote </a:t>
            </a:r>
            <a:r>
              <a:rPr lang="en-AU" dirty="0"/>
              <a:t>carbon </a:t>
            </a:r>
            <a:r>
              <a:rPr lang="en-AU" dirty="0" smtClean="0"/>
              <a:t>neutrality</a:t>
            </a:r>
          </a:p>
          <a:p>
            <a:r>
              <a:rPr lang="en-AU" dirty="0"/>
              <a:t>“Sticky load balancing” policies </a:t>
            </a:r>
            <a:endParaRPr lang="en-AU" dirty="0" smtClean="0"/>
          </a:p>
          <a:p>
            <a:pPr lvl="1"/>
            <a:r>
              <a:rPr lang="en-AU" dirty="0" smtClean="0"/>
              <a:t>When a </a:t>
            </a:r>
            <a:r>
              <a:rPr lang="en-AU" dirty="0"/>
              <a:t>client and an application server </a:t>
            </a:r>
            <a:r>
              <a:rPr lang="en-AU" dirty="0" smtClean="0"/>
              <a:t>connection is </a:t>
            </a:r>
            <a:r>
              <a:rPr lang="en-AU" dirty="0"/>
              <a:t>established, all subsequent requests from this session are redirected to the same </a:t>
            </a:r>
            <a:r>
              <a:rPr lang="en-AU" dirty="0" smtClean="0"/>
              <a:t>server</a:t>
            </a:r>
          </a:p>
          <a:p>
            <a:pPr lvl="1"/>
            <a:r>
              <a:rPr lang="en-AU" dirty="0" smtClean="0"/>
              <a:t>Network </a:t>
            </a:r>
            <a:r>
              <a:rPr lang="en-AU" dirty="0"/>
              <a:t>proximity of the user</a:t>
            </a:r>
            <a:endParaRPr lang="en-AU" b="1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4442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6526" y="1688108"/>
            <a:ext cx="7772400" cy="4114800"/>
          </a:xfrm>
          <a:prstGeom prst="rect">
            <a:avLst/>
          </a:prstGeom>
          <a:solidFill>
            <a:schemeClr val="l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Zapf Dingbats" charset="2"/>
              <a:buChar char="l"/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 marL="1035050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2"/>
              <a:buChar char="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6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2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8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2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Zapf Dingbats" charset="2"/>
              <a:buNone/>
            </a:pPr>
            <a:endParaRPr lang="it-IT" sz="2400" dirty="0" smtClean="0"/>
          </a:p>
          <a:p>
            <a:pPr algn="ctr">
              <a:buFont typeface="Zapf Dingbats" charset="2"/>
              <a:buNone/>
            </a:pPr>
            <a:endParaRPr lang="it-IT" sz="2400" dirty="0" smtClean="0"/>
          </a:p>
          <a:p>
            <a:pPr algn="ctr">
              <a:buFont typeface="Zapf Dingbats" charset="2"/>
              <a:buNone/>
            </a:pPr>
            <a:r>
              <a:rPr lang="it-IT" sz="4800" dirty="0" smtClean="0"/>
              <a:t>THANK YOU </a:t>
            </a:r>
          </a:p>
          <a:p>
            <a:pPr algn="ctr">
              <a:buFont typeface="Zapf Dingbats" charset="2"/>
              <a:buNone/>
            </a:pPr>
            <a:endParaRPr lang="it-IT" sz="1400" dirty="0" smtClean="0"/>
          </a:p>
          <a:p>
            <a:pPr algn="ctr">
              <a:buFont typeface="Zapf Dingbats" charset="2"/>
              <a:buNone/>
            </a:pPr>
            <a:r>
              <a:rPr lang="it-IT" sz="4800" dirty="0" smtClean="0"/>
              <a:t>Questions?</a:t>
            </a:r>
          </a:p>
          <a:p>
            <a:pPr algn="ctr">
              <a:buFont typeface="Zapf Dingbats" charset="2"/>
              <a:buNone/>
            </a:pPr>
            <a:endParaRPr lang="it-IT" sz="4800" dirty="0" smtClean="0"/>
          </a:p>
          <a:p>
            <a:pPr algn="ctr">
              <a:buFont typeface="Zapf Dingbats" charset="2"/>
              <a:buNone/>
            </a:pP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84394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Introduction</a:t>
            </a:r>
            <a:endParaRPr lang="en-US" sz="900" dirty="0" smtClean="0"/>
          </a:p>
          <a:p>
            <a:pPr lvl="1"/>
            <a:r>
              <a:rPr lang="en-US" sz="1600" dirty="0" smtClean="0"/>
              <a:t>High energy consumption in data centers</a:t>
            </a:r>
          </a:p>
          <a:p>
            <a:pPr lvl="1"/>
            <a:r>
              <a:rPr lang="en-US" sz="1600" dirty="0" smtClean="0"/>
              <a:t>Renewable energy sources</a:t>
            </a:r>
          </a:p>
          <a:p>
            <a:pPr lvl="1"/>
            <a:r>
              <a:rPr lang="en-US" sz="1600" dirty="0" smtClean="0"/>
              <a:t>Challenges of using renewable energy</a:t>
            </a:r>
          </a:p>
          <a:p>
            <a:r>
              <a:rPr lang="en-US" sz="2000" dirty="0" smtClean="0"/>
              <a:t>Geographical Load Balancing </a:t>
            </a:r>
            <a:r>
              <a:rPr lang="en-US" sz="2000" dirty="0"/>
              <a:t>(</a:t>
            </a:r>
            <a:r>
              <a:rPr lang="en-US" sz="2000" dirty="0" smtClean="0"/>
              <a:t>GLB)</a:t>
            </a:r>
            <a:endParaRPr sz="2000" dirty="0" smtClean="0"/>
          </a:p>
          <a:p>
            <a:r>
              <a:rPr sz="2000" dirty="0" smtClean="0"/>
              <a:t>Optimal offline algorithm and its intractability</a:t>
            </a:r>
          </a:p>
          <a:p>
            <a:r>
              <a:rPr sz="2000" dirty="0" smtClean="0"/>
              <a:t>A </a:t>
            </a:r>
            <a:r>
              <a:rPr lang="en-US" sz="2000" dirty="0" smtClean="0"/>
              <a:t>GLB </a:t>
            </a:r>
            <a:r>
              <a:rPr sz="2000" dirty="0" smtClean="0"/>
              <a:t>framework for </a:t>
            </a:r>
            <a:r>
              <a:rPr lang="en-US" sz="2000" dirty="0"/>
              <a:t>w</a:t>
            </a:r>
            <a:r>
              <a:rPr lang="en-US" sz="2000" dirty="0" smtClean="0"/>
              <a:t>eb applications</a:t>
            </a:r>
            <a:endParaRPr sz="2000" dirty="0" smtClean="0"/>
          </a:p>
          <a:p>
            <a:r>
              <a:rPr sz="2000" dirty="0" smtClean="0"/>
              <a:t>Performance </a:t>
            </a:r>
            <a:r>
              <a:rPr sz="2000" dirty="0"/>
              <a:t>e</a:t>
            </a:r>
            <a:r>
              <a:rPr sz="2000" dirty="0" smtClean="0"/>
              <a:t>valuation</a:t>
            </a:r>
          </a:p>
          <a:p>
            <a:pPr lvl="1"/>
            <a:r>
              <a:rPr lang="en-US" sz="1600" dirty="0" smtClean="0"/>
              <a:t>Experimental Setup</a:t>
            </a:r>
          </a:p>
          <a:p>
            <a:pPr lvl="1"/>
            <a:r>
              <a:rPr lang="en-US" sz="1600" dirty="0" smtClean="0"/>
              <a:t>Results</a:t>
            </a:r>
          </a:p>
          <a:p>
            <a:r>
              <a:rPr sz="2000" dirty="0" smtClean="0"/>
              <a:t>Summary and future directions</a:t>
            </a: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"/>
    </mc:Choice>
    <mc:Fallback xmlns="">
      <p:transition spd="slow" advTm="26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80742" y="1546932"/>
            <a:ext cx="4032448" cy="3587721"/>
            <a:chOff x="2680742" y="1184052"/>
            <a:chExt cx="3528392" cy="3131511"/>
          </a:xfrm>
        </p:grpSpPr>
        <p:grpSp>
          <p:nvGrpSpPr>
            <p:cNvPr id="8" name="Group 7"/>
            <p:cNvGrpSpPr/>
            <p:nvPr/>
          </p:nvGrpSpPr>
          <p:grpSpPr>
            <a:xfrm>
              <a:off x="2680742" y="1184052"/>
              <a:ext cx="3528392" cy="3131511"/>
              <a:chOff x="2320702" y="1596925"/>
              <a:chExt cx="5400600" cy="4448130"/>
            </a:xfrm>
          </p:grpSpPr>
          <p:pic>
            <p:nvPicPr>
              <p:cNvPr id="4106" name="Picture 10" descr="C:\Users\anadjaran\AppData\Local\Microsoft\Windows\Temporary Internet Files\Content.IE5\72NDMPG2\облачные[1]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702" y="1596925"/>
                <a:ext cx="5400600" cy="4448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7" name="Picture 11" descr="C:\Users\anadjaran\AppData\Local\Microsoft\Windows\Temporary Internet Files\Content.IE5\DDGG3HYB\2000px-Google_Chrome_2011_logo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591" y="5175514"/>
                <a:ext cx="775442" cy="72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 descr="C:\Users\anadjaran\AppData\Local\Microsoft\Windows\Temporary Internet Files\Content.IE5\DDGG3HYB\Twitter_bird_logo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898" y="4572389"/>
                <a:ext cx="648072" cy="527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9" name="Picture 13" descr="C:\Users\anadjaran\AppData\Local\Microsoft\Windows\Temporary Internet Files\Content.IE5\HWA5QOHI\ITunes_Store_icon.sv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7098" y="3950028"/>
                <a:ext cx="643555" cy="643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2" name="Picture 16" descr="C:\Users\anadjaran\AppData\Local\Microsoft\Windows\Temporary Internet Files\Content.IE5\DDGG3HYB\bigstock-Email-Envelope-10625759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188" y="4051722"/>
                <a:ext cx="666251" cy="583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6689" y="5136408"/>
                <a:ext cx="642448" cy="642449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 bwMode="auto">
            <a:xfrm>
              <a:off x="4500258" y="3675785"/>
              <a:ext cx="288032" cy="2160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7" tIns="44450" rIns="90487" bIns="4445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" charset="0"/>
                  <a:cs typeface="Nazanin" pitchFamily="2" charset="-78"/>
                </a:rPr>
                <a:t>`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8934" y="3435616"/>
              <a:ext cx="503954" cy="5039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Activities Every Second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973538" y="4707912"/>
            <a:ext cx="2920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/>
              <a:t>100,000 SEARCHES </a:t>
            </a:r>
            <a:endParaRPr lang="en-AU" sz="1600" dirty="0"/>
          </a:p>
          <a:p>
            <a:pPr algn="ctr"/>
            <a:r>
              <a:rPr lang="en-AU" sz="1050" b="0" dirty="0" smtClean="0"/>
              <a:t>ARE </a:t>
            </a:r>
            <a:r>
              <a:rPr lang="en-AU" sz="1050" b="0" dirty="0"/>
              <a:t>MADE ON </a:t>
            </a:r>
            <a:r>
              <a:rPr lang="en-AU" sz="1050" b="0" dirty="0" err="1" smtClean="0"/>
              <a:t>GOOGLE</a:t>
            </a:r>
            <a:r>
              <a:rPr lang="en-AU" sz="1050" b="0" baseline="30000" dirty="0" err="1" smtClean="0"/>
              <a:t>c</a:t>
            </a:r>
            <a:endParaRPr lang="en-AU" sz="1050" b="0" dirty="0"/>
          </a:p>
        </p:txBody>
      </p:sp>
      <p:sp>
        <p:nvSpPr>
          <p:cNvPr id="5" name="Rectangle 4"/>
          <p:cNvSpPr/>
          <p:nvPr/>
        </p:nvSpPr>
        <p:spPr>
          <a:xfrm>
            <a:off x="863866" y="3998684"/>
            <a:ext cx="25102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/>
              <a:t>6,000 </a:t>
            </a:r>
            <a:r>
              <a:rPr lang="en-AU" sz="1600" dirty="0"/>
              <a:t>TWEETS </a:t>
            </a:r>
          </a:p>
          <a:p>
            <a:pPr algn="ctr"/>
            <a:r>
              <a:rPr lang="en-AU" sz="1050" b="0" dirty="0" smtClean="0"/>
              <a:t>ARE SENT ON </a:t>
            </a:r>
            <a:r>
              <a:rPr lang="en-AU" sz="1050" b="0" dirty="0" err="1" smtClean="0"/>
              <a:t>TWITTER</a:t>
            </a:r>
            <a:r>
              <a:rPr lang="en-AU" sz="1050" b="0" baseline="30000" dirty="0" err="1" smtClean="0"/>
              <a:t>b</a:t>
            </a:r>
            <a:endParaRPr lang="en-AU" sz="1050" b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812234" y="3761032"/>
            <a:ext cx="2592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/>
              <a:t>250 SONGS</a:t>
            </a:r>
            <a:endParaRPr lang="en-AU" sz="1600" dirty="0"/>
          </a:p>
          <a:p>
            <a:pPr algn="ctr"/>
            <a:r>
              <a:rPr lang="en-AU" sz="1050" b="0" dirty="0"/>
              <a:t>ARE DOWNLOADED VIA </a:t>
            </a:r>
            <a:r>
              <a:rPr lang="en-AU" sz="1050" b="0" dirty="0" err="1" smtClean="0"/>
              <a:t>ITUNES</a:t>
            </a:r>
            <a:r>
              <a:rPr lang="en-AU" sz="1050" b="0" baseline="30000" dirty="0" err="1" smtClean="0"/>
              <a:t>f</a:t>
            </a:r>
            <a:endParaRPr lang="en-AU" sz="1050" b="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592510" y="3290996"/>
            <a:ext cx="254864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/>
              <a:t>3.4 </a:t>
            </a:r>
            <a:r>
              <a:rPr lang="en-AU" sz="1600" dirty="0"/>
              <a:t>MILLION </a:t>
            </a:r>
            <a:r>
              <a:rPr lang="en-AU" sz="1600" dirty="0" smtClean="0"/>
              <a:t>EMAILS </a:t>
            </a:r>
            <a:endParaRPr lang="en-AU" sz="1600" dirty="0"/>
          </a:p>
          <a:p>
            <a:pPr algn="ctr"/>
            <a:r>
              <a:rPr lang="en-AU" sz="1050" b="0" dirty="0" smtClean="0"/>
              <a:t>ARE </a:t>
            </a:r>
            <a:r>
              <a:rPr lang="en-AU" sz="1050" b="0" dirty="0" err="1" smtClean="0"/>
              <a:t>EXCHANGED</a:t>
            </a:r>
            <a:r>
              <a:rPr lang="en-AU" sz="1050" b="0" baseline="30000" dirty="0" err="1" smtClean="0"/>
              <a:t>a</a:t>
            </a:r>
            <a:endParaRPr lang="en-AU" sz="1050" b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8794" y="4715284"/>
            <a:ext cx="26642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 smtClean="0"/>
              <a:t>70,000 </a:t>
            </a:r>
            <a:r>
              <a:rPr lang="en-AU" sz="1600" dirty="0"/>
              <a:t>LIKES</a:t>
            </a:r>
          </a:p>
          <a:p>
            <a:pPr algn="ctr"/>
            <a:r>
              <a:rPr lang="en-AU" sz="1050" b="0" dirty="0"/>
              <a:t>ARE GENERATED ON </a:t>
            </a:r>
            <a:r>
              <a:rPr lang="en-AU" sz="1050" b="0" dirty="0" err="1" smtClean="0"/>
              <a:t>FACEBOOK</a:t>
            </a:r>
            <a:r>
              <a:rPr lang="en-AU" sz="1050" b="0" baseline="30000" dirty="0" err="1" smtClean="0"/>
              <a:t>e</a:t>
            </a:r>
            <a:endParaRPr lang="en-AU" sz="1050" b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36750" y="4867800"/>
            <a:ext cx="26186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600</a:t>
            </a:r>
            <a:r>
              <a:rPr lang="de-DE" sz="1050" dirty="0" smtClean="0"/>
              <a:t> </a:t>
            </a:r>
            <a:r>
              <a:rPr lang="de-DE" sz="1600" dirty="0" smtClean="0"/>
              <a:t>ITEMS</a:t>
            </a:r>
            <a:endParaRPr lang="de-DE" sz="1600" dirty="0"/>
          </a:p>
          <a:p>
            <a:pPr algn="ctr"/>
            <a:r>
              <a:rPr lang="de-DE" sz="1050" b="0" dirty="0" smtClean="0"/>
              <a:t>ARE SOLD </a:t>
            </a:r>
            <a:r>
              <a:rPr lang="de-DE" sz="1050" b="0" dirty="0"/>
              <a:t>ON </a:t>
            </a:r>
            <a:r>
              <a:rPr lang="de-DE" sz="1050" b="0" dirty="0" err="1" smtClean="0"/>
              <a:t>AMAZON</a:t>
            </a:r>
            <a:r>
              <a:rPr lang="de-DE" sz="1050" b="0" baseline="30000" dirty="0" err="1" smtClean="0"/>
              <a:t>d</a:t>
            </a:r>
            <a:endParaRPr lang="en-US" sz="1050" b="0" dirty="0"/>
          </a:p>
        </p:txBody>
      </p:sp>
      <p:sp>
        <p:nvSpPr>
          <p:cNvPr id="18" name="Rectangle 17"/>
          <p:cNvSpPr/>
          <p:nvPr/>
        </p:nvSpPr>
        <p:spPr>
          <a:xfrm>
            <a:off x="304478" y="54897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a https://www.lifewire.com/how-many-emails-are-sent-every-day-1171210</a:t>
            </a:r>
          </a:p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b http://www.internetlivestats.com/twitter-statistics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9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http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://www.statisticbrain.com/google-searches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d https://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www.inc.com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/tom-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popomaronis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/amazon-just-eclipsed-records-selling-over-600-items-per-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second.html</a:t>
            </a:r>
            <a:endParaRPr lang="en-US" sz="9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www.brandwatch.com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/blog/47-facebook-statistics-2016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f 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www.billboard.com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/biz/articles/news/1538108/itunes-crosses-25-billion-songs-sold-now-sells-21-million-songs-a-day</a:t>
            </a:r>
          </a:p>
        </p:txBody>
      </p:sp>
    </p:spTree>
    <p:extLst>
      <p:ext uri="{BB962C8B-B14F-4D97-AF65-F5344CB8AC3E}">
        <p14:creationId xmlns:p14="http://schemas.microsoft.com/office/powerpoint/2010/main" val="87458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92510" y="1608727"/>
            <a:ext cx="3888432" cy="389580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  <a:cs typeface="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Transformation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068" y="1608727"/>
            <a:ext cx="4028364" cy="3895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777829" y="5576778"/>
            <a:ext cx="37723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b="0" dirty="0" smtClean="0">
                <a:solidFill>
                  <a:schemeClr val="bg1">
                    <a:lumMod val="50000"/>
                  </a:schemeClr>
                </a:solidFill>
              </a:rPr>
              <a:t>Source: Cisco </a:t>
            </a:r>
            <a:r>
              <a:rPr lang="en-AU" sz="900" b="0" dirty="0">
                <a:solidFill>
                  <a:schemeClr val="bg1">
                    <a:lumMod val="50000"/>
                  </a:schemeClr>
                </a:solidFill>
              </a:rPr>
              <a:t>Global Cloud Index: Forecast and Methodology, 2015–2020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571238" y="2801775"/>
            <a:ext cx="1743797" cy="10751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Cities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30881" y="2801775"/>
            <a:ext cx="1675980" cy="10751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5G and </a:t>
            </a:r>
            <a:r>
              <a:rPr 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Smart Phones  </a:t>
            </a:r>
          </a:p>
          <a:p>
            <a:pPr indent="0" algn="ctr">
              <a:buNone/>
            </a:pPr>
            <a:r>
              <a:rPr lang="en-US" sz="1000" b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6B </a:t>
            </a:r>
            <a:r>
              <a:rPr lang="en-US" sz="10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2020 (Ericsson</a:t>
            </a:r>
            <a:r>
              <a:rPr lang="en-US" sz="1000" b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10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65987" y="4008377"/>
            <a:ext cx="1744954" cy="1134867"/>
          </a:xfrm>
          <a:prstGeom prst="roundRect">
            <a:avLst/>
          </a:prstGeom>
          <a:ln>
            <a:solidFill>
              <a:srgbClr val="FF99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Internet-of-Things </a:t>
            </a:r>
            <a:r>
              <a:rPr lang="en-A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A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IoT</a:t>
            </a:r>
            <a:r>
              <a:rPr lang="en-A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A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sz="12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evices</a:t>
            </a:r>
            <a:r>
              <a:rPr 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50" b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25B </a:t>
            </a:r>
            <a:r>
              <a:rPr lang="en-US" sz="105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sz="1050" b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 (Gartner)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26787" y="4022369"/>
            <a:ext cx="1675980" cy="1126287"/>
          </a:xfrm>
          <a:prstGeom prst="round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Big data analytics </a:t>
            </a:r>
            <a:endParaRPr lang="en-AU" sz="12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Artificial Intelligence (AI) </a:t>
            </a:r>
            <a:endParaRPr lang="en-A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0542" y="1688108"/>
            <a:ext cx="33123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AU" sz="2400" spc="1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Cloud </a:t>
            </a:r>
            <a:r>
              <a:rPr lang="en-AU" sz="2400" spc="1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</a:p>
          <a:p>
            <a:pPr algn="ctr"/>
            <a:r>
              <a:rPr lang="en-AU" sz="2400" spc="1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AU" sz="2400" spc="1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Centres</a:t>
            </a:r>
          </a:p>
        </p:txBody>
      </p:sp>
    </p:spTree>
    <p:extLst>
      <p:ext uri="{BB962C8B-B14F-4D97-AF65-F5344CB8AC3E}">
        <p14:creationId xmlns:p14="http://schemas.microsoft.com/office/powerpoint/2010/main" val="9297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66" y="4364480"/>
            <a:ext cx="9105900" cy="262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</a:t>
            </a:r>
            <a:r>
              <a:rPr lang="en-AU" dirty="0" smtClean="0"/>
              <a:t>Hungry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632327" cy="4114800"/>
          </a:xfrm>
          <a:noFill/>
        </p:spPr>
        <p:txBody>
          <a:bodyPr/>
          <a:lstStyle/>
          <a:p>
            <a:r>
              <a:rPr lang="en-US" dirty="0" smtClean="0"/>
              <a:t>Data centers used for hosting cloud applications</a:t>
            </a:r>
            <a:r>
              <a:rPr dirty="0"/>
              <a:t> </a:t>
            </a:r>
            <a:r>
              <a:rPr lang="en-US" dirty="0" smtClean="0"/>
              <a:t>consume large amounts of electricity</a:t>
            </a:r>
          </a:p>
          <a:p>
            <a:pPr lvl="1"/>
            <a:r>
              <a:rPr lang="en-US" dirty="0" smtClean="0"/>
              <a:t>High</a:t>
            </a:r>
            <a:r>
              <a:rPr lang="en-US" b="1" dirty="0" smtClean="0"/>
              <a:t> operational cost </a:t>
            </a:r>
            <a:r>
              <a:rPr lang="en-US" dirty="0" smtClean="0"/>
              <a:t>for the cloud providers</a:t>
            </a:r>
          </a:p>
          <a:p>
            <a:pPr lvl="1"/>
            <a:r>
              <a:rPr lang="en-US" dirty="0" smtClean="0"/>
              <a:t>High </a:t>
            </a:r>
            <a:r>
              <a:rPr lang="en-US" b="1" dirty="0" smtClean="0"/>
              <a:t>carbon footprint</a:t>
            </a:r>
            <a:r>
              <a:rPr lang="en-US" dirty="0" smtClean="0"/>
              <a:t> on the environment</a:t>
            </a:r>
          </a:p>
          <a:p>
            <a:r>
              <a:rPr lang="en-US" dirty="0" smtClean="0"/>
              <a:t>In 2014, US data centers alone consumed 70 billion kilowatt-hours </a:t>
            </a:r>
            <a:r>
              <a:rPr lang="en-US" dirty="0"/>
              <a:t>of </a:t>
            </a:r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= Two-year power consumption of all households in </a:t>
            </a:r>
            <a:r>
              <a:rPr lang="en-US" b="1" dirty="0" smtClean="0"/>
              <a:t>New York</a:t>
            </a:r>
          </a:p>
          <a:p>
            <a:pPr lvl="1"/>
            <a:r>
              <a:rPr lang="en-US" dirty="0" smtClean="0"/>
              <a:t>= The </a:t>
            </a:r>
            <a:r>
              <a:rPr lang="en-US" dirty="0"/>
              <a:t>amount consumed by about </a:t>
            </a:r>
            <a:r>
              <a:rPr lang="en-US" b="1" dirty="0"/>
              <a:t>6.4 million</a:t>
            </a:r>
            <a:r>
              <a:rPr lang="en-US" dirty="0"/>
              <a:t> average American homes that year</a:t>
            </a:r>
            <a:endParaRPr lang="en-US" dirty="0" smtClean="0"/>
          </a:p>
          <a:p>
            <a:pPr lvl="1"/>
            <a:r>
              <a:rPr lang="en-US" dirty="0" smtClean="0"/>
              <a:t>This is projected to be responsible for the emission of nearly </a:t>
            </a:r>
            <a:r>
              <a:rPr lang="en-US" b="1" dirty="0" smtClean="0"/>
              <a:t>50 million tons of carbon</a:t>
            </a:r>
            <a:r>
              <a:rPr lang="en-US" dirty="0" smtClean="0"/>
              <a:t> pollution per annum in 2020.</a:t>
            </a:r>
          </a:p>
          <a:p>
            <a:pPr lvl="5"/>
            <a:r>
              <a:rPr lang="en-US" sz="1600" i="1" dirty="0" smtClean="0"/>
              <a:t>Source: US </a:t>
            </a:r>
            <a:r>
              <a:rPr lang="en-US" sz="1600" i="1" dirty="0"/>
              <a:t>Natural Resources Defense </a:t>
            </a:r>
            <a:r>
              <a:rPr lang="en-US" sz="1600" i="1" dirty="0" smtClean="0"/>
              <a:t>Council (NRDC)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7894" y="6376494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bg1">
                    <a:lumMod val="50000"/>
                  </a:schemeClr>
                </a:solidFill>
              </a:rPr>
              <a:t>Photo Source: http://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</a:rPr>
              <a:t>nycyoungmen.tumblr.com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3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4"/>
    </mc:Choice>
    <mc:Fallback xmlns="">
      <p:transition spd="slow" advTm="128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4"/>
            <a:ext cx="4175943" cy="4464521"/>
          </a:xfrm>
        </p:spPr>
        <p:txBody>
          <a:bodyPr/>
          <a:lstStyle/>
          <a:p>
            <a:r>
              <a:rPr lang="en-US" dirty="0"/>
              <a:t>Cloud </a:t>
            </a:r>
            <a:r>
              <a:rPr lang="en-US" dirty="0" smtClean="0"/>
              <a:t>providers aims</a:t>
            </a:r>
          </a:p>
          <a:p>
            <a:pPr lvl="1"/>
            <a:r>
              <a:rPr lang="en-US" dirty="0" smtClean="0"/>
              <a:t>Reducing energy consumption 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ependence on brown energy</a:t>
            </a:r>
          </a:p>
          <a:p>
            <a:r>
              <a:rPr dirty="0" smtClean="0"/>
              <a:t>Using renewable energy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n-site green power generation</a:t>
            </a:r>
          </a:p>
          <a:p>
            <a:pPr lvl="1"/>
            <a:r>
              <a:rPr dirty="0" smtClean="0"/>
              <a:t>Google, Microsoft and Amazon</a:t>
            </a:r>
            <a:endParaRPr lang="en-US" dirty="0" smtClean="0"/>
          </a:p>
          <a:p>
            <a:pPr marL="1492250" lvl="2" indent="-342900" algn="ctr">
              <a:buNone/>
            </a:pPr>
            <a:endParaRPr lang="en-US" dirty="0" smtClean="0"/>
          </a:p>
          <a:p>
            <a:pPr marL="1492250" lvl="2" indent="-342900" algn="ctr"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sz="2000" i="1" dirty="0">
                <a:solidFill>
                  <a:schemeClr val="tx1"/>
                </a:solidFill>
                <a:latin typeface="+mj-lt"/>
              </a:rPr>
              <a:t>“Amazon 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Web Services (AWS) has built a wind farm in 2016 to exceed the goal of 40% electrical usage from renewable energy sources”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022" y="3752457"/>
            <a:ext cx="3456384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22" y="1688108"/>
            <a:ext cx="3453008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85554" y="5704525"/>
            <a:ext cx="3172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: https://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</a:rPr>
              <a:t>aws.amazon.com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/about-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</a:rPr>
              <a:t>aws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/sustainability/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i="1" dirty="0" smtClean="0"/>
              <a:t>Intermittency</a:t>
            </a:r>
            <a:r>
              <a:rPr dirty="0" smtClean="0"/>
              <a:t> </a:t>
            </a:r>
            <a:r>
              <a:rPr dirty="0"/>
              <a:t>and </a:t>
            </a:r>
            <a:r>
              <a:rPr b="1" i="1" dirty="0"/>
              <a:t>unpredictability</a:t>
            </a:r>
            <a:r>
              <a:rPr dirty="0"/>
              <a:t> of renewable energy </a:t>
            </a:r>
            <a:r>
              <a:rPr dirty="0" smtClean="0"/>
              <a:t>sources (Wind and Solar):</a:t>
            </a:r>
          </a:p>
          <a:p>
            <a:pPr lvl="1"/>
            <a:r>
              <a:rPr dirty="0" smtClean="0"/>
              <a:t>Powering data </a:t>
            </a:r>
            <a:r>
              <a:rPr dirty="0"/>
              <a:t>centers entirely with </a:t>
            </a:r>
            <a:r>
              <a:rPr dirty="0" smtClean="0"/>
              <a:t>renewable </a:t>
            </a:r>
            <a:r>
              <a:rPr dirty="0"/>
              <a:t>energy </a:t>
            </a:r>
            <a:r>
              <a:rPr dirty="0" smtClean="0"/>
              <a:t>sources is </a:t>
            </a:r>
            <a:r>
              <a:rPr lang="en-US" dirty="0" smtClean="0"/>
              <a:t>difficult</a:t>
            </a:r>
            <a:endParaRPr lang="en-AU" dirty="0" smtClean="0"/>
          </a:p>
          <a:p>
            <a:pPr lvl="1"/>
            <a:r>
              <a:rPr lang="en-AU" dirty="0" smtClean="0"/>
              <a:t>Mixed </a:t>
            </a:r>
            <a:r>
              <a:rPr dirty="0" smtClean="0"/>
              <a:t>sources of energy for </a:t>
            </a:r>
            <a:r>
              <a:rPr lang="en-US" dirty="0" smtClean="0"/>
              <a:t>data centers</a:t>
            </a:r>
            <a:r>
              <a:rPr dirty="0" smtClean="0"/>
              <a:t>:</a:t>
            </a:r>
          </a:p>
          <a:p>
            <a:pPr lvl="2"/>
            <a:r>
              <a:rPr lang="en-US" dirty="0" smtClean="0"/>
              <a:t>G</a:t>
            </a:r>
            <a:r>
              <a:rPr dirty="0" smtClean="0"/>
              <a:t>rid power </a:t>
            </a:r>
            <a:r>
              <a:rPr dirty="0"/>
              <a:t>or </a:t>
            </a:r>
            <a:r>
              <a:rPr dirty="0">
                <a:solidFill>
                  <a:srgbClr val="CC0000"/>
                </a:solidFill>
              </a:rPr>
              <a:t>brown</a:t>
            </a:r>
            <a:r>
              <a:rPr dirty="0"/>
              <a:t> </a:t>
            </a:r>
            <a:r>
              <a:rPr dirty="0" smtClean="0"/>
              <a:t>energy</a:t>
            </a:r>
            <a:endParaRPr lang="en-US" dirty="0" smtClean="0"/>
          </a:p>
          <a:p>
            <a:pPr lvl="2"/>
            <a:r>
              <a:rPr lang="en-US" dirty="0" smtClean="0"/>
              <a:t>R</a:t>
            </a:r>
            <a:r>
              <a:rPr dirty="0" smtClean="0"/>
              <a:t>enewable </a:t>
            </a:r>
            <a:r>
              <a:rPr dirty="0"/>
              <a:t>energy </a:t>
            </a:r>
            <a:r>
              <a:rPr dirty="0" smtClean="0"/>
              <a:t>sources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energy</a:t>
            </a:r>
            <a:endParaRPr dirty="0" smtClean="0"/>
          </a:p>
          <a:p>
            <a:r>
              <a:rPr dirty="0" smtClean="0"/>
              <a:t>Challenges:</a:t>
            </a:r>
          </a:p>
          <a:p>
            <a:pPr lvl="1"/>
            <a:r>
              <a:rPr lang="en-AU" dirty="0" smtClean="0"/>
              <a:t>Minimizing </a:t>
            </a:r>
            <a:r>
              <a:rPr dirty="0" smtClean="0"/>
              <a:t>brown </a:t>
            </a:r>
            <a:r>
              <a:rPr dirty="0"/>
              <a:t>energy </a:t>
            </a:r>
            <a:r>
              <a:rPr dirty="0" smtClean="0"/>
              <a:t>usage</a:t>
            </a:r>
            <a:endParaRPr lang="en-US" dirty="0" smtClean="0"/>
          </a:p>
          <a:p>
            <a:pPr lvl="1"/>
            <a:r>
              <a:rPr lang="en-US" dirty="0" smtClean="0"/>
              <a:t>Maximizing</a:t>
            </a:r>
            <a:r>
              <a:rPr dirty="0" smtClean="0"/>
              <a:t> </a:t>
            </a:r>
            <a:r>
              <a:rPr dirty="0"/>
              <a:t>renewable energy </a:t>
            </a:r>
            <a:r>
              <a:rPr dirty="0" smtClean="0"/>
              <a:t>utilization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Geographical Load Balancing (GLB)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2400" cy="2228853"/>
          </a:xfrm>
        </p:spPr>
        <p:txBody>
          <a:bodyPr/>
          <a:lstStyle/>
          <a:p>
            <a:r>
              <a:rPr sz="2000" dirty="0" smtClean="0"/>
              <a:t>Geographical </a:t>
            </a:r>
            <a:r>
              <a:rPr sz="2000" dirty="0"/>
              <a:t>load </a:t>
            </a:r>
            <a:r>
              <a:rPr sz="2000" dirty="0" smtClean="0"/>
              <a:t>balancing </a:t>
            </a:r>
            <a:r>
              <a:rPr sz="2000" dirty="0"/>
              <a:t>(GLB</a:t>
            </a:r>
            <a:r>
              <a:rPr sz="2000" dirty="0" smtClean="0"/>
              <a:t>) potentials:</a:t>
            </a:r>
          </a:p>
          <a:p>
            <a:pPr lvl="1"/>
            <a:r>
              <a:rPr lang="en-US" sz="1600" b="1" dirty="0" smtClean="0"/>
              <a:t>Follow-the-renewables</a:t>
            </a:r>
            <a:endParaRPr lang="en-US" sz="2000" dirty="0" smtClean="0"/>
          </a:p>
          <a:p>
            <a:r>
              <a:rPr lang="en-US" sz="2000" dirty="0" smtClean="0"/>
              <a:t>GLB approach benefits cloud providers but it raises an interesting, and challenging question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8" y="3275200"/>
            <a:ext cx="3214710" cy="24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64518" y="3056260"/>
            <a:ext cx="45529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b="0" dirty="0" smtClean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b="0" i="1" dirty="0" smtClean="0">
                <a:solidFill>
                  <a:schemeClr val="tx1"/>
                </a:solidFill>
                <a:latin typeface="+mj-lt"/>
              </a:rPr>
              <a:t>“With limited or 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even no a priori knowledge of the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future workload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, and </a:t>
            </a:r>
            <a:r>
              <a:rPr lang="en-US" b="0" i="1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b="0" i="1" dirty="0" smtClean="0">
                <a:solidFill>
                  <a:srgbClr val="FF0000"/>
                </a:solidFill>
                <a:latin typeface="+mj-lt"/>
              </a:rPr>
              <a:t>dynamic</a:t>
            </a:r>
            <a:r>
              <a:rPr lang="en-US" b="0" i="1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b="0" i="1" dirty="0" smtClean="0">
                <a:solidFill>
                  <a:srgbClr val="FF0000"/>
                </a:solidFill>
                <a:latin typeface="+mj-lt"/>
              </a:rPr>
              <a:t>unpredictable</a:t>
            </a:r>
            <a:r>
              <a:rPr lang="en-US" b="0" i="1" dirty="0" smtClean="0">
                <a:solidFill>
                  <a:schemeClr val="tx1"/>
                </a:solidFill>
                <a:latin typeface="+mj-lt"/>
              </a:rPr>
              <a:t> nature of renewable energy sources, how does one allocate 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requests to each data center such that the total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cost of power consumption 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is minimized and the overall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renewable energy utilization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 is maximized?”</a:t>
            </a:r>
          </a:p>
        </p:txBody>
      </p:sp>
    </p:spTree>
    <p:extLst>
      <p:ext uri="{BB962C8B-B14F-4D97-AF65-F5344CB8AC3E}">
        <p14:creationId xmlns:p14="http://schemas.microsoft.com/office/powerpoint/2010/main" val="165540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untitled 1">
      <a:majorFont>
        <a:latin typeface="Times"/>
        <a:ea typeface=""/>
        <a:cs typeface="Yagut"/>
      </a:majorFont>
      <a:minorFont>
        <a:latin typeface="Times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21898</TotalTime>
  <Pages>54</Pages>
  <Words>1328</Words>
  <Application>Microsoft Macintosh PowerPoint</Application>
  <PresentationFormat>Custom</PresentationFormat>
  <Paragraphs>218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untitled 1</vt:lpstr>
      <vt:lpstr> </vt:lpstr>
      <vt:lpstr>Biography</vt:lpstr>
      <vt:lpstr>Outline</vt:lpstr>
      <vt:lpstr>Online Activities Every Second</vt:lpstr>
      <vt:lpstr>Digital Transformation</vt:lpstr>
      <vt:lpstr>Power Hungry Clouds</vt:lpstr>
      <vt:lpstr>Renewable Energy</vt:lpstr>
      <vt:lpstr>Challenges</vt:lpstr>
      <vt:lpstr>Geographical Load Balancing (GLB)</vt:lpstr>
      <vt:lpstr>Example: Offline GLB Problem</vt:lpstr>
      <vt:lpstr>Optimal Offline Algorithm</vt:lpstr>
      <vt:lpstr>GLB for Web Applications</vt:lpstr>
      <vt:lpstr>Overall System Architecture</vt:lpstr>
      <vt:lpstr>Global Load Balancer</vt:lpstr>
      <vt:lpstr>Green Load Balancer (GreenLB)</vt:lpstr>
      <vt:lpstr>Grid’5000 Testbed</vt:lpstr>
      <vt:lpstr>A Prototype System</vt:lpstr>
      <vt:lpstr>Workload Traces</vt:lpstr>
      <vt:lpstr>Electricity Prices</vt:lpstr>
      <vt:lpstr>Renewable Power Generation</vt:lpstr>
      <vt:lpstr>Results </vt:lpstr>
      <vt:lpstr>Results</vt:lpstr>
      <vt:lpstr>Results</vt:lpstr>
      <vt:lpstr>Summary</vt:lpstr>
      <vt:lpstr>Future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with Reuse</dc:title>
  <dc:creator>Adel</dc:creator>
  <cp:lastModifiedBy>Adel Nadjaran Toosi</cp:lastModifiedBy>
  <cp:revision>731</cp:revision>
  <cp:lastPrinted>2017-10-20T05:12:58Z</cp:lastPrinted>
  <dcterms:created xsi:type="dcterms:W3CDTF">1995-11-30T19:12:41Z</dcterms:created>
  <dcterms:modified xsi:type="dcterms:W3CDTF">2017-10-23T00:56:41Z</dcterms:modified>
</cp:coreProperties>
</file>