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7" r:id="rId2"/>
    <p:sldId id="350" r:id="rId3"/>
    <p:sldId id="257" r:id="rId4"/>
    <p:sldId id="355" r:id="rId5"/>
    <p:sldId id="294" r:id="rId6"/>
    <p:sldId id="340" r:id="rId7"/>
    <p:sldId id="346" r:id="rId8"/>
    <p:sldId id="358" r:id="rId9"/>
    <p:sldId id="351" r:id="rId10"/>
    <p:sldId id="356" r:id="rId11"/>
    <p:sldId id="309" r:id="rId12"/>
    <p:sldId id="352" r:id="rId13"/>
    <p:sldId id="342" r:id="rId14"/>
    <p:sldId id="343" r:id="rId15"/>
    <p:sldId id="339" r:id="rId16"/>
    <p:sldId id="344" r:id="rId17"/>
    <p:sldId id="341" r:id="rId18"/>
    <p:sldId id="354" r:id="rId19"/>
    <p:sldId id="353" r:id="rId20"/>
    <p:sldId id="330" r:id="rId21"/>
    <p:sldId id="34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80C"/>
    <a:srgbClr val="061D42"/>
    <a:srgbClr val="1C324C"/>
    <a:srgbClr val="0C3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971" autoAdjust="0"/>
  </p:normalViewPr>
  <p:slideViewPr>
    <p:cSldViewPr snapToGrid="0">
      <p:cViewPr>
        <p:scale>
          <a:sx n="100" d="100"/>
          <a:sy n="100" d="100"/>
        </p:scale>
        <p:origin x="-30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D714-47DE-41E6-B143-410E3B1A5130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8D27-D85C-4566-A123-38AEFE605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1799F-B0DD-4CF5-ABE3-B156C73E433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6A64-DF9E-4F5A-806A-DE50DCF84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6A64-DF9E-4F5A-806A-DE50DCF84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6A64-DF9E-4F5A-806A-DE50DCF847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6A64-DF9E-4F5A-806A-DE50DCF8476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4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6A64-DF9E-4F5A-806A-DE50DCF847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6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noFill/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7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8514" y="2217218"/>
            <a:ext cx="7772400" cy="1076240"/>
          </a:xfrm>
          <a:ln w="6350">
            <a:noFill/>
          </a:ln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Bell MT" pitchFamily="18" charset="0"/>
              </a:defRPr>
            </a:lvl1pPr>
          </a:lstStyle>
          <a:p>
            <a:r>
              <a:rPr lang="en-US" dirty="0" smtClean="0"/>
              <a:t>Cloud Computing &amp; Cloud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213" y="3499805"/>
            <a:ext cx="7162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568" y="679311"/>
            <a:ext cx="8229600" cy="890650"/>
          </a:xfrm>
          <a:noFill/>
          <a:ln>
            <a:noFill/>
          </a:ln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944"/>
            <a:ext cx="8229600" cy="4525963"/>
          </a:xfrm>
          <a:noFill/>
          <a:ln>
            <a:noFill/>
          </a:ln>
        </p:spPr>
        <p:txBody>
          <a:bodyPr/>
          <a:lstStyle>
            <a:lvl1pPr>
              <a:buFont typeface="Arial" pitchFamily="34" charset="0"/>
              <a:buChar char="■"/>
              <a:defRPr>
                <a:latin typeface="Book Antiqua" pitchFamily="18" charset="0"/>
              </a:defRPr>
            </a:lvl1pPr>
            <a:lvl2pPr>
              <a:buFont typeface="Calibri" pitchFamily="34" charset="0"/>
              <a:buChar char="–"/>
              <a:defRPr>
                <a:latin typeface="Californian FB" pitchFamily="18" charset="0"/>
              </a:defRPr>
            </a:lvl2pPr>
            <a:lvl3pPr>
              <a:buFont typeface="Calibri" pitchFamily="34" charset="0"/>
              <a:buChar char="–"/>
              <a:defRPr>
                <a:latin typeface="Californian FB" pitchFamily="18" charset="0"/>
              </a:defRPr>
            </a:lvl3pPr>
            <a:lvl4pPr>
              <a:buFont typeface="Calibri" pitchFamily="34" charset="0"/>
              <a:buChar char="–"/>
              <a:defRPr>
                <a:latin typeface="Californian FB" pitchFamily="18" charset="0"/>
              </a:defRPr>
            </a:lvl4pPr>
            <a:lvl5pPr>
              <a:buFont typeface="Calibri" pitchFamily="34" charset="0"/>
              <a:buChar char="–"/>
              <a:defRPr>
                <a:latin typeface="Californian FB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8669" y="6173914"/>
            <a:ext cx="998838" cy="365125"/>
          </a:xfrm>
          <a:prstGeom prst="rect">
            <a:avLst/>
          </a:prstGeom>
        </p:spPr>
        <p:txBody>
          <a:bodyPr/>
          <a:lstStyle/>
          <a:p>
            <a:fld id="{36756740-0145-4C5E-BD80-0CB21759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5925"/>
            <a:ext cx="4038600" cy="41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5925"/>
            <a:ext cx="4038600" cy="41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79588" y="6214374"/>
            <a:ext cx="998838" cy="365125"/>
          </a:xfrm>
          <a:prstGeom prst="rect">
            <a:avLst/>
          </a:prstGeom>
        </p:spPr>
        <p:txBody>
          <a:bodyPr/>
          <a:lstStyle/>
          <a:p>
            <a:fld id="{36756740-0145-4C5E-BD80-0CB21759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292" y="1801023"/>
            <a:ext cx="4040188" cy="5287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4479"/>
            <a:ext cx="4040188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933" y="1809114"/>
            <a:ext cx="4041775" cy="5287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4479"/>
            <a:ext cx="4041775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55312" y="6165822"/>
            <a:ext cx="998838" cy="365125"/>
          </a:xfrm>
          <a:prstGeom prst="rect">
            <a:avLst/>
          </a:prstGeom>
        </p:spPr>
        <p:txBody>
          <a:bodyPr/>
          <a:lstStyle/>
          <a:p>
            <a:fld id="{36756740-0145-4C5E-BD80-0CB21759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el\Downloads\Desktop\adel\win\bg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8092"/>
            <a:ext cx="9144000" cy="68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280"/>
            <a:ext cx="8229600" cy="1012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29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Line 2"/>
          <p:cNvSpPr>
            <a:spLocks noChangeShapeType="1"/>
          </p:cNvSpPr>
          <p:nvPr userDrawn="1"/>
        </p:nvSpPr>
        <p:spPr bwMode="auto">
          <a:xfrm>
            <a:off x="451143" y="1622740"/>
            <a:ext cx="8243309" cy="0"/>
          </a:xfrm>
          <a:prstGeom prst="line">
            <a:avLst/>
          </a:prstGeom>
          <a:noFill/>
          <a:ln w="92075" cap="rnd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797" tIns="45898" rIns="91797" bIns="45898" anchor="ctr"/>
          <a:lstStyle/>
          <a:p>
            <a:pPr>
              <a:defRPr/>
            </a:pPr>
            <a:endParaRPr lang="fa-IR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520700" y="6369050"/>
            <a:ext cx="808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Cloud Computing and Cloud Networking</a:t>
            </a:r>
            <a:r>
              <a:rPr lang="en-GB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	                </a:t>
            </a:r>
            <a:r>
              <a:rPr lang="en-GB" sz="1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Slide </a:t>
            </a:r>
            <a:fld id="{CCE2AB80-464E-44E7-AAAB-1FDBF3B3FBE8}" type="slidenum">
              <a:rPr lang="en-US" sz="12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/21</a:t>
            </a:r>
            <a:endParaRPr lang="en-GB" sz="1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JncFirh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2978" y="1801196"/>
            <a:ext cx="8464955" cy="41300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■"/>
              <a:defRPr sz="32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8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AU" smtClean="0"/>
              <a:t>Cloud Computing and Cloud Networking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en-AU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AU" sz="2400" b="1" smtClean="0">
                <a:solidFill>
                  <a:srgbClr val="0070C0"/>
                </a:solidFill>
                <a:cs typeface="Arial" charset="0"/>
              </a:rPr>
              <a:t>Dr. Adel Nadjaran Toosi 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AU" sz="1500" smtClean="0">
                <a:solidFill>
                  <a:srgbClr val="031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 and Distributed Systems (CLOUDS) Laboratory, 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AU" sz="1500" smtClean="0">
                <a:solidFill>
                  <a:srgbClr val="031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Computing and Information Systems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AU" sz="1500" smtClean="0">
                <a:solidFill>
                  <a:srgbClr val="031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Melbourne, Australia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en-AU" sz="1400" smtClean="0">
              <a:solidFill>
                <a:srgbClr val="031E73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en-AU" sz="1400" smtClean="0">
              <a:solidFill>
                <a:srgbClr val="031E73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AU" sz="1600" i="1" smtClean="0">
                <a:latin typeface="Arial" panose="020B0604020202020204" pitchFamily="34" charset="0"/>
                <a:cs typeface="Arial" panose="020B0604020202020204" pitchFamily="34" charset="0"/>
              </a:rPr>
              <a:t>Email: anadjaran@unimelb.edu.au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en-AU" sz="1600" i="1" smtClean="0">
                <a:latin typeface="Arial" panose="020B0604020202020204" pitchFamily="34" charset="0"/>
                <a:cs typeface="Arial" panose="020B0604020202020204" pitchFamily="34" charset="0"/>
              </a:rPr>
              <a:t>Homepage: https://adelnadjarantoosi.info/</a:t>
            </a: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en-AU" sz="1600" i="1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Uni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8907" y="248870"/>
            <a:ext cx="1204233" cy="1218961"/>
          </a:xfrm>
          <a:prstGeom prst="rect">
            <a:avLst/>
          </a:prstGeom>
        </p:spPr>
      </p:pic>
      <p:pic>
        <p:nvPicPr>
          <p:cNvPr id="6" name="Picture 2" descr="http://www.cloudbus.org/logo/cloudbuslogo-v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4" y="5249720"/>
            <a:ext cx="1789506" cy="6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Inside a cloud data centre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" y="5961823"/>
            <a:ext cx="7353301" cy="33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http://bcsocialcredit.com/server-schrank/tolle-server-schrank-cropped-serverschrank/</a:t>
            </a:r>
          </a:p>
        </p:txBody>
      </p:sp>
      <p:pic>
        <p:nvPicPr>
          <p:cNvPr id="5" name="Picture 4" descr="Tolle Server Schrank Cropped Serverschr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1694258"/>
            <a:ext cx="7486650" cy="42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69025" y="6533790"/>
            <a:ext cx="5611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 smtClean="0"/>
              <a:t>http://blogs.msdn.com/b/gshahine/archive/2009/11/22/3-days-at-microsoft-s-pdc-09.aspx</a:t>
            </a:r>
            <a:endParaRPr lang="en-AU" sz="1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rear of racks </a:t>
            </a:r>
            <a:r>
              <a:rPr lang="en-AU" dirty="0" smtClean="0"/>
              <a:t>in</a:t>
            </a:r>
            <a:endParaRPr lang="en-AU" dirty="0"/>
          </a:p>
        </p:txBody>
      </p:sp>
      <p:pic>
        <p:nvPicPr>
          <p:cNvPr id="1026" name="Picture 2" descr="The rear of racks in Google's Oklahoma Data Center. Google uses different colored wires for each connection type so they easily know what to replace in the event of a failu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869" y="1"/>
            <a:ext cx="10291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096" y="6105348"/>
            <a:ext cx="4935838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Google's Oklahoma Data </a:t>
            </a:r>
            <a:r>
              <a:rPr lang="en-AU" sz="2800" b="1" dirty="0" err="1"/>
              <a:t>Center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More…</a:t>
            </a:r>
            <a:endParaRPr lang="en-AU" dirty="0"/>
          </a:p>
        </p:txBody>
      </p:sp>
      <p:pic>
        <p:nvPicPr>
          <p:cNvPr id="2050" name="Picture 2" descr="Image may contain: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828799"/>
            <a:ext cx="5159375" cy="45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514" y="3055418"/>
            <a:ext cx="7772400" cy="107624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Cloud networking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208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9550" y="3714750"/>
            <a:ext cx="8801099" cy="242255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■"/>
              <a:defRPr sz="3200"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8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Californian FB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Massive size: tens of thousands of hosts + thousands of switches</a:t>
            </a:r>
          </a:p>
          <a:p>
            <a:r>
              <a:rPr lang="en-AU" sz="2200" dirty="0" smtClean="0"/>
              <a:t>Specialized hardware </a:t>
            </a:r>
            <a:r>
              <a:rPr lang="en-AU" sz="2200" b="1" dirty="0" smtClean="0"/>
              <a:t>(</a:t>
            </a:r>
            <a:r>
              <a:rPr lang="en-AU" sz="2200" b="1" dirty="0" err="1" smtClean="0"/>
              <a:t>middleboxes</a:t>
            </a:r>
            <a:r>
              <a:rPr lang="en-AU" sz="2200" b="1" dirty="0" smtClean="0"/>
              <a:t>)</a:t>
            </a:r>
            <a:r>
              <a:rPr lang="en-AU" sz="2200" dirty="0" smtClean="0"/>
              <a:t> implementing </a:t>
            </a:r>
            <a:r>
              <a:rPr lang="en-AU" sz="2200" b="1" dirty="0" smtClean="0"/>
              <a:t>networking functions</a:t>
            </a:r>
            <a:endParaRPr lang="en-AU" sz="2200" dirty="0" smtClean="0"/>
          </a:p>
          <a:p>
            <a:pPr lvl="1"/>
            <a:r>
              <a:rPr lang="en-AU" sz="2200" dirty="0" smtClean="0"/>
              <a:t>NAT, load balancing, WAN optimization, firewall…</a:t>
            </a:r>
          </a:p>
          <a:p>
            <a:r>
              <a:rPr lang="en-AU" sz="2200" dirty="0" smtClean="0"/>
              <a:t>Specialized communication protocols for top tiers</a:t>
            </a:r>
          </a:p>
          <a:p>
            <a:r>
              <a:rPr lang="en-AU" sz="2200" dirty="0" smtClean="0"/>
              <a:t>Communication patterns between hosts change frequently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0"/>
            <a:ext cx="9144000" cy="37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Software-Defined Networking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063"/>
            <a:ext cx="8229600" cy="151905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Separation of control plane from data forwarding plane</a:t>
            </a:r>
          </a:p>
          <a:p>
            <a:r>
              <a:rPr lang="en-US" dirty="0"/>
              <a:t>Platform is decoupled from infrastructure</a:t>
            </a:r>
          </a:p>
          <a:p>
            <a:r>
              <a:rPr lang="en-US" dirty="0"/>
              <a:t>Centralized controller, network-wide control by controller SW that performs routing and traffic </a:t>
            </a:r>
            <a:r>
              <a:rPr lang="en-US" dirty="0" smtClean="0"/>
              <a:t>engineering</a:t>
            </a:r>
            <a:r>
              <a:rPr lang="en-AU" dirty="0" smtClean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5764" y="4403192"/>
            <a:ext cx="990600" cy="811378"/>
            <a:chOff x="237319" y="4114800"/>
            <a:chExt cx="990600" cy="609600"/>
          </a:xfrm>
        </p:grpSpPr>
        <p:sp>
          <p:nvSpPr>
            <p:cNvPr id="12" name="Can 11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65764" y="4098392"/>
            <a:ext cx="990600" cy="811378"/>
            <a:chOff x="237319" y="4114800"/>
            <a:chExt cx="990600" cy="609600"/>
          </a:xfrm>
        </p:grpSpPr>
        <p:sp>
          <p:nvSpPr>
            <p:cNvPr id="19" name="Can 18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608764" y="5306706"/>
            <a:ext cx="990600" cy="811378"/>
            <a:chOff x="237319" y="4114800"/>
            <a:chExt cx="990600" cy="609600"/>
          </a:xfrm>
        </p:grpSpPr>
        <p:sp>
          <p:nvSpPr>
            <p:cNvPr id="26" name="Can 25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28" name="Right Arrow 27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ight Arrow 30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608764" y="5001906"/>
            <a:ext cx="990600" cy="811378"/>
            <a:chOff x="237319" y="4114800"/>
            <a:chExt cx="990600" cy="609600"/>
          </a:xfrm>
        </p:grpSpPr>
        <p:sp>
          <p:nvSpPr>
            <p:cNvPr id="33" name="Can 32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35" name="Right Arrow 34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" name="Right Arrow 36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2268774" y="4215280"/>
            <a:ext cx="990600" cy="811378"/>
            <a:chOff x="237319" y="4114800"/>
            <a:chExt cx="990600" cy="609600"/>
          </a:xfrm>
        </p:grpSpPr>
        <p:sp>
          <p:nvSpPr>
            <p:cNvPr id="40" name="Can 39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42" name="Right Arrow 41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Right Arrow 42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Right Arrow 43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268774" y="3910480"/>
            <a:ext cx="990600" cy="811378"/>
            <a:chOff x="237319" y="4114800"/>
            <a:chExt cx="990600" cy="609600"/>
          </a:xfrm>
        </p:grpSpPr>
        <p:sp>
          <p:nvSpPr>
            <p:cNvPr id="47" name="Can 46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49" name="Right Arrow 48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Right Arrow 49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cxnSp>
        <p:nvCxnSpPr>
          <p:cNvPr id="53" name="Straight Connector 52"/>
          <p:cNvCxnSpPr>
            <a:stCxn id="12" idx="4"/>
            <a:endCxn id="40" idx="2"/>
          </p:cNvCxnSpPr>
          <p:nvPr/>
        </p:nvCxnSpPr>
        <p:spPr>
          <a:xfrm flipV="1">
            <a:off x="1456364" y="4629511"/>
            <a:ext cx="812410" cy="17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2" idx="3"/>
            <a:endCxn id="26" idx="2"/>
          </p:cNvCxnSpPr>
          <p:nvPr/>
        </p:nvCxnSpPr>
        <p:spPr>
          <a:xfrm>
            <a:off x="961064" y="5237198"/>
            <a:ext cx="647700" cy="45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0" idx="3"/>
            <a:endCxn id="26" idx="4"/>
          </p:cNvCxnSpPr>
          <p:nvPr/>
        </p:nvCxnSpPr>
        <p:spPr>
          <a:xfrm flipH="1">
            <a:off x="2599364" y="5057828"/>
            <a:ext cx="164710" cy="623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444554" y="4794378"/>
            <a:ext cx="990600" cy="811378"/>
            <a:chOff x="237319" y="4114800"/>
            <a:chExt cx="990600" cy="609600"/>
          </a:xfrm>
        </p:grpSpPr>
        <p:sp>
          <p:nvSpPr>
            <p:cNvPr id="57" name="Can 56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59" name="Right Arrow 58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0" name="Right Arrow 59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1" name="Right Arrow 60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6483199" y="5317592"/>
            <a:ext cx="990600" cy="811378"/>
            <a:chOff x="237319" y="4114800"/>
            <a:chExt cx="990600" cy="609600"/>
          </a:xfrm>
        </p:grpSpPr>
        <p:sp>
          <p:nvSpPr>
            <p:cNvPr id="64" name="Can 63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66" name="Right Arrow 65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Right Arrow 66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8" name="Right Arrow 67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9" name="Right Arrow 68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7247564" y="4606466"/>
            <a:ext cx="990600" cy="811378"/>
            <a:chOff x="237319" y="4114800"/>
            <a:chExt cx="990600" cy="609600"/>
          </a:xfrm>
        </p:grpSpPr>
        <p:sp>
          <p:nvSpPr>
            <p:cNvPr id="71" name="Can 70"/>
            <p:cNvSpPr/>
            <p:nvPr/>
          </p:nvSpPr>
          <p:spPr>
            <a:xfrm>
              <a:off x="237319" y="4114800"/>
              <a:ext cx="990600" cy="609600"/>
            </a:xfrm>
            <a:prstGeom prst="ca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1673" y="4125140"/>
              <a:ext cx="781891" cy="281753"/>
              <a:chOff x="466725" y="2959272"/>
              <a:chExt cx="971550" cy="497060"/>
            </a:xfrm>
          </p:grpSpPr>
          <p:sp>
            <p:nvSpPr>
              <p:cNvPr id="73" name="Right Arrow 72"/>
              <p:cNvSpPr/>
              <p:nvPr/>
            </p:nvSpPr>
            <p:spPr>
              <a:xfrm>
                <a:off x="466725" y="3132482"/>
                <a:ext cx="438151" cy="150640"/>
              </a:xfrm>
              <a:prstGeom prst="rightArrow">
                <a:avLst>
                  <a:gd name="adj1" fmla="val 50000"/>
                  <a:gd name="adj2" fmla="val 98282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4" name="Right Arrow 73"/>
              <p:cNvSpPr/>
              <p:nvPr/>
            </p:nvSpPr>
            <p:spPr>
              <a:xfrm rot="16200000">
                <a:off x="858673" y="287496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5" name="Right Arrow 74"/>
              <p:cNvSpPr/>
              <p:nvPr/>
            </p:nvSpPr>
            <p:spPr>
              <a:xfrm rot="5400000">
                <a:off x="858673" y="3200577"/>
                <a:ext cx="171450" cy="340060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6" name="Right Arrow 75"/>
              <p:cNvSpPr/>
              <p:nvPr/>
            </p:nvSpPr>
            <p:spPr>
              <a:xfrm rot="10800000">
                <a:off x="1000124" y="3130722"/>
                <a:ext cx="438151" cy="150640"/>
              </a:xfrm>
              <a:prstGeom prst="rightArrow">
                <a:avLst>
                  <a:gd name="adj1" fmla="val 50000"/>
                  <a:gd name="adj2" fmla="val 9095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cxnSp>
        <p:nvCxnSpPr>
          <p:cNvPr id="77" name="Straight Connector 76"/>
          <p:cNvCxnSpPr>
            <a:stCxn id="57" idx="4"/>
            <a:endCxn id="71" idx="2"/>
          </p:cNvCxnSpPr>
          <p:nvPr/>
        </p:nvCxnSpPr>
        <p:spPr>
          <a:xfrm flipV="1">
            <a:off x="6435154" y="5020697"/>
            <a:ext cx="812410" cy="17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7" idx="3"/>
            <a:endCxn id="64" idx="2"/>
          </p:cNvCxnSpPr>
          <p:nvPr/>
        </p:nvCxnSpPr>
        <p:spPr>
          <a:xfrm>
            <a:off x="5939854" y="5611098"/>
            <a:ext cx="543345" cy="10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1" idx="3"/>
            <a:endCxn id="64" idx="4"/>
          </p:cNvCxnSpPr>
          <p:nvPr/>
        </p:nvCxnSpPr>
        <p:spPr>
          <a:xfrm flipH="1">
            <a:off x="7473799" y="5431727"/>
            <a:ext cx="269065" cy="277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be 79"/>
          <p:cNvSpPr/>
          <p:nvPr/>
        </p:nvSpPr>
        <p:spPr>
          <a:xfrm>
            <a:off x="6142893" y="3725893"/>
            <a:ext cx="1330906" cy="773276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Controller Software</a:t>
            </a:r>
            <a:endParaRPr lang="en-AU" sz="1600" b="1" dirty="0"/>
          </a:p>
        </p:txBody>
      </p:sp>
      <p:cxnSp>
        <p:nvCxnSpPr>
          <p:cNvPr id="81" name="Straight Connector 80"/>
          <p:cNvCxnSpPr>
            <a:stCxn id="80" idx="3"/>
            <a:endCxn id="57" idx="1"/>
          </p:cNvCxnSpPr>
          <p:nvPr/>
        </p:nvCxnSpPr>
        <p:spPr>
          <a:xfrm flipH="1">
            <a:off x="5939854" y="4512587"/>
            <a:ext cx="771833" cy="2683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0" idx="3"/>
            <a:endCxn id="74" idx="3"/>
          </p:cNvCxnSpPr>
          <p:nvPr/>
        </p:nvCxnSpPr>
        <p:spPr>
          <a:xfrm>
            <a:off x="6711687" y="4504672"/>
            <a:ext cx="1024657" cy="1100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3"/>
            <a:endCxn id="64" idx="1"/>
          </p:cNvCxnSpPr>
          <p:nvPr/>
        </p:nvCxnSpPr>
        <p:spPr>
          <a:xfrm>
            <a:off x="6711687" y="4536370"/>
            <a:ext cx="266812" cy="7440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894392" y="5155287"/>
            <a:ext cx="2067172" cy="45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Data Forwarding Plane</a:t>
            </a:r>
            <a:endParaRPr lang="en-AU" sz="1600" dirty="0"/>
          </a:p>
        </p:txBody>
      </p:sp>
      <p:cxnSp>
        <p:nvCxnSpPr>
          <p:cNvPr id="85" name="Straight Arrow Connector 84"/>
          <p:cNvCxnSpPr>
            <a:stCxn id="84" idx="0"/>
          </p:cNvCxnSpPr>
          <p:nvPr/>
        </p:nvCxnSpPr>
        <p:spPr>
          <a:xfrm flipH="1" flipV="1">
            <a:off x="3259376" y="4753077"/>
            <a:ext cx="668602" cy="3830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403221" y="3804697"/>
            <a:ext cx="1329743" cy="45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Control Plane</a:t>
            </a:r>
            <a:endParaRPr lang="en-AU" sz="1600" dirty="0"/>
          </a:p>
        </p:txBody>
      </p:sp>
      <p:cxnSp>
        <p:nvCxnSpPr>
          <p:cNvPr id="87" name="Straight Arrow Connector 86"/>
          <p:cNvCxnSpPr>
            <a:stCxn id="86" idx="2"/>
          </p:cNvCxnSpPr>
          <p:nvPr/>
        </p:nvCxnSpPr>
        <p:spPr>
          <a:xfrm flipH="1">
            <a:off x="3259377" y="4261801"/>
            <a:ext cx="808716" cy="1297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781190" y="3967586"/>
            <a:ext cx="1170213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Control Protocol</a:t>
            </a:r>
            <a:endParaRPr lang="en-AU" sz="1600" dirty="0"/>
          </a:p>
        </p:txBody>
      </p:sp>
      <p:cxnSp>
        <p:nvCxnSpPr>
          <p:cNvPr id="89" name="Straight Arrow Connector 88"/>
          <p:cNvCxnSpPr>
            <a:stCxn id="88" idx="1"/>
          </p:cNvCxnSpPr>
          <p:nvPr/>
        </p:nvCxnSpPr>
        <p:spPr>
          <a:xfrm flipH="1">
            <a:off x="7351918" y="4369356"/>
            <a:ext cx="429272" cy="2520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961564" y="3274849"/>
            <a:ext cx="0" cy="296979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528132" y="3147557"/>
            <a:ext cx="2412840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Traditional Networking</a:t>
            </a:r>
            <a:endParaRPr lang="en-AU" b="1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5516190" y="3147557"/>
            <a:ext cx="3056671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Software-Defined Networking</a:t>
            </a:r>
            <a:endParaRPr lang="en-AU" b="1" i="1" dirty="0"/>
          </a:p>
        </p:txBody>
      </p:sp>
      <p:sp>
        <p:nvSpPr>
          <p:cNvPr id="93" name="Rectangle 92"/>
          <p:cNvSpPr/>
          <p:nvPr/>
        </p:nvSpPr>
        <p:spPr>
          <a:xfrm>
            <a:off x="3310949" y="5971010"/>
            <a:ext cx="1637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Credit: </a:t>
            </a:r>
            <a:r>
              <a:rPr lang="en-AU" sz="1400" dirty="0" err="1" smtClean="0"/>
              <a:t>Jungmin</a:t>
            </a:r>
            <a:r>
              <a:rPr lang="en-AU" sz="1400" dirty="0" smtClean="0"/>
              <a:t> </a:t>
            </a:r>
            <a:r>
              <a:rPr lang="en-AU" sz="1400" dirty="0"/>
              <a:t>Son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Enables dynamic configuration of networking</a:t>
            </a:r>
          </a:p>
          <a:p>
            <a:r>
              <a:rPr lang="en-AU" dirty="0"/>
              <a:t>Real-time responsiveness to traffic demands</a:t>
            </a:r>
            <a:endParaRPr lang="en-US" dirty="0"/>
          </a:p>
          <a:p>
            <a:r>
              <a:rPr lang="en-US" dirty="0" smtClean="0"/>
              <a:t>Programmable </a:t>
            </a:r>
            <a:r>
              <a:rPr lang="en-US" dirty="0"/>
              <a:t>network</a:t>
            </a:r>
          </a:p>
          <a:p>
            <a:r>
              <a:rPr lang="en-US" dirty="0"/>
              <a:t>Load balancing by network</a:t>
            </a:r>
          </a:p>
          <a:p>
            <a:r>
              <a:rPr lang="en-US" dirty="0"/>
              <a:t>Open opportunities for innovation</a:t>
            </a:r>
          </a:p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AU" dirty="0"/>
              <a:t>De facto standard interface for SDN controllers</a:t>
            </a:r>
          </a:p>
          <a:p>
            <a:pPr lvl="1"/>
            <a:r>
              <a:rPr lang="en-AU" dirty="0"/>
              <a:t>Describes an open interaction protocol in SDN that allows the controller to communicate with the forwarding plane</a:t>
            </a:r>
            <a:endParaRPr lang="en-US" dirty="0"/>
          </a:p>
          <a:p>
            <a:pPr marL="339725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25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Network Function </a:t>
            </a:r>
            <a:r>
              <a:rPr lang="en-AU" sz="3600" dirty="0" smtClean="0"/>
              <a:t>Virtualization (NFV)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Migration of network functions to the software layer</a:t>
            </a:r>
          </a:p>
          <a:p>
            <a:r>
              <a:rPr lang="en-AU" dirty="0" smtClean="0"/>
              <a:t>Enables better interoperability of equipments and more advanced network functions</a:t>
            </a:r>
          </a:p>
          <a:p>
            <a:r>
              <a:rPr lang="en-AU" dirty="0" smtClean="0"/>
              <a:t>Virtualized Network Function (VNF)</a:t>
            </a:r>
          </a:p>
          <a:p>
            <a:pPr lvl="1"/>
            <a:r>
              <a:rPr lang="en-AU" dirty="0" smtClean="0"/>
              <a:t>deployable elements of NFV</a:t>
            </a:r>
          </a:p>
          <a:p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7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Cloud Computing in 5 minutes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944"/>
            <a:ext cx="8229600" cy="4548131"/>
          </a:xfrm>
        </p:spPr>
        <p:txBody>
          <a:bodyPr/>
          <a:lstStyle/>
          <a:p>
            <a:endParaRPr lang="nl-NL" dirty="0" smtClean="0">
              <a:hlinkClick r:id="rId2"/>
            </a:endParaRPr>
          </a:p>
          <a:p>
            <a:pPr marL="0" indent="0" algn="ctr">
              <a:buNone/>
            </a:pPr>
            <a:r>
              <a:rPr lang="nl-NL" sz="2400" dirty="0" smtClean="0">
                <a:hlinkClick r:id="rId2"/>
              </a:rPr>
              <a:t>https</a:t>
            </a:r>
            <a:r>
              <a:rPr lang="nl-NL" sz="2400" dirty="0">
                <a:hlinkClick r:id="rId2"/>
              </a:rPr>
              <a:t>://www.youtube.com/watch?v=QJncFirhjPg</a:t>
            </a:r>
            <a:endParaRPr lang="nl-NL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03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Nectar Cloud</a:t>
            </a:r>
          </a:p>
          <a:p>
            <a:pPr lvl="1"/>
            <a:r>
              <a:rPr lang="en-AU" dirty="0" smtClean="0"/>
              <a:t>provides cloud </a:t>
            </a:r>
            <a:r>
              <a:rPr lang="en-AU" dirty="0"/>
              <a:t>computing </a:t>
            </a:r>
            <a:r>
              <a:rPr lang="en-AU" dirty="0" smtClean="0"/>
              <a:t>services </a:t>
            </a:r>
            <a:r>
              <a:rPr lang="en-AU" dirty="0"/>
              <a:t>to </a:t>
            </a:r>
            <a:r>
              <a:rPr lang="en-AU" dirty="0" smtClean="0"/>
              <a:t>Australian researchers</a:t>
            </a:r>
          </a:p>
          <a:p>
            <a:r>
              <a:rPr lang="en-AU" dirty="0" smtClean="0"/>
              <a:t>Virtual Machine</a:t>
            </a:r>
          </a:p>
          <a:p>
            <a:pPr lvl="1"/>
            <a:r>
              <a:rPr lang="en-AU" dirty="0" smtClean="0"/>
              <a:t>is </a:t>
            </a:r>
            <a:r>
              <a:rPr lang="en-AU" dirty="0"/>
              <a:t>an operating system (OS) or application environment that is installed on software, which imitates dedicated hardware. </a:t>
            </a:r>
            <a:endParaRPr lang="en-AU" dirty="0" smtClean="0"/>
          </a:p>
          <a:p>
            <a:pPr lvl="1"/>
            <a:r>
              <a:rPr lang="en-AU" dirty="0" smtClean="0"/>
              <a:t>The </a:t>
            </a:r>
            <a:r>
              <a:rPr lang="en-AU" dirty="0"/>
              <a:t>end user has the same experience on a virtual machine as they would have on dedicated hardware</a:t>
            </a:r>
            <a:r>
              <a:rPr lang="en-AU" dirty="0" smtClean="0"/>
              <a:t>.</a:t>
            </a:r>
          </a:p>
          <a:p>
            <a:r>
              <a:rPr lang="en-AU" dirty="0" smtClean="0"/>
              <a:t>Web Server</a:t>
            </a: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12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Biography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51" y="1752708"/>
            <a:ext cx="7804921" cy="4481119"/>
          </a:xfrm>
        </p:spPr>
        <p:txBody>
          <a:bodyPr/>
          <a:lstStyle/>
          <a:p>
            <a:r>
              <a:rPr lang="en-AU" sz="2000" dirty="0" smtClean="0"/>
              <a:t>Research </a:t>
            </a:r>
            <a:r>
              <a:rPr lang="en-AU" sz="2000" dirty="0"/>
              <a:t>Fellow, </a:t>
            </a:r>
            <a:r>
              <a:rPr lang="en-AU" sz="2000" i="1" dirty="0"/>
              <a:t>University of Melbourne</a:t>
            </a:r>
            <a:r>
              <a:rPr lang="en-AU" sz="2000" dirty="0"/>
              <a:t>, 2015-2018</a:t>
            </a:r>
          </a:p>
          <a:p>
            <a:r>
              <a:rPr lang="en-AU" sz="2000" dirty="0"/>
              <a:t>I am joining </a:t>
            </a:r>
            <a:r>
              <a:rPr lang="en-AU" sz="2000" i="1" dirty="0"/>
              <a:t>Monash University</a:t>
            </a:r>
            <a:r>
              <a:rPr lang="en-AU" sz="2000" dirty="0"/>
              <a:t> as a Lecturer in May 2018.</a:t>
            </a:r>
          </a:p>
          <a:p>
            <a:r>
              <a:rPr lang="en-AU" sz="2000" dirty="0"/>
              <a:t>PhD, Computer Science and Software Engineering, 2010-2014</a:t>
            </a:r>
          </a:p>
          <a:p>
            <a:pPr lvl="1"/>
            <a:r>
              <a:rPr lang="en-AU" sz="1600" dirty="0"/>
              <a:t>CLOUDS lab, Computing and Information Systems, University of Melbourne</a:t>
            </a:r>
          </a:p>
          <a:p>
            <a:pPr lvl="1"/>
            <a:r>
              <a:rPr lang="en-AU" sz="1600" dirty="0"/>
              <a:t>Thesis: “</a:t>
            </a:r>
            <a:r>
              <a:rPr lang="en-AU" sz="1600" i="1" dirty="0"/>
              <a:t>On the Economics of Infrastructure as a Service Cloud Providers: Pricing, Markets, and Profit Maximization”</a:t>
            </a:r>
          </a:p>
          <a:p>
            <a:r>
              <a:rPr lang="en-AU" sz="2000" dirty="0"/>
              <a:t>Research Interests</a:t>
            </a:r>
          </a:p>
          <a:p>
            <a:pPr lvl="1"/>
            <a:r>
              <a:rPr lang="en-AU" sz="1600" dirty="0"/>
              <a:t>Cloud Computing, Software-Defined Networking (SDN), Energy </a:t>
            </a:r>
            <a:r>
              <a:rPr lang="en-AU" sz="1600" dirty="0"/>
              <a:t>Efficiency and Green </a:t>
            </a:r>
            <a:r>
              <a:rPr lang="en-AU" sz="1600" dirty="0"/>
              <a:t>Computing, </a:t>
            </a:r>
            <a:r>
              <a:rPr lang="en-AU" sz="1600" dirty="0"/>
              <a:t>Soft Computing and Machine </a:t>
            </a:r>
            <a:r>
              <a:rPr lang="en-AU" sz="1600" dirty="0"/>
              <a:t>Learning</a:t>
            </a:r>
          </a:p>
          <a:p>
            <a:pPr lvl="1"/>
            <a:r>
              <a:rPr lang="en-AU" sz="1600" dirty="0"/>
              <a:t>Focused on Resource </a:t>
            </a:r>
            <a:r>
              <a:rPr lang="en-AU" sz="1600" dirty="0"/>
              <a:t>Provisioning and Scheduling in Distributed </a:t>
            </a:r>
            <a:r>
              <a:rPr lang="en-AU" sz="1600" dirty="0"/>
              <a:t>Systems</a:t>
            </a:r>
          </a:p>
          <a:p>
            <a:r>
              <a:rPr lang="en-AU" sz="2400" dirty="0"/>
              <a:t>Current Research</a:t>
            </a:r>
          </a:p>
          <a:p>
            <a:pPr lvl="1"/>
            <a:r>
              <a:rPr lang="en-AU" sz="1600" dirty="0"/>
              <a:t>Traffic engineering for energy efficient consolidation of virtual machines in SDN-enabled clouds</a:t>
            </a:r>
          </a:p>
          <a:p>
            <a:pPr marL="0" indent="0">
              <a:buNone/>
            </a:pPr>
            <a:endParaRPr lang="en-AU" sz="2300" dirty="0"/>
          </a:p>
          <a:p>
            <a:pPr lvl="1"/>
            <a:endParaRPr lang="en-AU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37763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060" y="679311"/>
            <a:ext cx="8276108" cy="890650"/>
          </a:xfrm>
        </p:spPr>
        <p:txBody>
          <a:bodyPr/>
          <a:lstStyle/>
          <a:p>
            <a:pPr eaLnBrk="1" hangingPunct="1"/>
            <a:r>
              <a:rPr lang="en-AU" dirty="0" smtClean="0"/>
              <a:t>Conclusion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dirty="0" smtClean="0"/>
              <a:t>New business model for ICT services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The core of the cloud are data centres with thousands of hosts and network devices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Advances in the technology are enabling software-defined networks and virtualization of networking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39607" y="1694383"/>
            <a:ext cx="7804921" cy="4130097"/>
          </a:xfrm>
          <a:prstGeom prst="rect">
            <a:avLst/>
          </a:prstGeom>
          <a:solidFill>
            <a:schemeClr val="lt1"/>
          </a:solidFill>
          <a:ln w="12700">
            <a:noFill/>
            <a:miter lim="800000"/>
            <a:headEnd/>
            <a:tailEnd/>
          </a:ln>
        </p:spPr>
        <p:txBody>
          <a:bodyPr vert="horz" wrap="square" lIns="90840" tIns="44623" rIns="90840" bIns="44623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Zapf Dingbats" charset="2"/>
              <a:buChar char="l"/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 marL="1035050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2"/>
              <a:buChar char="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63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20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8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92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Zapf Dingbats" charset="2"/>
              <a:buNone/>
            </a:pPr>
            <a:endParaRPr lang="it-IT" sz="2400" dirty="0"/>
          </a:p>
          <a:p>
            <a:pPr algn="ctr">
              <a:buFont typeface="Zapf Dingbats" charset="2"/>
              <a:buNone/>
            </a:pPr>
            <a:endParaRPr lang="it-IT" sz="2400" dirty="0"/>
          </a:p>
          <a:p>
            <a:pPr algn="ctr">
              <a:buFont typeface="Zapf Dingbats" charset="2"/>
              <a:buNone/>
            </a:pPr>
            <a:r>
              <a:rPr lang="it-IT" sz="4800" dirty="0"/>
              <a:t>THANK YOU </a:t>
            </a:r>
          </a:p>
          <a:p>
            <a:pPr algn="ctr">
              <a:buFont typeface="Zapf Dingbats" charset="2"/>
              <a:buNone/>
            </a:pPr>
            <a:endParaRPr lang="it-IT" sz="1400" dirty="0"/>
          </a:p>
          <a:p>
            <a:pPr algn="ctr">
              <a:buFont typeface="Zapf Dingbats" charset="2"/>
              <a:buNone/>
            </a:pPr>
            <a:r>
              <a:rPr lang="it-IT" sz="4800" dirty="0"/>
              <a:t>Questions?</a:t>
            </a:r>
          </a:p>
          <a:p>
            <a:pPr algn="ctr">
              <a:buFont typeface="Zapf Dingbats" charset="2"/>
              <a:buNone/>
            </a:pPr>
            <a:endParaRPr lang="it-IT" sz="4800" dirty="0"/>
          </a:p>
          <a:p>
            <a:pPr algn="ctr">
              <a:buFont typeface="Zapf Dingbats" charset="2"/>
              <a:buNone/>
            </a:pP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4058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75" y="173222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cloud computing?</a:t>
            </a:r>
          </a:p>
          <a:p>
            <a:r>
              <a:rPr lang="en-AU" dirty="0" smtClean="0"/>
              <a:t>Inside a cloud data centre</a:t>
            </a:r>
            <a:endParaRPr lang="en-US" dirty="0" smtClean="0"/>
          </a:p>
          <a:p>
            <a:r>
              <a:rPr lang="en-US" dirty="0" smtClean="0"/>
              <a:t>Cloud </a:t>
            </a:r>
            <a:r>
              <a:rPr lang="en-US" dirty="0" smtClean="0"/>
              <a:t>networking</a:t>
            </a:r>
          </a:p>
          <a:p>
            <a:r>
              <a:rPr lang="en-US" dirty="0" smtClean="0"/>
              <a:t>Demo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cloud computing?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AU" dirty="0" smtClean="0"/>
              <a:t>An IT </a:t>
            </a:r>
            <a:r>
              <a:rPr lang="en-AU" dirty="0"/>
              <a:t>paradigm that enables </a:t>
            </a:r>
            <a:r>
              <a:rPr lang="en-AU" dirty="0" smtClean="0"/>
              <a:t>access </a:t>
            </a:r>
            <a:r>
              <a:rPr lang="en-AU" dirty="0"/>
              <a:t>to </a:t>
            </a:r>
            <a:r>
              <a:rPr lang="en-AU" u="sng" dirty="0"/>
              <a:t>shared pools</a:t>
            </a:r>
            <a:r>
              <a:rPr lang="en-AU" dirty="0"/>
              <a:t> of configurable system resources </a:t>
            </a:r>
            <a:r>
              <a:rPr lang="en-AU" dirty="0" smtClean="0"/>
              <a:t>in form of </a:t>
            </a:r>
            <a:r>
              <a:rPr lang="en-AU" u="sng" dirty="0" smtClean="0"/>
              <a:t>services</a:t>
            </a:r>
            <a:r>
              <a:rPr lang="en-AU" dirty="0" smtClean="0"/>
              <a:t> </a:t>
            </a:r>
            <a:r>
              <a:rPr lang="en-AU" dirty="0"/>
              <a:t>that can be rapidly provisioned with minimal management effort, often over the </a:t>
            </a:r>
            <a:r>
              <a:rPr lang="en-AU" u="sng" dirty="0" smtClean="0"/>
              <a:t>Internet.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Allowing </a:t>
            </a:r>
            <a:r>
              <a:rPr lang="en-US" dirty="0"/>
              <a:t>businesses to outsource their IT facilities to cloud providers</a:t>
            </a:r>
          </a:p>
          <a:p>
            <a:pPr lvl="1">
              <a:defRPr/>
            </a:pPr>
            <a:r>
              <a:rPr lang="en-US" dirty="0"/>
              <a:t>Avoid expensive </a:t>
            </a:r>
            <a:r>
              <a:rPr lang="en-US" dirty="0" smtClean="0"/>
              <a:t>up-front </a:t>
            </a:r>
            <a:r>
              <a:rPr lang="en-US" dirty="0"/>
              <a:t>investments of establishing their own infrastructure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1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" lvl="1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400" u="sng" dirty="0" smtClean="0">
                <a:latin typeface="Book Antiqua" pitchFamily="18" charset="0"/>
              </a:rPr>
              <a:t>On-demand </a:t>
            </a:r>
            <a:r>
              <a:rPr lang="en-US" sz="2400" u="sng" dirty="0">
                <a:latin typeface="Book Antiqua" pitchFamily="18" charset="0"/>
              </a:rPr>
              <a:t>delivery of IT services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Get </a:t>
            </a:r>
            <a:r>
              <a:rPr lang="en-AU" sz="2000" dirty="0" smtClean="0"/>
              <a:t>more (or less) resources when you want, without interacting with other people</a:t>
            </a:r>
            <a:endParaRPr lang="en-US" sz="2000" dirty="0" smtClean="0"/>
          </a:p>
          <a:p>
            <a:pPr marL="5715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u="sng" dirty="0" smtClean="0"/>
              <a:t>Broad network access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Everything happens via the Internet</a:t>
            </a:r>
            <a:endParaRPr lang="en-US" sz="2000" dirty="0" smtClean="0"/>
          </a:p>
          <a:p>
            <a:pPr marL="5715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u="sng" dirty="0" smtClean="0"/>
              <a:t>Resource pooling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Huge amount of resources that are assigned to different users at different times</a:t>
            </a:r>
            <a:endParaRPr lang="en-US" sz="2000" dirty="0" smtClean="0"/>
          </a:p>
          <a:p>
            <a:pPr marL="5715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u="sng" dirty="0" smtClean="0"/>
              <a:t>Rapid elasticity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Get more (or less) resources in seconds</a:t>
            </a:r>
            <a:endParaRPr lang="en-US" sz="2000" dirty="0" smtClean="0"/>
          </a:p>
          <a:p>
            <a:pPr marL="5715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u="sng" dirty="0" smtClean="0"/>
              <a:t>Measured service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smtClean="0"/>
              <a:t>Long-held </a:t>
            </a:r>
            <a:r>
              <a:rPr lang="en-US" sz="2000" dirty="0"/>
              <a:t>dream of computing as a </a:t>
            </a:r>
            <a:r>
              <a:rPr lang="en-US" sz="2000" dirty="0" smtClean="0"/>
              <a:t>utility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smtClean="0"/>
              <a:t>Customers </a:t>
            </a:r>
            <a:r>
              <a:rPr lang="en-US" sz="2000" dirty="0"/>
              <a:t>pay for what they use</a:t>
            </a:r>
            <a:endParaRPr lang="en-AU" sz="2000" dirty="0"/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000" dirty="0" smtClean="0"/>
          </a:p>
          <a:p>
            <a:pPr marL="339725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471320" y="562028"/>
            <a:ext cx="8520545" cy="890650"/>
          </a:xfrm>
        </p:spPr>
        <p:txBody>
          <a:bodyPr>
            <a:noAutofit/>
          </a:bodyPr>
          <a:lstStyle/>
          <a:p>
            <a:r>
              <a:rPr lang="en-AU" dirty="0" smtClean="0"/>
              <a:t>Why Clouds?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>
          <a:xfrm>
            <a:off x="581025" y="1783506"/>
            <a:ext cx="3886200" cy="4525963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AU" sz="2700" dirty="0" smtClean="0"/>
              <a:t>Classical Computing</a:t>
            </a:r>
          </a:p>
          <a:p>
            <a:pPr lvl="1"/>
            <a:r>
              <a:rPr lang="en-AU" sz="2400" dirty="0">
                <a:latin typeface="Book Antiqua" pitchFamily="18" charset="0"/>
              </a:rPr>
              <a:t>Buy &amp; Own</a:t>
            </a:r>
          </a:p>
          <a:p>
            <a:pPr lvl="2"/>
            <a:r>
              <a:rPr lang="en-AU" sz="2100" dirty="0" smtClean="0">
                <a:latin typeface="Book Antiqua" panose="02040602050305030304" pitchFamily="18" charset="0"/>
              </a:rPr>
              <a:t>Hardware, </a:t>
            </a:r>
          </a:p>
          <a:p>
            <a:pPr lvl="2"/>
            <a:r>
              <a:rPr lang="en-AU" sz="2100" dirty="0" smtClean="0">
                <a:latin typeface="Book Antiqua" panose="02040602050305030304" pitchFamily="18" charset="0"/>
              </a:rPr>
              <a:t>System Software,</a:t>
            </a:r>
          </a:p>
          <a:p>
            <a:pPr lvl="2"/>
            <a:r>
              <a:rPr lang="en-AU" sz="2100" dirty="0" smtClean="0">
                <a:latin typeface="Book Antiqua" panose="02040602050305030304" pitchFamily="18" charset="0"/>
              </a:rPr>
              <a:t>Applications often to meet peak needs.</a:t>
            </a:r>
          </a:p>
          <a:p>
            <a:pPr lvl="1"/>
            <a:r>
              <a:rPr lang="en-AU" sz="2400" dirty="0" smtClean="0">
                <a:latin typeface="Book Antiqua" panose="02040602050305030304" pitchFamily="18" charset="0"/>
                <a:cs typeface="Arial" charset="0"/>
              </a:rPr>
              <a:t>Install, Configure, Test, Verify</a:t>
            </a:r>
          </a:p>
          <a:p>
            <a:pPr lvl="1"/>
            <a:r>
              <a:rPr lang="en-AU" sz="2400" dirty="0" smtClean="0">
                <a:latin typeface="Book Antiqua" panose="02040602050305030304" pitchFamily="18" charset="0"/>
                <a:cs typeface="Arial" charset="0"/>
              </a:rPr>
              <a:t>Manage</a:t>
            </a:r>
          </a:p>
          <a:p>
            <a:pPr lvl="1"/>
            <a:r>
              <a:rPr lang="en-AU" sz="2400" dirty="0" smtClean="0">
                <a:latin typeface="Book Antiqua" panose="02040602050305030304" pitchFamily="18" charset="0"/>
                <a:cs typeface="Arial" charset="0"/>
              </a:rPr>
              <a:t>..</a:t>
            </a:r>
          </a:p>
          <a:p>
            <a:pPr lvl="1"/>
            <a:r>
              <a:rPr lang="en-AU" sz="2400" dirty="0" smtClean="0">
                <a:latin typeface="Book Antiqua" panose="02040602050305030304" pitchFamily="18" charset="0"/>
                <a:cs typeface="Arial" charset="0"/>
              </a:rPr>
              <a:t>Finally, use it</a:t>
            </a:r>
          </a:p>
          <a:p>
            <a:pPr lvl="1"/>
            <a:r>
              <a:rPr lang="en-AU" sz="2400" dirty="0" smtClean="0">
                <a:latin typeface="Book Antiqua" panose="02040602050305030304" pitchFamily="18" charset="0"/>
                <a:cs typeface="Arial" charset="0"/>
              </a:rPr>
              <a:t>$$$$....$(High </a:t>
            </a:r>
            <a:r>
              <a:rPr lang="en-AU" sz="2400" dirty="0" err="1" smtClean="0">
                <a:latin typeface="Book Antiqua" panose="02040602050305030304" pitchFamily="18" charset="0"/>
                <a:cs typeface="Arial" charset="0"/>
              </a:rPr>
              <a:t>CapEx</a:t>
            </a:r>
            <a:r>
              <a:rPr lang="en-AU" dirty="0" smtClean="0">
                <a:latin typeface="Book Antiqua" panose="02040602050305030304" pitchFamily="18" charset="0"/>
                <a:cs typeface="Arial" charset="0"/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99458" y="1775855"/>
            <a:ext cx="3930192" cy="4525963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■"/>
            </a:pPr>
            <a:r>
              <a:rPr lang="en-AU" dirty="0" smtClean="0">
                <a:latin typeface="Book Antiqua" panose="02040602050305030304" pitchFamily="18" charset="0"/>
              </a:rPr>
              <a:t>Cloud Computing</a:t>
            </a:r>
          </a:p>
          <a:p>
            <a:pPr lvl="1"/>
            <a:r>
              <a:rPr lang="en-AU" dirty="0" smtClean="0">
                <a:latin typeface="Book Antiqua" panose="02040602050305030304" pitchFamily="18" charset="0"/>
                <a:cs typeface="Arial" charset="0"/>
              </a:rPr>
              <a:t>Subscribe</a:t>
            </a:r>
          </a:p>
          <a:p>
            <a:pPr lvl="1"/>
            <a:r>
              <a:rPr lang="en-AU" dirty="0" smtClean="0">
                <a:latin typeface="Book Antiqua" panose="02040602050305030304" pitchFamily="18" charset="0"/>
                <a:cs typeface="Arial" charset="0"/>
              </a:rPr>
              <a:t>Use</a:t>
            </a:r>
          </a:p>
          <a:p>
            <a:pPr lvl="2"/>
            <a:r>
              <a:rPr lang="en-AU" dirty="0" smtClean="0">
                <a:latin typeface="Book Antiqua" panose="02040602050305030304" pitchFamily="18" charset="0"/>
                <a:cs typeface="Arial" charset="0"/>
              </a:rPr>
              <a:t>Automation and reusable components</a:t>
            </a:r>
          </a:p>
          <a:p>
            <a:pPr lvl="1"/>
            <a:endParaRPr lang="en-AU" dirty="0" smtClean="0">
              <a:latin typeface="Book Antiqua" panose="02040602050305030304" pitchFamily="18" charset="0"/>
              <a:cs typeface="Arial" charset="0"/>
            </a:endParaRPr>
          </a:p>
          <a:p>
            <a:pPr lvl="1"/>
            <a:endParaRPr lang="en-AU" dirty="0" smtClean="0">
              <a:latin typeface="Book Antiqua" panose="02040602050305030304" pitchFamily="18" charset="0"/>
              <a:cs typeface="Arial" charset="0"/>
            </a:endParaRPr>
          </a:p>
          <a:p>
            <a:pPr lvl="1"/>
            <a:endParaRPr lang="en-AU" dirty="0" smtClean="0">
              <a:latin typeface="Book Antiqua" panose="02040602050305030304" pitchFamily="18" charset="0"/>
              <a:cs typeface="Arial" charset="0"/>
            </a:endParaRPr>
          </a:p>
          <a:p>
            <a:pPr lvl="1"/>
            <a:endParaRPr lang="en-AU" dirty="0" smtClean="0">
              <a:latin typeface="Book Antiqua" panose="02040602050305030304" pitchFamily="18" charset="0"/>
              <a:cs typeface="Arial" charset="0"/>
            </a:endParaRPr>
          </a:p>
          <a:p>
            <a:pPr lvl="1"/>
            <a:endParaRPr lang="en-AU" dirty="0" smtClean="0">
              <a:latin typeface="Book Antiqua" panose="02040602050305030304" pitchFamily="18" charset="0"/>
              <a:cs typeface="Arial" charset="0"/>
            </a:endParaRPr>
          </a:p>
          <a:p>
            <a:pPr lvl="1"/>
            <a:endParaRPr lang="en-AU" dirty="0" smtClean="0">
              <a:latin typeface="Book Antiqua" panose="02040602050305030304" pitchFamily="18" charset="0"/>
              <a:cs typeface="Arial" charset="0"/>
            </a:endParaRPr>
          </a:p>
          <a:p>
            <a:pPr lvl="1"/>
            <a:endParaRPr lang="en-AU" dirty="0" smtClean="0">
              <a:latin typeface="Book Antiqua" panose="02040602050305030304" pitchFamily="18" charset="0"/>
              <a:cs typeface="Arial" charset="0"/>
            </a:endParaRPr>
          </a:p>
          <a:p>
            <a:pPr lvl="1"/>
            <a:r>
              <a:rPr lang="en-AU" dirty="0" smtClean="0">
                <a:latin typeface="Book Antiqua" panose="02040602050305030304" pitchFamily="18" charset="0"/>
                <a:cs typeface="Arial" charset="0"/>
              </a:rPr>
              <a:t>Pay </a:t>
            </a:r>
            <a:r>
              <a:rPr lang="en-AU" dirty="0" smtClean="0">
                <a:latin typeface="Book Antiqua" panose="02040602050305030304" pitchFamily="18" charset="0"/>
                <a:cs typeface="Arial" charset="0"/>
              </a:rPr>
              <a:t>for what you use, no upfront investment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9865" y="2318475"/>
            <a:ext cx="1028700" cy="3124200"/>
            <a:chOff x="271046" y="2562896"/>
            <a:chExt cx="1029720" cy="3122837"/>
          </a:xfrm>
        </p:grpSpPr>
        <p:sp>
          <p:nvSpPr>
            <p:cNvPr id="22536" name="Freeform 7"/>
            <p:cNvSpPr>
              <a:spLocks/>
            </p:cNvSpPr>
            <p:nvPr/>
          </p:nvSpPr>
          <p:spPr bwMode="auto">
            <a:xfrm>
              <a:off x="663262" y="2562896"/>
              <a:ext cx="637504" cy="3052293"/>
            </a:xfrm>
            <a:custGeom>
              <a:avLst/>
              <a:gdLst>
                <a:gd name="T0" fmla="*/ 598868 w 637504"/>
                <a:gd name="T1" fmla="*/ 3052293 h 3052293"/>
                <a:gd name="T2" fmla="*/ 6439 w 637504"/>
                <a:gd name="T3" fmla="*/ 1764508 h 3052293"/>
                <a:gd name="T4" fmla="*/ 637504 w 637504"/>
                <a:gd name="T5" fmla="*/ 0 h 3052293"/>
                <a:gd name="T6" fmla="*/ 0 60000 65536"/>
                <a:gd name="T7" fmla="*/ 0 60000 65536"/>
                <a:gd name="T8" fmla="*/ 0 60000 65536"/>
                <a:gd name="T9" fmla="*/ 0 w 637504"/>
                <a:gd name="T10" fmla="*/ 0 h 3052293"/>
                <a:gd name="T11" fmla="*/ 637504 w 637504"/>
                <a:gd name="T12" fmla="*/ 3052293 h 3052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7504" h="3052293">
                  <a:moveTo>
                    <a:pt x="598868" y="3052293"/>
                  </a:moveTo>
                  <a:cubicBezTo>
                    <a:pt x="299434" y="2662706"/>
                    <a:pt x="0" y="2273120"/>
                    <a:pt x="6439" y="1764405"/>
                  </a:cubicBezTo>
                  <a:cubicBezTo>
                    <a:pt x="12878" y="1255690"/>
                    <a:pt x="530180" y="291921"/>
                    <a:pt x="637504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lIns="91380" tIns="45692" rIns="91380" bIns="45692" anchor="ctr"/>
            <a:lstStyle/>
            <a:p>
              <a:endParaRPr lang="en-AU"/>
            </a:p>
          </p:txBody>
        </p:sp>
        <p:sp>
          <p:nvSpPr>
            <p:cNvPr id="22537" name="TextBox 8"/>
            <p:cNvSpPr txBox="1">
              <a:spLocks noChangeArrowheads="1"/>
            </p:cNvSpPr>
            <p:nvPr/>
          </p:nvSpPr>
          <p:spPr bwMode="auto">
            <a:xfrm rot="5400000" flipH="1" flipV="1">
              <a:off x="-915657" y="4098920"/>
              <a:ext cx="27735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2000" b="1" dirty="0"/>
                <a:t>Every 18 months?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u="sng" dirty="0" smtClean="0"/>
              <a:t>Infrastructure as a Service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Choose number of virtual machines, operating system, memory, cores, and storage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Install and configure all the software you want, as if it was a new server you just bought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Don’t worry in finding where to put the servers, in installing air cons and fixing the hardware when it breaks</a:t>
            </a:r>
          </a:p>
          <a:p>
            <a:pPr marL="5715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u="sng" dirty="0" smtClean="0"/>
              <a:t>Platform as a Service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Develop an app, and submit the code to the cloud, which deploys it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Don’t worry about configuring Apache, Tomcat, </a:t>
            </a:r>
            <a:r>
              <a:rPr lang="en-AU" sz="2000" dirty="0" err="1" smtClean="0"/>
              <a:t>Memcache</a:t>
            </a:r>
            <a:r>
              <a:rPr lang="en-AU" sz="2000" dirty="0" smtClean="0"/>
              <a:t>, etc.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Don’t worry in growing the infrastructure if your app becomes popular</a:t>
            </a:r>
            <a:endParaRPr lang="en-US" sz="2000" dirty="0" smtClean="0"/>
          </a:p>
          <a:p>
            <a:pPr marL="5715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u="sng" dirty="0" smtClean="0"/>
              <a:t>Software as a Service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Just use the application on line</a:t>
            </a:r>
          </a:p>
          <a:p>
            <a:pPr marL="739775" lvl="1" indent="-282575"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000" dirty="0" smtClean="0"/>
              <a:t>Don’t worry buying a license, installing, configuring, and updating the apps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50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Models</a:t>
            </a:r>
            <a:endParaRPr lang="en-AU" dirty="0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4912990" y="2696220"/>
            <a:ext cx="2880320" cy="1661207"/>
            <a:chOff x="2016" y="987"/>
            <a:chExt cx="1824" cy="81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16" y="987"/>
              <a:ext cx="1824" cy="816"/>
              <a:chOff x="4554" y="2181"/>
              <a:chExt cx="958" cy="87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2167" y="1200"/>
              <a:ext cx="1418" cy="28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380" tIns="45692" rIns="91380" bIns="45692">
              <a:spAutoFit/>
            </a:bodyPr>
            <a:lstStyle/>
            <a:p>
              <a:pPr algn="ctr"/>
              <a:r>
                <a:rPr lang="en-AU" sz="1600" b="1" dirty="0">
                  <a:solidFill>
                    <a:srgbClr val="0000FF"/>
                  </a:solidFill>
                </a:rPr>
                <a:t>Private/Enterprise Clouds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1096566" y="2192164"/>
            <a:ext cx="2997765" cy="1656184"/>
            <a:chOff x="96" y="959"/>
            <a:chExt cx="1776" cy="865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96" y="959"/>
              <a:ext cx="1776" cy="865"/>
              <a:chOff x="4554" y="2180"/>
              <a:chExt cx="958" cy="874"/>
            </a:xfrm>
          </p:grpSpPr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4555" y="2180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352" y="1218"/>
              <a:ext cx="1189" cy="3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380" tIns="45692" rIns="91380" bIns="45692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AU" sz="1600" b="1" dirty="0">
                  <a:solidFill>
                    <a:schemeClr val="bg1"/>
                  </a:solidFill>
                </a:rPr>
                <a:t>Public/Internet Clouds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72"/>
          <p:cNvGrpSpPr>
            <a:grpSpLocks/>
          </p:cNvGrpSpPr>
          <p:nvPr/>
        </p:nvGrpSpPr>
        <p:grpSpPr bwMode="auto">
          <a:xfrm>
            <a:off x="2608734" y="4424412"/>
            <a:ext cx="2952328" cy="1656184"/>
            <a:chOff x="3888" y="960"/>
            <a:chExt cx="1824" cy="816"/>
          </a:xfrm>
        </p:grpSpPr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3888" y="960"/>
              <a:ext cx="1824" cy="816"/>
              <a:chOff x="4554" y="2181"/>
              <a:chExt cx="958" cy="873"/>
            </a:xfrm>
          </p:grpSpPr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602" y="2229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554" y="2181"/>
                <a:ext cx="910" cy="825"/>
              </a:xfrm>
              <a:custGeom>
                <a:avLst/>
                <a:gdLst>
                  <a:gd name="T0" fmla="*/ 343 w 3800"/>
                  <a:gd name="T1" fmla="*/ 1142 h 3433"/>
                  <a:gd name="T2" fmla="*/ 0 w 3800"/>
                  <a:gd name="T3" fmla="*/ 1612 h 3433"/>
                  <a:gd name="T4" fmla="*/ 189 w 3800"/>
                  <a:gd name="T5" fmla="*/ 2020 h 3433"/>
                  <a:gd name="T6" fmla="*/ 187 w 3800"/>
                  <a:gd name="T7" fmla="*/ 2014 h 3433"/>
                  <a:gd name="T8" fmla="*/ 84 w 3800"/>
                  <a:gd name="T9" fmla="*/ 2336 h 3433"/>
                  <a:gd name="T10" fmla="*/ 468 w 3800"/>
                  <a:gd name="T11" fmla="*/ 2806 h 3433"/>
                  <a:gd name="T12" fmla="*/ 512 w 3800"/>
                  <a:gd name="T13" fmla="*/ 2803 h 3433"/>
                  <a:gd name="T14" fmla="*/ 510 w 3800"/>
                  <a:gd name="T15" fmla="*/ 2806 h 3433"/>
                  <a:gd name="T16" fmla="*/ 1099 w 3800"/>
                  <a:gd name="T17" fmla="*/ 3227 h 3433"/>
                  <a:gd name="T18" fmla="*/ 1449 w 3800"/>
                  <a:gd name="T19" fmla="*/ 3107 h 3433"/>
                  <a:gd name="T20" fmla="*/ 1448 w 3800"/>
                  <a:gd name="T21" fmla="*/ 3108 h 3433"/>
                  <a:gd name="T22" fmla="*/ 1942 w 3800"/>
                  <a:gd name="T23" fmla="*/ 3433 h 3433"/>
                  <a:gd name="T24" fmla="*/ 2510 w 3800"/>
                  <a:gd name="T25" fmla="*/ 2913 h 3433"/>
                  <a:gd name="T26" fmla="*/ 2511 w 3800"/>
                  <a:gd name="T27" fmla="*/ 2917 h 3433"/>
                  <a:gd name="T28" fmla="*/ 2780 w 3800"/>
                  <a:gd name="T29" fmla="*/ 3012 h 3433"/>
                  <a:gd name="T30" fmla="*/ 3289 w 3800"/>
                  <a:gd name="T31" fmla="*/ 2392 h 3433"/>
                  <a:gd name="T32" fmla="*/ 3288 w 3800"/>
                  <a:gd name="T33" fmla="*/ 2390 h 3433"/>
                  <a:gd name="T34" fmla="*/ 3800 w 3800"/>
                  <a:gd name="T35" fmla="*/ 1665 h 3433"/>
                  <a:gd name="T36" fmla="*/ 3677 w 3800"/>
                  <a:gd name="T37" fmla="*/ 1219 h 3433"/>
                  <a:gd name="T38" fmla="*/ 3675 w 3800"/>
                  <a:gd name="T39" fmla="*/ 1218 h 3433"/>
                  <a:gd name="T40" fmla="*/ 3713 w 3800"/>
                  <a:gd name="T41" fmla="*/ 991 h 3433"/>
                  <a:gd name="T42" fmla="*/ 3368 w 3800"/>
                  <a:gd name="T43" fmla="*/ 433 h 3433"/>
                  <a:gd name="T44" fmla="*/ 3369 w 3800"/>
                  <a:gd name="T45" fmla="*/ 432 h 3433"/>
                  <a:gd name="T46" fmla="*/ 2949 w 3800"/>
                  <a:gd name="T47" fmla="*/ 1 h 3433"/>
                  <a:gd name="T48" fmla="*/ 2623 w 3800"/>
                  <a:gd name="T49" fmla="*/ 186 h 3433"/>
                  <a:gd name="T50" fmla="*/ 2623 w 3800"/>
                  <a:gd name="T51" fmla="*/ 187 h 3433"/>
                  <a:gd name="T52" fmla="*/ 2318 w 3800"/>
                  <a:gd name="T53" fmla="*/ 1 h 3433"/>
                  <a:gd name="T54" fmla="*/ 1975 w 3800"/>
                  <a:gd name="T55" fmla="*/ 262 h 3433"/>
                  <a:gd name="T56" fmla="*/ 1976 w 3800"/>
                  <a:gd name="T57" fmla="*/ 270 h 3433"/>
                  <a:gd name="T58" fmla="*/ 1647 w 3800"/>
                  <a:gd name="T59" fmla="*/ 104 h 3433"/>
                  <a:gd name="T60" fmla="*/ 1232 w 3800"/>
                  <a:gd name="T61" fmla="*/ 410 h 3433"/>
                  <a:gd name="T62" fmla="*/ 1231 w 3800"/>
                  <a:gd name="T63" fmla="*/ 414 h 3433"/>
                  <a:gd name="T64" fmla="*/ 931 w 3800"/>
                  <a:gd name="T65" fmla="*/ 314 h 3433"/>
                  <a:gd name="T66" fmla="*/ 337 w 3800"/>
                  <a:gd name="T67" fmla="*/ 1044 h 3433"/>
                  <a:gd name="T68" fmla="*/ 342 w 3800"/>
                  <a:gd name="T69" fmla="*/ 1143 h 3433"/>
                  <a:gd name="T70" fmla="*/ 343 w 3800"/>
                  <a:gd name="T71" fmla="*/ 1142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00" h="3433">
                    <a:moveTo>
                      <a:pt x="343" y="1142"/>
                    </a:moveTo>
                    <a:cubicBezTo>
                      <a:pt x="148" y="1167"/>
                      <a:pt x="0" y="1370"/>
                      <a:pt x="0" y="1612"/>
                    </a:cubicBezTo>
                    <a:cubicBezTo>
                      <a:pt x="0" y="1780"/>
                      <a:pt x="72" y="1935"/>
                      <a:pt x="189" y="2020"/>
                    </a:cubicBezTo>
                    <a:lnTo>
                      <a:pt x="187" y="2014"/>
                    </a:lnTo>
                    <a:cubicBezTo>
                      <a:pt x="121" y="2101"/>
                      <a:pt x="84" y="2216"/>
                      <a:pt x="84" y="2336"/>
                    </a:cubicBezTo>
                    <a:cubicBezTo>
                      <a:pt x="84" y="2596"/>
                      <a:pt x="256" y="2806"/>
                      <a:pt x="468" y="2806"/>
                    </a:cubicBezTo>
                    <a:cubicBezTo>
                      <a:pt x="482" y="2806"/>
                      <a:pt x="497" y="2805"/>
                      <a:pt x="512" y="2803"/>
                    </a:cubicBezTo>
                    <a:lnTo>
                      <a:pt x="510" y="2806"/>
                    </a:lnTo>
                    <a:cubicBezTo>
                      <a:pt x="631" y="3066"/>
                      <a:pt x="856" y="3227"/>
                      <a:pt x="1099" y="3227"/>
                    </a:cubicBezTo>
                    <a:cubicBezTo>
                      <a:pt x="1223" y="3227"/>
                      <a:pt x="1344" y="3186"/>
                      <a:pt x="1449" y="3107"/>
                    </a:cubicBezTo>
                    <a:lnTo>
                      <a:pt x="1448" y="3108"/>
                    </a:lnTo>
                    <a:cubicBezTo>
                      <a:pt x="1558" y="3311"/>
                      <a:pt x="1744" y="3433"/>
                      <a:pt x="1942" y="3433"/>
                    </a:cubicBezTo>
                    <a:cubicBezTo>
                      <a:pt x="2204" y="3433"/>
                      <a:pt x="2435" y="3222"/>
                      <a:pt x="2510" y="2913"/>
                    </a:cubicBezTo>
                    <a:lnTo>
                      <a:pt x="2511" y="2917"/>
                    </a:lnTo>
                    <a:cubicBezTo>
                      <a:pt x="2592" y="2979"/>
                      <a:pt x="2685" y="3012"/>
                      <a:pt x="2780" y="3012"/>
                    </a:cubicBezTo>
                    <a:cubicBezTo>
                      <a:pt x="3060" y="3012"/>
                      <a:pt x="3287" y="2735"/>
                      <a:pt x="3289" y="2392"/>
                    </a:cubicBezTo>
                    <a:lnTo>
                      <a:pt x="3288" y="2390"/>
                    </a:lnTo>
                    <a:cubicBezTo>
                      <a:pt x="3582" y="2339"/>
                      <a:pt x="3800" y="2030"/>
                      <a:pt x="3800" y="1665"/>
                    </a:cubicBezTo>
                    <a:cubicBezTo>
                      <a:pt x="3800" y="1504"/>
                      <a:pt x="3756" y="1347"/>
                      <a:pt x="3677" y="1219"/>
                    </a:cubicBezTo>
                    <a:lnTo>
                      <a:pt x="3675" y="1218"/>
                    </a:lnTo>
                    <a:cubicBezTo>
                      <a:pt x="3700" y="1146"/>
                      <a:pt x="3713" y="1069"/>
                      <a:pt x="3713" y="991"/>
                    </a:cubicBezTo>
                    <a:cubicBezTo>
                      <a:pt x="3713" y="730"/>
                      <a:pt x="3572" y="501"/>
                      <a:pt x="3368" y="433"/>
                    </a:cubicBezTo>
                    <a:lnTo>
                      <a:pt x="3369" y="432"/>
                    </a:lnTo>
                    <a:cubicBezTo>
                      <a:pt x="3333" y="182"/>
                      <a:pt x="3155" y="1"/>
                      <a:pt x="2949" y="1"/>
                    </a:cubicBezTo>
                    <a:cubicBezTo>
                      <a:pt x="2823" y="0"/>
                      <a:pt x="2704" y="68"/>
                      <a:pt x="2623" y="186"/>
                    </a:cubicBezTo>
                    <a:lnTo>
                      <a:pt x="2623" y="187"/>
                    </a:lnTo>
                    <a:cubicBezTo>
                      <a:pt x="2551" y="69"/>
                      <a:pt x="2438" y="1"/>
                      <a:pt x="2318" y="1"/>
                    </a:cubicBezTo>
                    <a:cubicBezTo>
                      <a:pt x="2173" y="0"/>
                      <a:pt x="2039" y="102"/>
                      <a:pt x="1975" y="262"/>
                    </a:cubicBezTo>
                    <a:lnTo>
                      <a:pt x="1976" y="270"/>
                    </a:lnTo>
                    <a:cubicBezTo>
                      <a:pt x="1888" y="163"/>
                      <a:pt x="1770" y="104"/>
                      <a:pt x="1647" y="104"/>
                    </a:cubicBezTo>
                    <a:cubicBezTo>
                      <a:pt x="1473" y="104"/>
                      <a:pt x="1314" y="222"/>
                      <a:pt x="1232" y="410"/>
                    </a:cubicBezTo>
                    <a:lnTo>
                      <a:pt x="1231" y="414"/>
                    </a:lnTo>
                    <a:cubicBezTo>
                      <a:pt x="1140" y="349"/>
                      <a:pt x="1036" y="314"/>
                      <a:pt x="931" y="314"/>
                    </a:cubicBezTo>
                    <a:cubicBezTo>
                      <a:pt x="603" y="314"/>
                      <a:pt x="337" y="641"/>
                      <a:pt x="337" y="1044"/>
                    </a:cubicBezTo>
                    <a:cubicBezTo>
                      <a:pt x="337" y="1077"/>
                      <a:pt x="339" y="1110"/>
                      <a:pt x="342" y="1143"/>
                    </a:cubicBezTo>
                    <a:lnTo>
                      <a:pt x="343" y="1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599" y="2667"/>
                <a:ext cx="54" cy="15"/>
              </a:xfrm>
              <a:custGeom>
                <a:avLst/>
                <a:gdLst>
                  <a:gd name="T0" fmla="*/ 0 w 54"/>
                  <a:gd name="T1" fmla="*/ 0 h 15"/>
                  <a:gd name="T2" fmla="*/ 47 w 54"/>
                  <a:gd name="T3" fmla="*/ 15 h 15"/>
                  <a:gd name="T4" fmla="*/ 54 w 5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5">
                    <a:moveTo>
                      <a:pt x="0" y="0"/>
                    </a:moveTo>
                    <a:cubicBezTo>
                      <a:pt x="14" y="10"/>
                      <a:pt x="30" y="15"/>
                      <a:pt x="47" y="15"/>
                    </a:cubicBezTo>
                    <a:cubicBezTo>
                      <a:pt x="49" y="15"/>
                      <a:pt x="51" y="15"/>
                      <a:pt x="54" y="15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4676" y="2847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24 w 2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cubicBezTo>
                      <a:pt x="9" y="6"/>
                      <a:pt x="16" y="4"/>
                      <a:pt x="24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4887" y="2895"/>
                <a:ext cx="14" cy="33"/>
              </a:xfrm>
              <a:custGeom>
                <a:avLst/>
                <a:gdLst>
                  <a:gd name="T0" fmla="*/ 0 w 14"/>
                  <a:gd name="T1" fmla="*/ 0 h 33"/>
                  <a:gd name="T2" fmla="*/ 14 w 14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3" y="11"/>
                      <a:pt x="8" y="23"/>
                      <a:pt x="14" y="33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55" y="2845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cubicBezTo>
                      <a:pt x="3" y="24"/>
                      <a:pt x="5" y="12"/>
                      <a:pt x="6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73" y="2620"/>
                <a:ext cx="69" cy="136"/>
              </a:xfrm>
              <a:custGeom>
                <a:avLst/>
                <a:gdLst>
                  <a:gd name="T0" fmla="*/ 69 w 69"/>
                  <a:gd name="T1" fmla="*/ 136 h 136"/>
                  <a:gd name="T2" fmla="*/ 69 w 69"/>
                  <a:gd name="T3" fmla="*/ 135 h 136"/>
                  <a:gd name="T4" fmla="*/ 0 w 69"/>
                  <a:gd name="T5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136">
                    <a:moveTo>
                      <a:pt x="69" y="136"/>
                    </a:move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77"/>
                      <a:pt x="42" y="25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5404" y="2474"/>
                <a:ext cx="30" cy="51"/>
              </a:xfrm>
              <a:custGeom>
                <a:avLst/>
                <a:gdLst>
                  <a:gd name="T0" fmla="*/ 0 w 30"/>
                  <a:gd name="T1" fmla="*/ 51 h 51"/>
                  <a:gd name="T2" fmla="*/ 30 w 30"/>
                  <a:gd name="T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1">
                    <a:moveTo>
                      <a:pt x="0" y="51"/>
                    </a:moveTo>
                    <a:cubicBezTo>
                      <a:pt x="13" y="37"/>
                      <a:pt x="23" y="20"/>
                      <a:pt x="3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5361" y="2285"/>
                <a:ext cx="2" cy="24"/>
              </a:xfrm>
              <a:custGeom>
                <a:avLst/>
                <a:gdLst>
                  <a:gd name="T0" fmla="*/ 2 w 2"/>
                  <a:gd name="T1" fmla="*/ 24 h 24"/>
                  <a:gd name="T2" fmla="*/ 2 w 2"/>
                  <a:gd name="T3" fmla="*/ 23 h 24"/>
                  <a:gd name="T4" fmla="*/ 0 w 2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4">
                    <a:moveTo>
                      <a:pt x="2" y="24"/>
                    </a:moveTo>
                    <a:cubicBezTo>
                      <a:pt x="2" y="24"/>
                      <a:pt x="2" y="23"/>
                      <a:pt x="2" y="23"/>
                    </a:cubicBezTo>
                    <a:cubicBezTo>
                      <a:pt x="2" y="15"/>
                      <a:pt x="1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5167" y="2226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0 w 15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31">
                    <a:moveTo>
                      <a:pt x="15" y="0"/>
                    </a:moveTo>
                    <a:cubicBezTo>
                      <a:pt x="9" y="9"/>
                      <a:pt x="3" y="20"/>
                      <a:pt x="0" y="31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5019" y="2244"/>
                <a:ext cx="8" cy="27"/>
              </a:xfrm>
              <a:custGeom>
                <a:avLst/>
                <a:gdLst>
                  <a:gd name="T0" fmla="*/ 8 w 8"/>
                  <a:gd name="T1" fmla="*/ 0 h 27"/>
                  <a:gd name="T2" fmla="*/ 0 w 8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7">
                    <a:moveTo>
                      <a:pt x="8" y="0"/>
                    </a:moveTo>
                    <a:cubicBezTo>
                      <a:pt x="4" y="9"/>
                      <a:pt x="2" y="18"/>
                      <a:pt x="0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849" y="2281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0 w 27"/>
                  <a:gd name="T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26">
                    <a:moveTo>
                      <a:pt x="27" y="26"/>
                    </a:moveTo>
                    <a:cubicBezTo>
                      <a:pt x="19" y="16"/>
                      <a:pt x="10" y="7"/>
                      <a:pt x="0" y="0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636" y="2456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5 w 5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cubicBezTo>
                      <a:pt x="1" y="9"/>
                      <a:pt x="2" y="18"/>
                      <a:pt x="5" y="27"/>
                    </a:cubicBezTo>
                  </a:path>
                </a:pathLst>
              </a:custGeom>
              <a:solidFill>
                <a:srgbClr val="C0C0C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56"/>
            <p:cNvSpPr txBox="1">
              <a:spLocks noChangeArrowheads="1"/>
            </p:cNvSpPr>
            <p:nvPr/>
          </p:nvSpPr>
          <p:spPr bwMode="auto">
            <a:xfrm>
              <a:off x="4120" y="1176"/>
              <a:ext cx="1283" cy="2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380" tIns="45692" rIns="91380" bIns="45692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Arial" charset="0"/>
                </a:rPr>
                <a:t>Hybrid/Mixed Clouds</a:t>
              </a:r>
              <a:endParaRPr lang="en-US" sz="16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9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</a:t>
            </a:r>
            <a:r>
              <a:rPr lang="en-US" dirty="0" smtClean="0"/>
              <a:t>Cases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373" indent="0">
              <a:buNone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r>
              <a:rPr lang="en-AU" sz="2400" dirty="0" smtClean="0"/>
              <a:t>Public Cloud Providers</a:t>
            </a:r>
            <a:endParaRPr lang="en-AU" sz="2400" dirty="0"/>
          </a:p>
          <a:p>
            <a:pPr marL="57373" indent="0">
              <a:buNone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endParaRPr lang="en-AU" sz="2400" dirty="0"/>
          </a:p>
          <a:p>
            <a:pPr marL="57373" indent="0">
              <a:buNone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endParaRPr lang="en-AU" sz="2400" dirty="0"/>
          </a:p>
          <a:p>
            <a:pPr marL="57373" indent="0">
              <a:buNone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r>
              <a:rPr lang="en-AU" sz="2400" dirty="0"/>
              <a:t>Aggregators</a:t>
            </a:r>
          </a:p>
          <a:p>
            <a:pPr marL="57373" indent="0">
              <a:buNone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endParaRPr lang="en-AU" sz="2400" dirty="0"/>
          </a:p>
          <a:p>
            <a:pPr marL="57373" indent="0">
              <a:buNone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endParaRPr lang="en-AU" sz="2400" dirty="0"/>
          </a:p>
          <a:p>
            <a:pPr marL="57373" indent="0">
              <a:buNone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r>
              <a:rPr lang="en-AU" sz="2400" dirty="0"/>
              <a:t>Users</a:t>
            </a:r>
            <a:endParaRPr lang="en-AU" sz="2400" dirty="0"/>
          </a:p>
          <a:p>
            <a:pPr marL="742660" lvl="1" indent="-283677">
              <a:buFont typeface="Arial" charset="0"/>
              <a:buChar char="–"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r>
              <a:rPr lang="en-AU" sz="2000" dirty="0"/>
              <a:t>Netflix (uses AWS</a:t>
            </a:r>
            <a:r>
              <a:rPr lang="en-AU" sz="2000" dirty="0"/>
              <a:t>)			</a:t>
            </a:r>
            <a:endParaRPr lang="en-AU" sz="2000" dirty="0"/>
          </a:p>
          <a:p>
            <a:pPr marL="742660" lvl="1" indent="-283677">
              <a:buFont typeface="Arial" charset="0"/>
              <a:buChar char="–"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r>
              <a:rPr lang="en-AU" sz="2000" dirty="0"/>
              <a:t>Snapchat (uses Google</a:t>
            </a:r>
            <a:r>
              <a:rPr lang="en-AU" sz="2000" dirty="0"/>
              <a:t>)</a:t>
            </a:r>
          </a:p>
          <a:p>
            <a:pPr marL="742660" lvl="1" indent="-283677">
              <a:buFont typeface="Arial" charset="0"/>
              <a:buChar char="–"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r>
              <a:rPr lang="en-AU" sz="2000" dirty="0"/>
              <a:t>Dropbox (used to be using AWS)</a:t>
            </a:r>
          </a:p>
          <a:p>
            <a:pPr marL="742660" lvl="1" indent="-283677">
              <a:buFont typeface="Arial" charset="0"/>
              <a:buChar char="–"/>
              <a:tabLst>
                <a:tab pos="447828" algn="l"/>
                <a:tab pos="898842" algn="l"/>
                <a:tab pos="1349857" algn="l"/>
                <a:tab pos="1800871" algn="l"/>
                <a:tab pos="2251886" algn="l"/>
                <a:tab pos="2702900" algn="l"/>
                <a:tab pos="3153915" algn="l"/>
                <a:tab pos="3604930" algn="l"/>
                <a:tab pos="4055945" algn="l"/>
                <a:tab pos="4506959" algn="l"/>
                <a:tab pos="4957974" algn="l"/>
                <a:tab pos="5408988" algn="l"/>
                <a:tab pos="5860003" algn="l"/>
                <a:tab pos="6311017" algn="l"/>
                <a:tab pos="6762032" algn="l"/>
                <a:tab pos="7213047" algn="l"/>
                <a:tab pos="7664062" algn="l"/>
                <a:tab pos="8115076" algn="l"/>
                <a:tab pos="8566091" algn="l"/>
                <a:tab pos="9017105" algn="l"/>
              </a:tabLst>
            </a:pPr>
            <a:r>
              <a:rPr lang="en-AU" sz="2000" dirty="0" err="1"/>
              <a:t>AccuWeather</a:t>
            </a:r>
            <a:r>
              <a:rPr lang="en-AU" sz="2000" dirty="0"/>
              <a:t> (uses Azure)</a:t>
            </a:r>
            <a:endParaRPr lang="en-AU" sz="2000" dirty="0"/>
          </a:p>
          <a:p>
            <a:endParaRPr lang="en-AU" dirty="0"/>
          </a:p>
        </p:txBody>
      </p:sp>
      <p:pic>
        <p:nvPicPr>
          <p:cNvPr id="1026" name="Picture 2" descr="Amazon Web Services logo (AW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29" y="2200313"/>
            <a:ext cx="1659558" cy="7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loudflare.com/img/integrations/microsoft-azur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71" y="2236714"/>
            <a:ext cx="1884389" cy="6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2.wp.com/dinocloudconsulting.com/wp-content/uploads/2017/09/google-cloud-logo-1.png?fit=300%2C98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80" y="2236714"/>
            <a:ext cx="2102064" cy="6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ightScale Cloud Manag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4" y="3501276"/>
            <a:ext cx="2324658" cy="5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99" y="3463291"/>
            <a:ext cx="2514392" cy="6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1000logos.net/wp-content/uploads/2017/07/Snapcha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99" y="4704234"/>
            <a:ext cx="1063264" cy="9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Netflix 2015 logo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64" y="4240313"/>
            <a:ext cx="1342246" cy="3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imagesvc.timeincapp.com/v3/mm/image?url=https%3A%2F%2Ffortunedotcom.files.wordpress.com%2F2014%2F04%2Fdropbox-logo.jpeg&amp;w=700&amp;q=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88" y="4733055"/>
            <a:ext cx="897688" cy="8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File:AccuWeather Logo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21" y="5787489"/>
            <a:ext cx="2426534" cy="3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23363</TotalTime>
  <Words>714</Words>
  <Application>Microsoft Office PowerPoint</Application>
  <PresentationFormat>On-screen Show (4:3)</PresentationFormat>
  <Paragraphs>155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Biography</vt:lpstr>
      <vt:lpstr>Agenda</vt:lpstr>
      <vt:lpstr>What is cloud computing?</vt:lpstr>
      <vt:lpstr>Essential characteristics</vt:lpstr>
      <vt:lpstr>Why Clouds?</vt:lpstr>
      <vt:lpstr>Cloud Services</vt:lpstr>
      <vt:lpstr>Deployment Models</vt:lpstr>
      <vt:lpstr>Popular Cases</vt:lpstr>
      <vt:lpstr>Inside a cloud data centre</vt:lpstr>
      <vt:lpstr>PowerPoint Presentation</vt:lpstr>
      <vt:lpstr>More…</vt:lpstr>
      <vt:lpstr>Cloud networking</vt:lpstr>
      <vt:lpstr>PowerPoint Presentation</vt:lpstr>
      <vt:lpstr>Software-Defined Networking</vt:lpstr>
      <vt:lpstr>Benefits</vt:lpstr>
      <vt:lpstr>Network Function Virtualization (NFV)</vt:lpstr>
      <vt:lpstr>Cloud Computing in 5 minutes</vt:lpstr>
      <vt:lpstr>Demo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Vecchiola</dc:creator>
  <cp:lastModifiedBy>Adel Nadjaran Toosi</cp:lastModifiedBy>
  <cp:revision>598</cp:revision>
  <dcterms:created xsi:type="dcterms:W3CDTF">2010-05-18T14:25:10Z</dcterms:created>
  <dcterms:modified xsi:type="dcterms:W3CDTF">2018-04-20T02:13:51Z</dcterms:modified>
</cp:coreProperties>
</file>