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87"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47"/>
    <p:restoredTop sz="94632"/>
  </p:normalViewPr>
  <p:slideViewPr>
    <p:cSldViewPr>
      <p:cViewPr varScale="1">
        <p:scale>
          <a:sx n="122" d="100"/>
          <a:sy n="122" d="100"/>
        </p:scale>
        <p:origin x="216" y="63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49E52B9-FB83-4094-95DD-B25E92A6AF57}" type="datetimeFigureOut">
              <a:rPr lang="en-US" smtClean="0"/>
              <a:pPr/>
              <a:t>10/12/20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9903B0-317B-4BF0-B894-DBA0D80E87BF}" type="slidenum">
              <a:rPr lang="en-US" smtClean="0"/>
              <a:pPr/>
              <a:t>‹#›</a:t>
            </a:fld>
            <a:endParaRPr lang="en-US"/>
          </a:p>
        </p:txBody>
      </p:sp>
    </p:spTree>
    <p:extLst>
      <p:ext uri="{BB962C8B-B14F-4D97-AF65-F5344CB8AC3E}">
        <p14:creationId xmlns:p14="http://schemas.microsoft.com/office/powerpoint/2010/main" val="3547599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59903B0-317B-4BF0-B894-DBA0D80E87BF}"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833442B-66A3-4118-AF40-23807F7514B2}" type="datetimeFigureOut">
              <a:rPr lang="en-US" smtClean="0"/>
              <a:pPr/>
              <a:t>10/12/20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33442B-66A3-4118-AF40-23807F7514B2}" type="datetimeFigureOut">
              <a:rPr lang="en-US" smtClean="0"/>
              <a:pPr/>
              <a:t>10/12/20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CD5AE-3417-4436-942E-3374172FCB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33442B-66A3-4118-AF40-23807F7514B2}" type="datetimeFigureOut">
              <a:rPr lang="en-US" smtClean="0"/>
              <a:pPr/>
              <a:t>10/12/20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CD5AE-3417-4436-942E-3374172FCB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833442B-66A3-4118-AF40-23807F7514B2}" type="datetimeFigureOut">
              <a:rPr lang="en-US" smtClean="0"/>
              <a:pPr/>
              <a:t>10/12/20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CD5AE-3417-4436-942E-3374172FCBC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833442B-66A3-4118-AF40-23807F7514B2}" type="datetimeFigureOut">
              <a:rPr lang="en-US" smtClean="0"/>
              <a:pPr/>
              <a:t>10/12/20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CD5AE-3417-4436-942E-3374172FCBC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833442B-66A3-4118-AF40-23807F7514B2}" type="datetimeFigureOut">
              <a:rPr lang="en-US" smtClean="0"/>
              <a:pPr/>
              <a:t>10/12/20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CD5AE-3417-4436-942E-3374172FCBC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833442B-66A3-4118-AF40-23807F7514B2}" type="datetimeFigureOut">
              <a:rPr lang="en-US" smtClean="0"/>
              <a:pPr/>
              <a:t>10/12/20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4CD5AE-3417-4436-942E-3374172FCBC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833442B-66A3-4118-AF40-23807F7514B2}" type="datetimeFigureOut">
              <a:rPr lang="en-US" smtClean="0"/>
              <a:pPr/>
              <a:t>10/12/20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4CD5AE-3417-4436-942E-3374172FCB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33442B-66A3-4118-AF40-23807F7514B2}" type="datetimeFigureOut">
              <a:rPr lang="en-US" smtClean="0"/>
              <a:pPr/>
              <a:t>10/12/20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4CD5AE-3417-4436-942E-3374172FCBC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33442B-66A3-4118-AF40-23807F7514B2}" type="datetimeFigureOut">
              <a:rPr lang="en-US" smtClean="0"/>
              <a:pPr/>
              <a:t>10/12/20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CD5AE-3417-4436-942E-3374172FCB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833442B-66A3-4118-AF40-23807F7514B2}" type="datetimeFigureOut">
              <a:rPr lang="en-US" smtClean="0"/>
              <a:pPr/>
              <a:t>10/12/20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CD5AE-3417-4436-942E-3374172FCBC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p:cNvPicPr>
            <a:picLocks noChangeAspect="1" noChangeArrowheads="1"/>
          </p:cNvPicPr>
          <p:nvPr userDrawn="1"/>
        </p:nvPicPr>
        <p:blipFill>
          <a:blip r:embed="rId13"/>
          <a:srcRect/>
          <a:stretch>
            <a:fillRect/>
          </a:stretch>
        </p:blipFill>
        <p:spPr bwMode="auto">
          <a:xfrm>
            <a:off x="7072298" y="5429240"/>
            <a:ext cx="2071702" cy="1428760"/>
          </a:xfrm>
          <a:prstGeom prst="rect">
            <a:avLst/>
          </a:prstGeom>
          <a:noFill/>
          <a:ln w="9525">
            <a:noFill/>
            <a:miter lim="800000"/>
            <a:headEnd/>
            <a:tailEnd/>
          </a:ln>
          <a:effectLst/>
        </p:spPr>
      </p:pic>
      <p:sp>
        <p:nvSpPr>
          <p:cNvPr id="10" name="Rectangle 9"/>
          <p:cNvSpPr/>
          <p:nvPr userDrawn="1"/>
        </p:nvSpPr>
        <p:spPr>
          <a:xfrm>
            <a:off x="0" y="0"/>
            <a:ext cx="9144000" cy="1428736"/>
          </a:xfrm>
          <a:prstGeom prst="rect">
            <a:avLst/>
          </a:prstGeom>
          <a:ln w="762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33442B-66A3-4118-AF40-23807F7514B2}" type="datetimeFigureOut">
              <a:rPr lang="en-US" smtClean="0"/>
              <a:pPr/>
              <a:t>10/12/20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endParaRPr lang="en-US" dirty="0"/>
          </a:p>
        </p:txBody>
      </p:sp>
      <p:cxnSp>
        <p:nvCxnSpPr>
          <p:cNvPr id="12" name="Straight Connector 11"/>
          <p:cNvCxnSpPr/>
          <p:nvPr userDrawn="1"/>
        </p:nvCxnSpPr>
        <p:spPr>
          <a:xfrm>
            <a:off x="0" y="1450508"/>
            <a:ext cx="9144000" cy="1588"/>
          </a:xfrm>
          <a:prstGeom prst="line">
            <a:avLst/>
          </a:prstGeom>
          <a:ln w="5715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bg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655765"/>
          </a:xfrm>
        </p:spPr>
        <p:txBody>
          <a:bodyPr>
            <a:normAutofit fontScale="90000"/>
          </a:bodyPr>
          <a:lstStyle/>
          <a:p>
            <a:r>
              <a:rPr lang="en-US" sz="6700" b="1" baseline="-25000" dirty="0">
                <a:solidFill>
                  <a:schemeClr val="accent1">
                    <a:lumMod val="75000"/>
                  </a:schemeClr>
                </a:solidFill>
              </a:rPr>
              <a:t>Common Mistakes in Performance Evaluation</a:t>
            </a:r>
            <a:br>
              <a:rPr lang="en-US" sz="6700" b="1" baseline="-25000" dirty="0">
                <a:solidFill>
                  <a:schemeClr val="tx1">
                    <a:lumMod val="95000"/>
                    <a:lumOff val="5000"/>
                  </a:schemeClr>
                </a:solidFill>
              </a:rPr>
            </a:br>
            <a:br>
              <a:rPr lang="en-US" b="1" baseline="-25000" dirty="0">
                <a:solidFill>
                  <a:schemeClr val="accent6">
                    <a:lumMod val="75000"/>
                  </a:schemeClr>
                </a:solidFill>
              </a:rPr>
            </a:br>
            <a:r>
              <a:rPr lang="en-US" sz="3600" b="1" baseline="-25000" dirty="0">
                <a:solidFill>
                  <a:schemeClr val="tx1">
                    <a:lumMod val="95000"/>
                    <a:lumOff val="5000"/>
                  </a:schemeClr>
                </a:solidFill>
              </a:rPr>
              <a:t>The Art of Computer Systems Performance Analysis</a:t>
            </a:r>
            <a:br>
              <a:rPr lang="en-US" sz="3600" b="1" baseline="-25000" dirty="0">
                <a:solidFill>
                  <a:schemeClr val="tx1">
                    <a:lumMod val="95000"/>
                    <a:lumOff val="5000"/>
                  </a:schemeClr>
                </a:solidFill>
              </a:rPr>
            </a:br>
            <a:r>
              <a:rPr lang="en-US" sz="3600" b="1" baseline="-25000" dirty="0">
                <a:solidFill>
                  <a:schemeClr val="tx1">
                    <a:lumMod val="95000"/>
                    <a:lumOff val="5000"/>
                  </a:schemeClr>
                </a:solidFill>
              </a:rPr>
              <a:t>By Raj Jain</a:t>
            </a:r>
            <a:br>
              <a:rPr lang="en-US" sz="5300" b="1" baseline="-25000" dirty="0">
                <a:solidFill>
                  <a:schemeClr val="accent6">
                    <a:lumMod val="75000"/>
                  </a:schemeClr>
                </a:solidFill>
              </a:rPr>
            </a:br>
            <a:endParaRPr lang="en-US" dirty="0"/>
          </a:p>
        </p:txBody>
      </p:sp>
      <p:sp>
        <p:nvSpPr>
          <p:cNvPr id="3" name="Subtitle 2"/>
          <p:cNvSpPr>
            <a:spLocks noGrp="1"/>
          </p:cNvSpPr>
          <p:nvPr>
            <p:ph type="subTitle" idx="1"/>
          </p:nvPr>
        </p:nvSpPr>
        <p:spPr/>
        <p:txBody>
          <a:bodyPr>
            <a:normAutofit/>
          </a:bodyPr>
          <a:lstStyle/>
          <a:p>
            <a:endParaRPr lang="en-US" sz="2400" b="1" i="1" dirty="0">
              <a:solidFill>
                <a:schemeClr val="tx1">
                  <a:lumMod val="95000"/>
                  <a:lumOff val="5000"/>
                </a:schemeClr>
              </a:solidFill>
            </a:endParaRPr>
          </a:p>
          <a:p>
            <a:r>
              <a:rPr lang="en-US" sz="2400" b="1" i="1" dirty="0">
                <a:solidFill>
                  <a:schemeClr val="tx1">
                    <a:lumMod val="95000"/>
                    <a:lumOff val="5000"/>
                  </a:schemeClr>
                </a:solidFill>
              </a:rPr>
              <a:t>Adel </a:t>
            </a:r>
            <a:r>
              <a:rPr lang="en-US" sz="2400" b="1" i="1" dirty="0" err="1">
                <a:solidFill>
                  <a:schemeClr val="tx1">
                    <a:lumMod val="95000"/>
                    <a:lumOff val="5000"/>
                  </a:schemeClr>
                </a:solidFill>
              </a:rPr>
              <a:t>Nadjaran</a:t>
            </a:r>
            <a:r>
              <a:rPr lang="en-US" sz="2400" b="1" i="1" dirty="0">
                <a:solidFill>
                  <a:schemeClr val="tx1">
                    <a:lumMod val="95000"/>
                    <a:lumOff val="5000"/>
                  </a:schemeClr>
                </a:solidFill>
              </a:rPr>
              <a:t> </a:t>
            </a:r>
            <a:r>
              <a:rPr lang="en-US" sz="2400" b="1" i="1" dirty="0" err="1">
                <a:solidFill>
                  <a:schemeClr val="tx1">
                    <a:lumMod val="95000"/>
                    <a:lumOff val="5000"/>
                  </a:schemeClr>
                </a:solidFill>
              </a:rPr>
              <a:t>Toosi</a:t>
            </a:r>
            <a:endParaRPr lang="en-US" sz="2400" b="1" i="1" dirty="0">
              <a:solidFill>
                <a:schemeClr val="tx1">
                  <a:lumMod val="95000"/>
                  <a:lumOff val="5000"/>
                </a:schemeClr>
              </a:solidFill>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Overlooking Important Parameters</a:t>
            </a:r>
          </a:p>
        </p:txBody>
      </p:sp>
      <p:sp>
        <p:nvSpPr>
          <p:cNvPr id="3" name="Content Placeholder 2"/>
          <p:cNvSpPr>
            <a:spLocks noGrp="1"/>
          </p:cNvSpPr>
          <p:nvPr>
            <p:ph idx="1"/>
          </p:nvPr>
        </p:nvSpPr>
        <p:spPr/>
        <p:txBody>
          <a:bodyPr/>
          <a:lstStyle/>
          <a:p>
            <a:r>
              <a:rPr lang="en-US" dirty="0"/>
              <a:t>Good idea: Make a complete list of system  parameters, e.g. Number of users, request size, request arrival pattern.</a:t>
            </a:r>
          </a:p>
          <a:p>
            <a:r>
              <a:rPr lang="en-US" dirty="0"/>
              <a:t>Overlooking one or more important parameter may render the results useless.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Ignoring significant factors</a:t>
            </a:r>
          </a:p>
        </p:txBody>
      </p:sp>
      <p:sp>
        <p:nvSpPr>
          <p:cNvPr id="3" name="Content Placeholder 2"/>
          <p:cNvSpPr>
            <a:spLocks noGrp="1"/>
          </p:cNvSpPr>
          <p:nvPr>
            <p:ph idx="1"/>
          </p:nvPr>
        </p:nvSpPr>
        <p:spPr/>
        <p:txBody>
          <a:bodyPr>
            <a:normAutofit/>
          </a:bodyPr>
          <a:lstStyle/>
          <a:p>
            <a:r>
              <a:rPr lang="en-US" dirty="0"/>
              <a:t>Parameters that are varies in the study  are called </a:t>
            </a:r>
            <a:r>
              <a:rPr lang="en-US" b="1" dirty="0"/>
              <a:t>Factors</a:t>
            </a:r>
            <a:r>
              <a:rPr lang="en-US" dirty="0"/>
              <a:t>.</a:t>
            </a:r>
          </a:p>
          <a:p>
            <a:r>
              <a:rPr lang="en-US" dirty="0"/>
              <a:t>Request size</a:t>
            </a:r>
          </a:p>
          <a:p>
            <a:r>
              <a:rPr lang="en-US" dirty="0"/>
              <a:t>Not all factors have equal effect on the performance.</a:t>
            </a:r>
          </a:p>
          <a:p>
            <a:r>
              <a:rPr lang="en-US" dirty="0"/>
              <a:t>You should find those which have significant impact on the performance.</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Ignoring significant factors(Cont.)</a:t>
            </a:r>
          </a:p>
        </p:txBody>
      </p:sp>
      <p:sp>
        <p:nvSpPr>
          <p:cNvPr id="3" name="Content Placeholder 2"/>
          <p:cNvSpPr>
            <a:spLocks noGrp="1"/>
          </p:cNvSpPr>
          <p:nvPr>
            <p:ph idx="1"/>
          </p:nvPr>
        </p:nvSpPr>
        <p:spPr/>
        <p:txBody>
          <a:bodyPr>
            <a:normAutofit fontScale="92500" lnSpcReduction="20000"/>
          </a:bodyPr>
          <a:lstStyle/>
          <a:p>
            <a:r>
              <a:rPr lang="en-US" dirty="0"/>
              <a:t>Factors that are under the control of the end user (or decision maker) are more important.</a:t>
            </a:r>
          </a:p>
          <a:p>
            <a:r>
              <a:rPr lang="en-US" dirty="0"/>
              <a:t>It is important to understand the randomness of various system and workload parameters.</a:t>
            </a:r>
          </a:p>
          <a:p>
            <a:r>
              <a:rPr lang="en-US" dirty="0"/>
              <a:t>Analyst may know the distribution for page references, but have no idea of the distribution of disk references.</a:t>
            </a:r>
          </a:p>
          <a:p>
            <a:pPr lvl="1"/>
            <a:r>
              <a:rPr lang="en-US" dirty="0"/>
              <a:t>Mistake: using page reference distribution and ignore the disk references even though the disk is may be the bottle neck of the system.</a:t>
            </a:r>
          </a:p>
          <a:p>
            <a:r>
              <a:rPr lang="en-US" b="1" dirty="0"/>
              <a:t>Sensitivity analysis </a:t>
            </a:r>
            <a:r>
              <a:rPr lang="en-US" dirty="0"/>
              <a:t>is a good practice</a:t>
            </a:r>
          </a:p>
          <a:p>
            <a:pPr lvl="1"/>
            <a:endParaRPr lang="en-US" dirty="0"/>
          </a:p>
          <a:p>
            <a:pPr lvl="1"/>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Sensitivity analysis</a:t>
            </a:r>
          </a:p>
        </p:txBody>
      </p:sp>
      <p:sp>
        <p:nvSpPr>
          <p:cNvPr id="3" name="Content Placeholder 2"/>
          <p:cNvSpPr>
            <a:spLocks noGrp="1"/>
          </p:cNvSpPr>
          <p:nvPr>
            <p:ph idx="1"/>
          </p:nvPr>
        </p:nvSpPr>
        <p:spPr/>
        <p:txBody>
          <a:bodyPr>
            <a:normAutofit fontScale="92500"/>
          </a:bodyPr>
          <a:lstStyle/>
          <a:p>
            <a:r>
              <a:rPr lang="en-US" dirty="0"/>
              <a:t>Let us give an example: in any budgeting process there are always variables that are uncertain.</a:t>
            </a:r>
          </a:p>
          <a:p>
            <a:r>
              <a:rPr lang="en-US" dirty="0"/>
              <a:t>Future tax rates, interest rates, inflation rates, headcount, operating expenses and other variables may not be known with great precision. </a:t>
            </a:r>
          </a:p>
          <a:p>
            <a:r>
              <a:rPr lang="en-US" dirty="0"/>
              <a:t>Sensitivity analysis answers the question, "if these variables deviate from expectations, what will the effect be (on the business, model, system, or whatever is being analyzed)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Inappropriate Experimental Design</a:t>
            </a:r>
          </a:p>
        </p:txBody>
      </p:sp>
      <p:sp>
        <p:nvSpPr>
          <p:cNvPr id="3" name="Content Placeholder 2"/>
          <p:cNvSpPr>
            <a:spLocks noGrp="1"/>
          </p:cNvSpPr>
          <p:nvPr>
            <p:ph idx="1"/>
          </p:nvPr>
        </p:nvSpPr>
        <p:spPr/>
        <p:txBody>
          <a:bodyPr>
            <a:normAutofit lnSpcReduction="10000"/>
          </a:bodyPr>
          <a:lstStyle/>
          <a:p>
            <a:r>
              <a:rPr lang="en-US" dirty="0"/>
              <a:t>Experimental design relates to the number of measurement or simulation experiments to be conducted.</a:t>
            </a:r>
          </a:p>
          <a:p>
            <a:r>
              <a:rPr lang="en-US" dirty="0"/>
              <a:t>Proper selection =&gt; more information</a:t>
            </a:r>
          </a:p>
          <a:p>
            <a:r>
              <a:rPr lang="en-US" dirty="0"/>
              <a:t>Improper selection =&gt; waste of the analyst’s time and resources</a:t>
            </a:r>
          </a:p>
          <a:p>
            <a:r>
              <a:rPr lang="en-US" dirty="0"/>
              <a:t>Each factor changed one by one, Simple Design, =&gt; wrong conclusion</a:t>
            </a:r>
          </a:p>
          <a:p>
            <a:r>
              <a:rPr lang="en-US" dirty="0"/>
              <a:t>Full factorial design is a solution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Full factorial design</a:t>
            </a:r>
          </a:p>
        </p:txBody>
      </p:sp>
      <p:sp>
        <p:nvSpPr>
          <p:cNvPr id="3" name="Content Placeholder 2"/>
          <p:cNvSpPr>
            <a:spLocks noGrp="1"/>
          </p:cNvSpPr>
          <p:nvPr>
            <p:ph idx="1"/>
          </p:nvPr>
        </p:nvSpPr>
        <p:spPr/>
        <p:txBody>
          <a:bodyPr/>
          <a:lstStyle/>
          <a:p>
            <a:r>
              <a:rPr lang="en-US" dirty="0"/>
              <a:t>A full factorial experiment is an experiment whose design consists of two or more factors, each with discrete possible values or "levels", and whose experimental units take on all possible combinations of these levels across all such factors.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Inappropriate level of detail</a:t>
            </a:r>
          </a:p>
        </p:txBody>
      </p:sp>
      <p:sp>
        <p:nvSpPr>
          <p:cNvPr id="3" name="Content Placeholder 2"/>
          <p:cNvSpPr>
            <a:spLocks noGrp="1"/>
          </p:cNvSpPr>
          <p:nvPr>
            <p:ph idx="1"/>
          </p:nvPr>
        </p:nvSpPr>
        <p:spPr/>
        <p:txBody>
          <a:bodyPr/>
          <a:lstStyle/>
          <a:p>
            <a:r>
              <a:rPr lang="en-US" dirty="0"/>
              <a:t>Avoid formulation that are too narrow or too broad.</a:t>
            </a:r>
          </a:p>
          <a:p>
            <a:r>
              <a:rPr lang="en-US" dirty="0"/>
              <a:t>For slight variations of common approach, a detailed model</a:t>
            </a:r>
          </a:p>
          <a:p>
            <a:r>
              <a:rPr lang="en-US" dirty="0"/>
              <a:t>For comparing alternatives that are very different high-level models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analysis</a:t>
            </a:r>
          </a:p>
        </p:txBody>
      </p:sp>
      <p:sp>
        <p:nvSpPr>
          <p:cNvPr id="3" name="Content Placeholder 2"/>
          <p:cNvSpPr>
            <a:spLocks noGrp="1"/>
          </p:cNvSpPr>
          <p:nvPr>
            <p:ph idx="1"/>
          </p:nvPr>
        </p:nvSpPr>
        <p:spPr/>
        <p:txBody>
          <a:bodyPr/>
          <a:lstStyle/>
          <a:p>
            <a:r>
              <a:rPr lang="en-US" dirty="0"/>
              <a:t>Performance analyst good in measurement technique but lack of data analysis expertise.</a:t>
            </a:r>
          </a:p>
          <a:p>
            <a:r>
              <a:rPr lang="en-US" dirty="0"/>
              <a:t>Enormous amount of collected data, but do not know how to analyze or interpret it.</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Erroneous Analysis</a:t>
            </a:r>
          </a:p>
        </p:txBody>
      </p:sp>
      <p:sp>
        <p:nvSpPr>
          <p:cNvPr id="3" name="Content Placeholder 2"/>
          <p:cNvSpPr>
            <a:spLocks noGrp="1"/>
          </p:cNvSpPr>
          <p:nvPr>
            <p:ph idx="1"/>
          </p:nvPr>
        </p:nvSpPr>
        <p:spPr/>
        <p:txBody>
          <a:bodyPr/>
          <a:lstStyle/>
          <a:p>
            <a:r>
              <a:rPr lang="en-US" dirty="0"/>
              <a:t>Taking average of ratios and too short simulations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Sensitivity Analysis</a:t>
            </a:r>
          </a:p>
        </p:txBody>
      </p:sp>
      <p:sp>
        <p:nvSpPr>
          <p:cNvPr id="3" name="Content Placeholder 2"/>
          <p:cNvSpPr>
            <a:spLocks noGrp="1"/>
          </p:cNvSpPr>
          <p:nvPr>
            <p:ph idx="1"/>
          </p:nvPr>
        </p:nvSpPr>
        <p:spPr/>
        <p:txBody>
          <a:bodyPr/>
          <a:lstStyle/>
          <a:p>
            <a:r>
              <a:rPr lang="en-US" dirty="0"/>
              <a:t>Putting too much emphasis on the results of the analysis, presenting it as fact rather than evidence.</a:t>
            </a:r>
          </a:p>
          <a:p>
            <a:r>
              <a:rPr lang="en-US" dirty="0"/>
              <a:t>However,  results may be sensitive to workload and system parameters.</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endParaRPr lang="en-US" dirty="0"/>
          </a:p>
          <a:p>
            <a:pPr algn="ctr">
              <a:buNone/>
            </a:pPr>
            <a:r>
              <a:rPr lang="en-US" dirty="0"/>
              <a:t>Wise men learn by other men’s mistake,</a:t>
            </a:r>
            <a:br>
              <a:rPr lang="en-US" dirty="0"/>
            </a:br>
            <a:r>
              <a:rPr lang="en-US" dirty="0"/>
              <a:t> fools by their own.</a:t>
            </a:r>
          </a:p>
          <a:p>
            <a:pPr>
              <a:buNone/>
            </a:pPr>
            <a:r>
              <a:rPr lang="en-US" dirty="0"/>
              <a:t>						</a:t>
            </a:r>
            <a:r>
              <a:rPr lang="en-US" sz="2400" dirty="0"/>
              <a:t>	H. G. Wells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Ignoring Errors </a:t>
            </a:r>
            <a:r>
              <a:rPr lang="en-US"/>
              <a:t>in Input</a:t>
            </a:r>
          </a:p>
        </p:txBody>
      </p:sp>
      <p:sp>
        <p:nvSpPr>
          <p:cNvPr id="3" name="Content Placeholder 2"/>
          <p:cNvSpPr>
            <a:spLocks noGrp="1"/>
          </p:cNvSpPr>
          <p:nvPr>
            <p:ph idx="1"/>
          </p:nvPr>
        </p:nvSpPr>
        <p:spPr/>
        <p:txBody>
          <a:bodyPr/>
          <a:lstStyle/>
          <a:p>
            <a:r>
              <a:rPr lang="en-US" dirty="0"/>
              <a:t>Sometimes, parameter of interest cannot be measured, instead another variable can be measured to estimated the parameter.</a:t>
            </a:r>
          </a:p>
          <a:p>
            <a:r>
              <a:rPr lang="en-US"/>
              <a:t>Would this </a:t>
            </a:r>
            <a:r>
              <a:rPr lang="en-US" dirty="0"/>
              <a:t>cause an insignificant change in </a:t>
            </a:r>
            <a:r>
              <a:rPr lang="en-US"/>
              <a:t>the result?</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Improper Treatment of Outliers</a:t>
            </a:r>
          </a:p>
        </p:txBody>
      </p:sp>
      <p:sp>
        <p:nvSpPr>
          <p:cNvPr id="3" name="Content Placeholder 2"/>
          <p:cNvSpPr>
            <a:spLocks noGrp="1"/>
          </p:cNvSpPr>
          <p:nvPr>
            <p:ph idx="1"/>
          </p:nvPr>
        </p:nvSpPr>
        <p:spPr/>
        <p:txBody>
          <a:bodyPr/>
          <a:lstStyle/>
          <a:p>
            <a:r>
              <a:rPr lang="en-US" dirty="0"/>
              <a:t>Too high, too low values….</a:t>
            </a:r>
          </a:p>
          <a:p>
            <a:r>
              <a:rPr lang="en-US" dirty="0"/>
              <a:t>If outliers is not caused by the a real system phenomenon, it should be ignored.</a:t>
            </a:r>
          </a:p>
          <a:p>
            <a:r>
              <a:rPr lang="en-US" dirty="0"/>
              <a:t>If the outlier is a possible occurrence in a real system, it should be appropriately included in the model.</a:t>
            </a:r>
          </a:p>
          <a:p>
            <a:r>
              <a:rPr lang="en-US" dirty="0"/>
              <a:t>Careful understanding the system being modeled is required. </a:t>
            </a:r>
          </a:p>
          <a:p>
            <a:endParaRPr lang="en-US" dirty="0"/>
          </a:p>
        </p:txBody>
      </p:sp>
    </p:spTree>
    <p:extLst>
      <p:ext uri="{BB962C8B-B14F-4D97-AF65-F5344CB8AC3E}">
        <p14:creationId xmlns:p14="http://schemas.microsoft.com/office/powerpoint/2010/main" val="257220366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Assuming No change in the Future</a:t>
            </a:r>
          </a:p>
        </p:txBody>
      </p:sp>
      <p:sp>
        <p:nvSpPr>
          <p:cNvPr id="3" name="Content Placeholder 2"/>
          <p:cNvSpPr>
            <a:spLocks noGrp="1"/>
          </p:cNvSpPr>
          <p:nvPr>
            <p:ph idx="1"/>
          </p:nvPr>
        </p:nvSpPr>
        <p:spPr/>
        <p:txBody>
          <a:bodyPr/>
          <a:lstStyle/>
          <a:p>
            <a:r>
              <a:rPr lang="en-US" dirty="0"/>
              <a:t>It is often assumed that future will be the same as the past. </a:t>
            </a:r>
          </a:p>
          <a:p>
            <a:r>
              <a:rPr lang="en-US" dirty="0"/>
              <a:t>Model based on the workload and performance observed in the past is used to predict performance in future.</a:t>
            </a:r>
          </a:p>
          <a:p>
            <a:r>
              <a:rPr lang="en-US" dirty="0"/>
              <a:t>Analyst and decision maker should discuss this assumption and limit the amount of time into the future that predication are made.</a:t>
            </a:r>
          </a:p>
        </p:txBody>
      </p:sp>
    </p:spTree>
    <p:extLst>
      <p:ext uri="{BB962C8B-B14F-4D97-AF65-F5344CB8AC3E}">
        <p14:creationId xmlns:p14="http://schemas.microsoft.com/office/powerpoint/2010/main" val="21232156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Ignoring Variability</a:t>
            </a:r>
          </a:p>
        </p:txBody>
      </p:sp>
      <p:sp>
        <p:nvSpPr>
          <p:cNvPr id="3" name="Content Placeholder 2"/>
          <p:cNvSpPr>
            <a:spLocks noGrp="1"/>
          </p:cNvSpPr>
          <p:nvPr>
            <p:ph idx="1"/>
          </p:nvPr>
        </p:nvSpPr>
        <p:spPr/>
        <p:txBody>
          <a:bodyPr/>
          <a:lstStyle/>
          <a:p>
            <a:r>
              <a:rPr lang="en-US" dirty="0"/>
              <a:t>Common to analyze only the mean performance</a:t>
            </a:r>
          </a:p>
          <a:p>
            <a:r>
              <a:rPr lang="en-US" dirty="0"/>
              <a:t>Since determining the variability is often difficult, if it is not impossible.</a:t>
            </a:r>
          </a:p>
          <a:p>
            <a:r>
              <a:rPr lang="en-US" dirty="0"/>
              <a:t>If the variability is high the mean alone is misleading.</a:t>
            </a:r>
          </a:p>
        </p:txBody>
      </p:sp>
    </p:spTree>
    <p:extLst>
      <p:ext uri="{BB962C8B-B14F-4D97-AF65-F5344CB8AC3E}">
        <p14:creationId xmlns:p14="http://schemas.microsoft.com/office/powerpoint/2010/main" val="16206528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Too complex Analysis</a:t>
            </a:r>
          </a:p>
        </p:txBody>
      </p:sp>
      <p:sp>
        <p:nvSpPr>
          <p:cNvPr id="3" name="Content Placeholder 2"/>
          <p:cNvSpPr>
            <a:spLocks noGrp="1"/>
          </p:cNvSpPr>
          <p:nvPr>
            <p:ph idx="1"/>
          </p:nvPr>
        </p:nvSpPr>
        <p:spPr/>
        <p:txBody>
          <a:bodyPr>
            <a:normAutofit fontScale="77500" lnSpcReduction="20000"/>
          </a:bodyPr>
          <a:lstStyle/>
          <a:p>
            <a:r>
              <a:rPr lang="en-US" dirty="0"/>
              <a:t>Given that two analyses leading to the same conclusion, simpler and easier to explain is preferable.</a:t>
            </a:r>
          </a:p>
          <a:p>
            <a:r>
              <a:rPr lang="en-US" dirty="0"/>
              <a:t>It is better to start with simple model, and introduce the complications.</a:t>
            </a:r>
          </a:p>
          <a:p>
            <a:r>
              <a:rPr lang="en-US" dirty="0"/>
              <a:t>Models published in the literature, are generally complex.</a:t>
            </a:r>
          </a:p>
          <a:p>
            <a:pPr lvl="1"/>
            <a:r>
              <a:rPr lang="en-US" dirty="0"/>
              <a:t>Trivial models even when they are illuminating are not generally accepted for publication.</a:t>
            </a:r>
          </a:p>
          <a:p>
            <a:pPr lvl="1"/>
            <a:r>
              <a:rPr lang="en-US" dirty="0"/>
              <a:t>The ability to develop and solve complex model is valued more  in academic circles.</a:t>
            </a:r>
          </a:p>
          <a:p>
            <a:pPr lvl="1"/>
            <a:r>
              <a:rPr lang="en-US" dirty="0"/>
              <a:t>However, in industry, the decision maker are rarely interested in complex models.</a:t>
            </a:r>
          </a:p>
          <a:p>
            <a:pPr lvl="1"/>
            <a:r>
              <a:rPr lang="en-US" dirty="0"/>
              <a:t>Frustrating for new graduates well trained in complex modeling</a:t>
            </a:r>
          </a:p>
        </p:txBody>
      </p:sp>
    </p:spTree>
    <p:extLst>
      <p:ext uri="{BB962C8B-B14F-4D97-AF65-F5344CB8AC3E}">
        <p14:creationId xmlns:p14="http://schemas.microsoft.com/office/powerpoint/2010/main" val="4772266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Improper Presentation of Results</a:t>
            </a:r>
          </a:p>
        </p:txBody>
      </p:sp>
      <p:sp>
        <p:nvSpPr>
          <p:cNvPr id="3" name="Content Placeholder 2"/>
          <p:cNvSpPr>
            <a:spLocks noGrp="1"/>
          </p:cNvSpPr>
          <p:nvPr>
            <p:ph idx="1"/>
          </p:nvPr>
        </p:nvSpPr>
        <p:spPr/>
        <p:txBody>
          <a:bodyPr>
            <a:normAutofit lnSpcReduction="10000"/>
          </a:bodyPr>
          <a:lstStyle/>
          <a:p>
            <a:r>
              <a:rPr lang="en-US" dirty="0"/>
              <a:t>The eventual aim of every performance study is to help in decision making.</a:t>
            </a:r>
          </a:p>
          <a:p>
            <a:r>
              <a:rPr lang="en-US" dirty="0"/>
              <a:t>The right metric to measure the performance of an analyst is not the number of analysis performed but the number of analyses that help the decision makers.</a:t>
            </a:r>
          </a:p>
          <a:p>
            <a:r>
              <a:rPr lang="en-US" dirty="0"/>
              <a:t>This requires the proper use of words, pictures, and graphs to explain the result and analysis.</a:t>
            </a:r>
          </a:p>
        </p:txBody>
      </p:sp>
    </p:spTree>
    <p:extLst>
      <p:ext uri="{BB962C8B-B14F-4D97-AF65-F5344CB8AC3E}">
        <p14:creationId xmlns:p14="http://schemas.microsoft.com/office/powerpoint/2010/main" val="15798367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Ignoring Social Aspects</a:t>
            </a:r>
          </a:p>
        </p:txBody>
      </p:sp>
      <p:sp>
        <p:nvSpPr>
          <p:cNvPr id="3" name="Content Placeholder 2"/>
          <p:cNvSpPr>
            <a:spLocks noGrp="1"/>
          </p:cNvSpPr>
          <p:nvPr>
            <p:ph idx="1"/>
          </p:nvPr>
        </p:nvSpPr>
        <p:spPr/>
        <p:txBody>
          <a:bodyPr/>
          <a:lstStyle/>
          <a:p>
            <a:r>
              <a:rPr lang="en-US" dirty="0"/>
              <a:t>Social and substantive</a:t>
            </a:r>
          </a:p>
          <a:p>
            <a:r>
              <a:rPr lang="en-US" dirty="0"/>
              <a:t>Writing and speaking are social skills</a:t>
            </a:r>
          </a:p>
          <a:p>
            <a:r>
              <a:rPr lang="en-US" dirty="0"/>
              <a:t>Modeling and data analysis are substantive</a:t>
            </a:r>
          </a:p>
          <a:p>
            <a:r>
              <a:rPr lang="en-US" dirty="0"/>
              <a:t>Beginning analysts often fail to understand social skills are often more important than substantive skills.</a:t>
            </a:r>
          </a:p>
          <a:p>
            <a:r>
              <a:rPr lang="en-US" dirty="0"/>
              <a:t>Weak presentation leads to rejection of the high-quality analyses</a:t>
            </a:r>
          </a:p>
        </p:txBody>
      </p:sp>
    </p:spTree>
    <p:extLst>
      <p:ext uri="{BB962C8B-B14F-4D97-AF65-F5344CB8AC3E}">
        <p14:creationId xmlns:p14="http://schemas.microsoft.com/office/powerpoint/2010/main" val="26609615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Omitting Assumptions and limitations</a:t>
            </a:r>
          </a:p>
        </p:txBody>
      </p:sp>
      <p:sp>
        <p:nvSpPr>
          <p:cNvPr id="3" name="Content Placeholder 2"/>
          <p:cNvSpPr>
            <a:spLocks noGrp="1"/>
          </p:cNvSpPr>
          <p:nvPr>
            <p:ph idx="1"/>
          </p:nvPr>
        </p:nvSpPr>
        <p:spPr/>
        <p:txBody>
          <a:bodyPr/>
          <a:lstStyle/>
          <a:p>
            <a:r>
              <a:rPr lang="en-US" dirty="0"/>
              <a:t>Assumption and limitations of the analysis are often omitted in the final report.</a:t>
            </a:r>
          </a:p>
          <a:p>
            <a:r>
              <a:rPr lang="en-US" dirty="0"/>
              <a:t>This may lead the user to apply the analysis to another context where assumption will not be valid anymore.</a:t>
            </a:r>
          </a:p>
          <a:p>
            <a:endParaRPr lang="en-US" dirty="0"/>
          </a:p>
        </p:txBody>
      </p:sp>
    </p:spTree>
    <p:extLst>
      <p:ext uri="{BB962C8B-B14F-4D97-AF65-F5344CB8AC3E}">
        <p14:creationId xmlns:p14="http://schemas.microsoft.com/office/powerpoint/2010/main" val="24819704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a:t>Is the system correctly defined and the goals clearly stated?</a:t>
            </a:r>
          </a:p>
          <a:p>
            <a:pPr marL="514350" indent="-514350">
              <a:buAutoNum type="arabicPeriod"/>
            </a:pPr>
            <a:r>
              <a:rPr lang="en-US" dirty="0"/>
              <a:t>Are the goals stated in an unbiased manner</a:t>
            </a:r>
          </a:p>
          <a:p>
            <a:pPr marL="514350" indent="-514350">
              <a:buAutoNum type="arabicPeriod"/>
            </a:pPr>
            <a:r>
              <a:rPr lang="en-US" dirty="0"/>
              <a:t>Have all the steps of the analysis followed systematically?</a:t>
            </a:r>
          </a:p>
          <a:p>
            <a:pPr marL="514350" indent="-514350">
              <a:buAutoNum type="arabicPeriod"/>
            </a:pPr>
            <a:r>
              <a:rPr lang="en-US" dirty="0"/>
              <a:t>Is the problem clearly understood before analyzing it?</a:t>
            </a:r>
          </a:p>
          <a:p>
            <a:pPr marL="514350" indent="-514350">
              <a:buAutoNum type="arabicPeriod"/>
            </a:pPr>
            <a:r>
              <a:rPr lang="en-US" dirty="0"/>
              <a:t>Are the performance metrics relevant for this problem?</a:t>
            </a:r>
          </a:p>
        </p:txBody>
      </p:sp>
    </p:spTree>
    <p:extLst>
      <p:ext uri="{BB962C8B-B14F-4D97-AF65-F5344CB8AC3E}">
        <p14:creationId xmlns:p14="http://schemas.microsoft.com/office/powerpoint/2010/main" val="38658334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6. Is the workload correct for this problem?</a:t>
            </a:r>
          </a:p>
          <a:p>
            <a:pPr marL="0" indent="0">
              <a:buNone/>
            </a:pPr>
            <a:r>
              <a:rPr lang="en-US" dirty="0"/>
              <a:t>7. Is the evaluation technique appropriate?</a:t>
            </a:r>
          </a:p>
          <a:p>
            <a:pPr marL="0" indent="0">
              <a:buNone/>
            </a:pPr>
            <a:r>
              <a:rPr lang="en-US" dirty="0"/>
              <a:t>8. Is the list of parameters that affect performance complete?</a:t>
            </a:r>
          </a:p>
          <a:p>
            <a:pPr marL="0" indent="0">
              <a:buNone/>
            </a:pPr>
            <a:r>
              <a:rPr lang="en-US" dirty="0"/>
              <a:t>9. Have all parameters that affect performance been chosen as factors to be varied?</a:t>
            </a:r>
          </a:p>
          <a:p>
            <a:pPr marL="0" indent="0">
              <a:buNone/>
            </a:pPr>
            <a:r>
              <a:rPr lang="en-US" dirty="0"/>
              <a:t>10. Is the experimental design efficient in terms of time and results?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0119127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Goals</a:t>
            </a:r>
          </a:p>
        </p:txBody>
      </p:sp>
      <p:sp>
        <p:nvSpPr>
          <p:cNvPr id="3" name="Content Placeholder 2"/>
          <p:cNvSpPr>
            <a:spLocks noGrp="1"/>
          </p:cNvSpPr>
          <p:nvPr>
            <p:ph idx="1"/>
          </p:nvPr>
        </p:nvSpPr>
        <p:spPr/>
        <p:txBody>
          <a:bodyPr>
            <a:normAutofit/>
          </a:bodyPr>
          <a:lstStyle/>
          <a:p>
            <a:r>
              <a:rPr lang="en-US" dirty="0"/>
              <a:t>Many performance efforts are started without any clear goal.</a:t>
            </a:r>
          </a:p>
          <a:p>
            <a:r>
              <a:rPr lang="en-US" dirty="0"/>
              <a:t>Metrics, workloads, and methodology all depend upon the goal.</a:t>
            </a:r>
          </a:p>
          <a:p>
            <a:r>
              <a:rPr lang="en-US" dirty="0"/>
              <a:t>Setting goal is not trivial exercise. </a:t>
            </a:r>
          </a:p>
          <a:p>
            <a:r>
              <a:rPr lang="en-US" dirty="0"/>
              <a:t>On</a:t>
            </a:r>
            <a:r>
              <a:rPr lang="en-AU" dirty="0"/>
              <a:t>c</a:t>
            </a:r>
            <a:r>
              <a:rPr lang="en-US" dirty="0"/>
              <a:t>e the problem is clear and the goal have been written down, finding the solution is often easier.</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dirty="0"/>
              <a:t>11. Is the level of detail proper?</a:t>
            </a:r>
          </a:p>
          <a:p>
            <a:pPr marL="514350" indent="-514350">
              <a:buAutoNum type="arabicPeriod" startAt="12"/>
            </a:pPr>
            <a:r>
              <a:rPr lang="en-US" dirty="0"/>
              <a:t>Is the measured data presented with analysis and interpretation?</a:t>
            </a:r>
          </a:p>
          <a:p>
            <a:pPr marL="514350" indent="-514350">
              <a:buAutoNum type="arabicPeriod" startAt="12"/>
            </a:pPr>
            <a:r>
              <a:rPr lang="en-US" dirty="0"/>
              <a:t>Is the analysis statistically correct?</a:t>
            </a:r>
          </a:p>
          <a:p>
            <a:pPr marL="514350" indent="-514350">
              <a:buAutoNum type="arabicPeriod" startAt="12"/>
            </a:pPr>
            <a:r>
              <a:rPr lang="en-US" dirty="0"/>
              <a:t>Has the sensitivity analysis been done?</a:t>
            </a:r>
          </a:p>
          <a:p>
            <a:pPr marL="514350" indent="-514350">
              <a:buAutoNum type="arabicPeriod" startAt="12"/>
            </a:pPr>
            <a:r>
              <a:rPr lang="en-US" dirty="0"/>
              <a:t>Would errors in the input cause an insignificant change in the results?</a:t>
            </a:r>
          </a:p>
          <a:p>
            <a:pPr marL="514350" indent="-514350">
              <a:buAutoNum type="arabicPeriod" startAt="12"/>
            </a:pPr>
            <a:r>
              <a:rPr lang="en-US" dirty="0"/>
              <a:t>Have the outliers in the input or output been treated properly?</a:t>
            </a:r>
          </a:p>
          <a:p>
            <a:pPr marL="514350" indent="-514350">
              <a:buAutoNum type="arabicPeriod" startAt="12"/>
            </a:pPr>
            <a:r>
              <a:rPr lang="en-US" dirty="0"/>
              <a:t>Have the future changes in the system and workload been modeled?</a:t>
            </a:r>
          </a:p>
          <a:p>
            <a:pPr marL="514350" indent="-514350">
              <a:buAutoNum type="arabicPeriod" startAt="12"/>
            </a:pPr>
            <a:r>
              <a:rPr lang="en-US" dirty="0"/>
              <a:t>Has the variance of input been taken into account?</a:t>
            </a:r>
          </a:p>
        </p:txBody>
      </p:sp>
    </p:spTree>
    <p:extLst>
      <p:ext uri="{BB962C8B-B14F-4D97-AF65-F5344CB8AC3E}">
        <p14:creationId xmlns:p14="http://schemas.microsoft.com/office/powerpoint/2010/main" val="3249255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a:t>19. Has the variance of the result been analyzed?</a:t>
            </a:r>
          </a:p>
          <a:p>
            <a:pPr marL="514350" indent="-514350">
              <a:buAutoNum type="arabicPeriod" startAt="20"/>
            </a:pPr>
            <a:r>
              <a:rPr lang="en-US" dirty="0"/>
              <a:t>Is the analysis easy to explain?</a:t>
            </a:r>
          </a:p>
          <a:p>
            <a:pPr marL="514350" indent="-514350">
              <a:buAutoNum type="arabicPeriod" startAt="20"/>
            </a:pPr>
            <a:r>
              <a:rPr lang="en-US" dirty="0"/>
              <a:t>Is the presentation style suitable for its audience?</a:t>
            </a:r>
          </a:p>
          <a:p>
            <a:pPr marL="514350" indent="-514350">
              <a:buAutoNum type="arabicPeriod" startAt="20"/>
            </a:pPr>
            <a:r>
              <a:rPr lang="en-US" dirty="0"/>
              <a:t>Have the results been presented graphically as much as possible?</a:t>
            </a:r>
          </a:p>
          <a:p>
            <a:pPr marL="514350" indent="-514350">
              <a:buAutoNum type="arabicPeriod" startAt="20"/>
            </a:pPr>
            <a:r>
              <a:rPr lang="en-US" dirty="0"/>
              <a:t>Are the assumptions and limitations  of the analysis clearly documented? </a:t>
            </a:r>
          </a:p>
        </p:txBody>
      </p:sp>
    </p:spTree>
    <p:extLst>
      <p:ext uri="{BB962C8B-B14F-4D97-AF65-F5344CB8AC3E}">
        <p14:creationId xmlns:p14="http://schemas.microsoft.com/office/powerpoint/2010/main" val="6143499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buNone/>
            </a:pPr>
            <a:endParaRPr lang="en-US" dirty="0"/>
          </a:p>
          <a:p>
            <a:pPr algn="ctr">
              <a:buNone/>
            </a:pPr>
            <a:endParaRPr lang="en-US" dirty="0"/>
          </a:p>
          <a:p>
            <a:pPr algn="ctr">
              <a:buNone/>
            </a:pPr>
            <a:endParaRPr lang="en-US" dirty="0"/>
          </a:p>
          <a:p>
            <a:pPr algn="ctr">
              <a:buNone/>
            </a:pPr>
            <a:r>
              <a:rPr lang="en-US" sz="4400" b="1" dirty="0"/>
              <a:t>Thank You</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Biased Goal</a:t>
            </a:r>
          </a:p>
        </p:txBody>
      </p:sp>
      <p:sp>
        <p:nvSpPr>
          <p:cNvPr id="3" name="Content Placeholder 2"/>
          <p:cNvSpPr>
            <a:spLocks noGrp="1"/>
          </p:cNvSpPr>
          <p:nvPr>
            <p:ph idx="1"/>
          </p:nvPr>
        </p:nvSpPr>
        <p:spPr/>
        <p:txBody>
          <a:bodyPr/>
          <a:lstStyle/>
          <a:p>
            <a:r>
              <a:rPr lang="en-US" dirty="0"/>
              <a:t>Example:</a:t>
            </a:r>
          </a:p>
          <a:p>
            <a:pPr lvl="1"/>
            <a:r>
              <a:rPr lang="en-US" dirty="0"/>
              <a:t>To show that OUR system is better than THEIRS</a:t>
            </a:r>
          </a:p>
          <a:p>
            <a:r>
              <a:rPr lang="en-US" dirty="0"/>
              <a:t>Mistake: Finding the metrics and workload such that OUR system turns out better rather than finding the right metrics and workloads.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Unsystematic Approach</a:t>
            </a:r>
          </a:p>
        </p:txBody>
      </p:sp>
      <p:sp>
        <p:nvSpPr>
          <p:cNvPr id="3" name="Content Placeholder 2"/>
          <p:cNvSpPr>
            <a:spLocks noGrp="1"/>
          </p:cNvSpPr>
          <p:nvPr>
            <p:ph idx="1"/>
          </p:nvPr>
        </p:nvSpPr>
        <p:spPr/>
        <p:txBody>
          <a:bodyPr/>
          <a:lstStyle/>
          <a:p>
            <a:r>
              <a:rPr lang="en-US" dirty="0"/>
              <a:t>Selecting system parameters , factors, metrics, and workload  arbitrarily.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Analysis without understanding the problem</a:t>
            </a:r>
          </a:p>
        </p:txBody>
      </p:sp>
      <p:sp>
        <p:nvSpPr>
          <p:cNvPr id="3" name="Content Placeholder 2"/>
          <p:cNvSpPr>
            <a:spLocks noGrp="1"/>
          </p:cNvSpPr>
          <p:nvPr>
            <p:ph idx="1"/>
          </p:nvPr>
        </p:nvSpPr>
        <p:spPr/>
        <p:txBody>
          <a:bodyPr/>
          <a:lstStyle/>
          <a:p>
            <a:r>
              <a:rPr lang="en-US" dirty="0"/>
              <a:t>Inexperienced analysts feel that nothing really achieved  until the model has been constructed and some numerical results obtained.</a:t>
            </a:r>
          </a:p>
          <a:p>
            <a:r>
              <a:rPr lang="en-US" dirty="0"/>
              <a:t>With experiences, they learn that a large share goes in to defining the problem.(40%)</a:t>
            </a:r>
          </a:p>
          <a:p>
            <a:pPr lvl="1"/>
            <a:r>
              <a:rPr lang="en-US" dirty="0"/>
              <a:t>The problem well stated is half solved.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Incorrect Performance Metrics</a:t>
            </a:r>
          </a:p>
        </p:txBody>
      </p:sp>
      <p:sp>
        <p:nvSpPr>
          <p:cNvPr id="3" name="Content Placeholder 2"/>
          <p:cNvSpPr>
            <a:spLocks noGrp="1"/>
          </p:cNvSpPr>
          <p:nvPr>
            <p:ph idx="1"/>
          </p:nvPr>
        </p:nvSpPr>
        <p:spPr/>
        <p:txBody>
          <a:bodyPr/>
          <a:lstStyle/>
          <a:p>
            <a:r>
              <a:rPr lang="en-US" dirty="0"/>
              <a:t>Choice of correct performance metrics depends upon the service provided  subsystem being modeled.</a:t>
            </a:r>
          </a:p>
          <a:p>
            <a:r>
              <a:rPr lang="en-US" dirty="0"/>
              <a:t>Comparing Two CPUS based on the throughput (MIPS) </a:t>
            </a:r>
          </a:p>
          <a:p>
            <a:pPr lvl="1"/>
            <a:r>
              <a:rPr lang="en-US" dirty="0"/>
              <a:t>CISCS</a:t>
            </a:r>
          </a:p>
          <a:p>
            <a:pPr lvl="1"/>
            <a:r>
              <a:rPr lang="en-US" dirty="0"/>
              <a:t>RISKS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Unrepresentative workload</a:t>
            </a:r>
          </a:p>
        </p:txBody>
      </p:sp>
      <p:sp>
        <p:nvSpPr>
          <p:cNvPr id="3" name="Content Placeholder 2"/>
          <p:cNvSpPr>
            <a:spLocks noGrp="1"/>
          </p:cNvSpPr>
          <p:nvPr>
            <p:ph idx="1"/>
          </p:nvPr>
        </p:nvSpPr>
        <p:spPr/>
        <p:txBody>
          <a:bodyPr/>
          <a:lstStyle/>
          <a:p>
            <a:r>
              <a:rPr lang="en-US" dirty="0"/>
              <a:t>Workload used to compare two systems should be representative of the actual usage of the systems in the field.</a:t>
            </a:r>
          </a:p>
          <a:p>
            <a:r>
              <a:rPr lang="en-US" dirty="0"/>
              <a:t>Example</a:t>
            </a:r>
          </a:p>
          <a:p>
            <a:pPr lvl="1"/>
            <a:r>
              <a:rPr lang="en-US" dirty="0"/>
              <a:t>If packet in the network are generally mixture of long and short, workload should consist of short and long packet sizes.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Wrong Evaluation Technique</a:t>
            </a:r>
          </a:p>
        </p:txBody>
      </p:sp>
      <p:sp>
        <p:nvSpPr>
          <p:cNvPr id="3" name="Content Placeholder 2"/>
          <p:cNvSpPr>
            <a:spLocks noGrp="1"/>
          </p:cNvSpPr>
          <p:nvPr>
            <p:ph idx="1"/>
          </p:nvPr>
        </p:nvSpPr>
        <p:spPr/>
        <p:txBody>
          <a:bodyPr/>
          <a:lstStyle/>
          <a:p>
            <a:r>
              <a:rPr lang="en-US" dirty="0"/>
              <a:t>Three Evaluation Technique:</a:t>
            </a:r>
          </a:p>
          <a:p>
            <a:pPr lvl="1"/>
            <a:r>
              <a:rPr lang="en-US" dirty="0"/>
              <a:t>Measurement</a:t>
            </a:r>
          </a:p>
          <a:p>
            <a:pPr lvl="1"/>
            <a:r>
              <a:rPr lang="en-US" dirty="0"/>
              <a:t>Simulation</a:t>
            </a:r>
          </a:p>
          <a:p>
            <a:pPr lvl="1"/>
            <a:r>
              <a:rPr lang="en-US" dirty="0"/>
              <a:t>Analytical Modeling</a:t>
            </a:r>
          </a:p>
          <a:p>
            <a:r>
              <a:rPr lang="en-US" dirty="0"/>
              <a:t>Example:</a:t>
            </a:r>
          </a:p>
          <a:p>
            <a:pPr lvl="1"/>
            <a:r>
              <a:rPr lang="en-US" dirty="0"/>
              <a:t>Those who are proficient in queuing theory tends to change every performance problem to queuing theory, even if the system is too complex and easily available for measurement</a:t>
            </a:r>
          </a:p>
          <a:p>
            <a:pPr lvl="1"/>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1066</TotalTime>
  <Words>1409</Words>
  <Application>Microsoft Macintosh PowerPoint</Application>
  <PresentationFormat>On-screen Show (4:3)</PresentationFormat>
  <Paragraphs>140</Paragraphs>
  <Slides>32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32</vt:i4>
      </vt:variant>
    </vt:vector>
  </HeadingPairs>
  <TitlesOfParts>
    <vt:vector size="35" baseType="lpstr">
      <vt:lpstr>Arial</vt:lpstr>
      <vt:lpstr>Calibri</vt:lpstr>
      <vt:lpstr>Office Theme</vt:lpstr>
      <vt:lpstr>Common Mistakes in Performance Evaluation  The Art of Computer Systems Performance Analysis By Raj Jain </vt:lpstr>
      <vt:lpstr>PowerPoint Presentation</vt:lpstr>
      <vt:lpstr>No Goals</vt:lpstr>
      <vt:lpstr>Biased Goal</vt:lpstr>
      <vt:lpstr>Unsystematic Approach</vt:lpstr>
      <vt:lpstr>Analysis without understanding the problem</vt:lpstr>
      <vt:lpstr>Incorrect Performance Metrics</vt:lpstr>
      <vt:lpstr>Unrepresentative workload</vt:lpstr>
      <vt:lpstr>Wrong Evaluation Technique</vt:lpstr>
      <vt:lpstr>Overlooking Important Parameters</vt:lpstr>
      <vt:lpstr>Ignoring significant factors</vt:lpstr>
      <vt:lpstr>Ignoring significant factors(Cont.)</vt:lpstr>
      <vt:lpstr>Sensitivity analysis</vt:lpstr>
      <vt:lpstr>Inappropriate Experimental Design</vt:lpstr>
      <vt:lpstr>Full factorial design</vt:lpstr>
      <vt:lpstr>Inappropriate level of detail</vt:lpstr>
      <vt:lpstr>No analysis</vt:lpstr>
      <vt:lpstr>Erroneous Analysis</vt:lpstr>
      <vt:lpstr>No Sensitivity Analysis</vt:lpstr>
      <vt:lpstr>Ignoring Errors in Input</vt:lpstr>
      <vt:lpstr>Improper Treatment of Outliers</vt:lpstr>
      <vt:lpstr>Assuming No change in the Future</vt:lpstr>
      <vt:lpstr>Ignoring Variability</vt:lpstr>
      <vt:lpstr>Too complex Analysis</vt:lpstr>
      <vt:lpstr>Improper Presentation of Results</vt:lpstr>
      <vt:lpstr>Ignoring Social Aspects</vt:lpstr>
      <vt:lpstr>Omitting Assumptions and limitations</vt:lpstr>
      <vt:lpstr>PowerPoint Presentation</vt:lpstr>
      <vt:lpstr>PowerPoint Presentation</vt:lpstr>
      <vt:lpstr>PowerPoint Presentation</vt:lpstr>
      <vt:lpstr>PowerPoint Presentation</vt:lpstr>
      <vt:lpstr>PowerPoint Presentation</vt:lpstr>
    </vt:vector>
  </TitlesOfParts>
  <Company>Melbourne School of Engineering</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Adel</dc:creator>
  <cp:lastModifiedBy>Microsoft Office User</cp:lastModifiedBy>
  <cp:revision>29</cp:revision>
  <cp:lastPrinted>2020-10-12T01:28:44Z</cp:lastPrinted>
  <dcterms:created xsi:type="dcterms:W3CDTF">2012-08-08T23:33:11Z</dcterms:created>
  <dcterms:modified xsi:type="dcterms:W3CDTF">2020-10-12T01:29:39Z</dcterms:modified>
</cp:coreProperties>
</file>