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347" r:id="rId3"/>
    <p:sldId id="493" r:id="rId4"/>
    <p:sldId id="504" r:id="rId5"/>
    <p:sldId id="476" r:id="rId6"/>
    <p:sldId id="471" r:id="rId7"/>
    <p:sldId id="437" r:id="rId8"/>
    <p:sldId id="472" r:id="rId9"/>
    <p:sldId id="462" r:id="rId10"/>
    <p:sldId id="465" r:id="rId11"/>
    <p:sldId id="485" r:id="rId12"/>
    <p:sldId id="466" r:id="rId13"/>
    <p:sldId id="486" r:id="rId14"/>
    <p:sldId id="468" r:id="rId15"/>
    <p:sldId id="469" r:id="rId16"/>
    <p:sldId id="496" r:id="rId17"/>
    <p:sldId id="501" r:id="rId18"/>
    <p:sldId id="502" r:id="rId19"/>
    <p:sldId id="503" r:id="rId20"/>
    <p:sldId id="497" r:id="rId21"/>
    <p:sldId id="499" r:id="rId22"/>
    <p:sldId id="498" r:id="rId23"/>
    <p:sldId id="500" r:id="rId24"/>
    <p:sldId id="505" r:id="rId25"/>
    <p:sldId id="508" r:id="rId26"/>
    <p:sldId id="512" r:id="rId27"/>
    <p:sldId id="510" r:id="rId28"/>
    <p:sldId id="513" r:id="rId29"/>
    <p:sldId id="518" r:id="rId30"/>
    <p:sldId id="519" r:id="rId31"/>
    <p:sldId id="515" r:id="rId32"/>
    <p:sldId id="520" r:id="rId33"/>
    <p:sldId id="522" r:id="rId34"/>
    <p:sldId id="521" r:id="rId35"/>
    <p:sldId id="523" r:id="rId36"/>
    <p:sldId id="524" r:id="rId37"/>
    <p:sldId id="482" r:id="rId38"/>
  </p:sldIdLst>
  <p:sldSz cx="9105900" cy="6832600"/>
  <p:notesSz cx="9929813" cy="679926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5pPr>
    <a:lvl6pPr marL="2286000" algn="l" defTabSz="914400" rtl="0" eaLnBrk="1" latinLnBrk="0" hangingPunct="1"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6pPr>
    <a:lvl7pPr marL="2743200" algn="l" defTabSz="914400" rtl="0" eaLnBrk="1" latinLnBrk="0" hangingPunct="1"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7pPr>
    <a:lvl8pPr marL="3200400" algn="l" defTabSz="914400" rtl="0" eaLnBrk="1" latinLnBrk="0" hangingPunct="1"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8pPr>
    <a:lvl9pPr marL="3657600" algn="l" defTabSz="914400" rtl="0" eaLnBrk="1" latinLnBrk="0" hangingPunct="1"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9pPr>
  </p:defaultTextStyle>
  <p:extLst>
    <p:ext uri="{521415D9-36F7-43E2-AB2F-B90AF26B5E84}">
      <p14:sectionLst xmlns:p14="http://schemas.microsoft.com/office/powerpoint/2010/main">
        <p14:section name="Default Section" id="{739800E2-3ADC-B849-B0CE-F68E2C99A542}">
          <p14:sldIdLst>
            <p14:sldId id="256"/>
            <p14:sldId id="347"/>
            <p14:sldId id="493"/>
            <p14:sldId id="504"/>
            <p14:sldId id="476"/>
            <p14:sldId id="471"/>
            <p14:sldId id="437"/>
            <p14:sldId id="472"/>
            <p14:sldId id="462"/>
            <p14:sldId id="465"/>
            <p14:sldId id="485"/>
            <p14:sldId id="466"/>
            <p14:sldId id="486"/>
            <p14:sldId id="468"/>
            <p14:sldId id="469"/>
            <p14:sldId id="496"/>
            <p14:sldId id="501"/>
            <p14:sldId id="502"/>
            <p14:sldId id="503"/>
            <p14:sldId id="497"/>
            <p14:sldId id="499"/>
            <p14:sldId id="498"/>
            <p14:sldId id="500"/>
            <p14:sldId id="505"/>
            <p14:sldId id="508"/>
            <p14:sldId id="512"/>
            <p14:sldId id="510"/>
            <p14:sldId id="513"/>
            <p14:sldId id="518"/>
            <p14:sldId id="519"/>
            <p14:sldId id="515"/>
            <p14:sldId id="520"/>
            <p14:sldId id="522"/>
            <p14:sldId id="521"/>
            <p14:sldId id="523"/>
            <p14:sldId id="524"/>
            <p14:sldId id="4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2">
          <p15:clr>
            <a:srgbClr val="A4A3A4"/>
          </p15:clr>
        </p15:guide>
        <p15:guide id="2" pos="28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B9FFD9"/>
    <a:srgbClr val="FF9966"/>
    <a:srgbClr val="CCECFF"/>
    <a:srgbClr val="CC0000"/>
    <a:srgbClr val="C2CCE0"/>
    <a:srgbClr val="99AACB"/>
    <a:srgbClr val="739AF1"/>
    <a:srgbClr val="008E40"/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3" autoAdjust="0"/>
    <p:restoredTop sz="91079" autoAdjust="0"/>
  </p:normalViewPr>
  <p:slideViewPr>
    <p:cSldViewPr>
      <p:cViewPr>
        <p:scale>
          <a:sx n="111" d="100"/>
          <a:sy n="111" d="100"/>
        </p:scale>
        <p:origin x="2760" y="544"/>
      </p:cViewPr>
      <p:guideLst>
        <p:guide orient="horz" pos="2152"/>
        <p:guide pos="2868"/>
      </p:guideLst>
    </p:cSldViewPr>
  </p:slideViewPr>
  <p:outlineViewPr>
    <p:cViewPr>
      <p:scale>
        <a:sx n="33" d="100"/>
        <a:sy n="33" d="100"/>
      </p:scale>
      <p:origin x="200" y="96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506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545" y="3231224"/>
            <a:ext cx="7282724" cy="28645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notes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741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79788" y="595313"/>
            <a:ext cx="3170237" cy="23780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77186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Cloud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Computing Market is Projected To Reach $411B By 2020.</a:t>
            </a:r>
          </a:p>
          <a:p>
            <a:endParaRPr lang="en-US" dirty="0" smtClean="0"/>
          </a:p>
        </p:txBody>
      </p:sp>
      <p:sp>
        <p:nvSpPr>
          <p:cNvPr id="184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600" dirty="0" smtClean="0"/>
              <a:t>Intro</a:t>
            </a:r>
            <a:br>
              <a:rPr lang="en-US" sz="1600" dirty="0" smtClean="0"/>
            </a:br>
            <a:r>
              <a:rPr lang="en-US" sz="1600" dirty="0" smtClean="0"/>
              <a:t>High energy consumption in data centers</a:t>
            </a:r>
          </a:p>
          <a:p>
            <a:pPr lvl="1"/>
            <a:r>
              <a:rPr lang="en-US" sz="1600" dirty="0" smtClean="0"/>
              <a:t>Renewable energy sources</a:t>
            </a:r>
          </a:p>
          <a:p>
            <a:pPr lvl="1"/>
            <a:r>
              <a:rPr lang="en-US" sz="1600" dirty="0" smtClean="0"/>
              <a:t>Challenges of using renewable energy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02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city of one million will generate more than</a:t>
            </a:r>
            <a:r>
              <a:rPr lang="en-US" baseline="0" dirty="0" smtClean="0"/>
              <a:t> 200 Million Gigabytes of Data per day.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5G and Smart Phones  6B in 2020 (Ericsson)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 smtClean="0">
                <a:latin typeface="Calibri"/>
                <a:ea typeface="Tahoma" panose="020B0604030504040204" pitchFamily="34" charset="0"/>
                <a:cs typeface="Calibri"/>
              </a:rPr>
              <a:t>Internet-of-Things (</a:t>
            </a:r>
            <a:r>
              <a:rPr lang="en-AU" sz="1200" dirty="0" err="1" smtClean="0">
                <a:latin typeface="Calibri"/>
                <a:ea typeface="Tahoma" panose="020B0604030504040204" pitchFamily="34" charset="0"/>
                <a:cs typeface="Calibri"/>
              </a:rPr>
              <a:t>IoT</a:t>
            </a:r>
            <a:r>
              <a:rPr lang="en-AU" sz="1200" dirty="0" smtClean="0">
                <a:latin typeface="Calibri"/>
                <a:ea typeface="Tahoma" panose="020B0604030504040204" pitchFamily="34" charset="0"/>
                <a:cs typeface="Calibri"/>
              </a:rPr>
              <a:t>) D</a:t>
            </a:r>
            <a:r>
              <a:rPr lang="en-US" sz="1200" dirty="0" err="1" smtClean="0">
                <a:latin typeface="Calibri"/>
                <a:ea typeface="Tahoma" panose="020B0604030504040204" pitchFamily="34" charset="0"/>
                <a:cs typeface="Calibri"/>
              </a:rPr>
              <a:t>evices</a:t>
            </a:r>
            <a:r>
              <a:rPr lang="en-US" sz="1200" dirty="0" smtClean="0">
                <a:latin typeface="Calibri"/>
                <a:ea typeface="Tahoma" panose="020B0604030504040204" pitchFamily="34" charset="0"/>
                <a:cs typeface="Calibri"/>
              </a:rPr>
              <a:t> </a:t>
            </a:r>
            <a:r>
              <a:rPr lang="en-US" sz="1050" b="0" dirty="0" smtClean="0">
                <a:latin typeface="Calibri"/>
                <a:ea typeface="Tahoma" panose="020B0604030504040204" pitchFamily="34" charset="0"/>
                <a:cs typeface="Calibri"/>
              </a:rPr>
              <a:t>25B in 2020 (Gartner)</a:t>
            </a:r>
            <a:endParaRPr kumimoji="0" lang="en-A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Calibri"/>
              <a:ea typeface="Tahoma" panose="020B0604030504040204" pitchFamily="34" charset="0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237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 smtClean="0">
                <a:latin typeface="Calibri"/>
                <a:cs typeface="Calibri"/>
              </a:rPr>
              <a:t>The 5% of English Wikipedia Requests for 19</a:t>
            </a:r>
            <a:r>
              <a:rPr lang="en-US" sz="1200" b="0" baseline="30000" dirty="0" smtClean="0">
                <a:latin typeface="Calibri"/>
                <a:cs typeface="Calibri"/>
              </a:rPr>
              <a:t>th</a:t>
            </a:r>
            <a:r>
              <a:rPr lang="en-US" sz="1200" b="0" dirty="0" smtClean="0">
                <a:latin typeface="Calibri"/>
                <a:cs typeface="Calibri"/>
              </a:rPr>
              <a:t> and 20</a:t>
            </a:r>
            <a:r>
              <a:rPr lang="en-US" sz="1200" b="0" baseline="30000" dirty="0" smtClean="0">
                <a:latin typeface="Calibri"/>
                <a:cs typeface="Calibri"/>
              </a:rPr>
              <a:t>th</a:t>
            </a:r>
            <a:r>
              <a:rPr lang="en-US" sz="1200" b="0" dirty="0" smtClean="0">
                <a:latin typeface="Calibri"/>
                <a:cs typeface="Calibri"/>
              </a:rPr>
              <a:t> of September 2007</a:t>
            </a:r>
            <a:endParaRPr lang="en-US" sz="1200" b="0" baseline="30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55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Meteorological data on the</a:t>
            </a:r>
            <a:r>
              <a:rPr lang="en-US" baseline="0" dirty="0" smtClean="0"/>
              <a:t> location of each site.</a:t>
            </a:r>
          </a:p>
          <a:p>
            <a:r>
              <a:rPr lang="en-US" baseline="0" dirty="0" smtClean="0"/>
              <a:t>Wind speed and Global Horizontal Irradiation (sunlight)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933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Bag-of-Tasks</a:t>
            </a:r>
          </a:p>
          <a:p>
            <a:r>
              <a:rPr lang="en-US" dirty="0" smtClean="0"/>
              <a:t>Road connectivity, gross dwelling density and the land use mix in the area</a:t>
            </a:r>
          </a:p>
          <a:p>
            <a:r>
              <a:rPr lang="en-US" dirty="0" smtClean="0"/>
              <a:t>AURIN project which supports nationwide urban and built environment research across Australia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888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220 different neighborhoods in the city of Melbourne</a:t>
            </a:r>
          </a:p>
          <a:p>
            <a:r>
              <a:rPr lang="en-US" dirty="0" smtClean="0"/>
              <a:t>130MB including the Java executable JAR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06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66E6A64-DF9E-4F5A-806A-DE50DCF8476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2625" y="2122488"/>
            <a:ext cx="7740650" cy="1465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250" y="3871913"/>
            <a:ext cx="6375400" cy="17462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0363" y="247650"/>
            <a:ext cx="1943100" cy="5483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1063" y="247650"/>
            <a:ext cx="5676900" cy="5483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18" y="247948"/>
            <a:ext cx="7772400" cy="1104900"/>
          </a:xfrm>
        </p:spPr>
        <p:txBody>
          <a:bodyPr/>
          <a:lstStyle>
            <a:lvl1pPr>
              <a:defRPr>
                <a:solidFill>
                  <a:srgbClr val="00B050"/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060" y="1616100"/>
            <a:ext cx="7772400" cy="4114800"/>
          </a:xfrm>
          <a:solidFill>
            <a:schemeClr val="lt1"/>
          </a:solidFill>
        </p:spPr>
        <p:txBody>
          <a:bodyPr/>
          <a:lstStyle>
            <a:lvl1pPr marL="457200" indent="-457200">
              <a:buClr>
                <a:schemeClr val="tx2">
                  <a:lumMod val="90000"/>
                  <a:lumOff val="10000"/>
                </a:schemeClr>
              </a:buClr>
              <a:buSzPct val="70000"/>
              <a:buFont typeface="Wingdings" charset="2"/>
              <a:buChar char="Ø"/>
              <a:defRPr lang="en-US" sz="2600" dirty="0" smtClean="0">
                <a:solidFill>
                  <a:srgbClr val="00518E"/>
                </a:solidFill>
                <a:latin typeface="Calibri"/>
                <a:ea typeface="+mn-ea"/>
                <a:cs typeface="Calibri"/>
              </a:defRPr>
            </a:lvl1pPr>
            <a:lvl2pPr marL="922337" indent="-342900">
              <a:buClr>
                <a:schemeClr val="tx2">
                  <a:lumMod val="90000"/>
                  <a:lumOff val="10000"/>
                </a:schemeClr>
              </a:buClr>
              <a:buSzPct val="100000"/>
              <a:buFont typeface="Courier New"/>
              <a:buChar char="o"/>
              <a:defRPr sz="1900">
                <a:latin typeface="Calibri"/>
                <a:cs typeface="Calibri"/>
              </a:defRPr>
            </a:lvl2pPr>
            <a:lvl3pPr marL="1492250" indent="-342900">
              <a:buClr>
                <a:schemeClr val="tx2">
                  <a:lumMod val="90000"/>
                  <a:lumOff val="10000"/>
                </a:schemeClr>
              </a:buClr>
              <a:buSzPct val="70000"/>
              <a:buFont typeface="Wingdings" charset="2"/>
              <a:buChar char="v"/>
              <a:defRPr sz="1400">
                <a:latin typeface="Calibri"/>
                <a:cs typeface="Calibri"/>
              </a:defRPr>
            </a:lvl3pPr>
            <a:lvl4pPr marL="1720850" indent="-228600">
              <a:buClr>
                <a:schemeClr val="tx2">
                  <a:lumMod val="90000"/>
                  <a:lumOff val="10000"/>
                </a:schemeClr>
              </a:buClr>
              <a:buSzPct val="70000"/>
              <a:buFont typeface="Wingdings" charset="2"/>
              <a:buChar char="v"/>
              <a:defRPr sz="1600">
                <a:latin typeface="Calibri"/>
                <a:cs typeface="Calibri"/>
              </a:defRPr>
            </a:lvl4pPr>
            <a:lvl5pPr marL="2063750" indent="-228600">
              <a:buClr>
                <a:schemeClr val="tx2">
                  <a:lumMod val="90000"/>
                  <a:lumOff val="10000"/>
                </a:schemeClr>
              </a:buClr>
              <a:buSzPct val="70000"/>
              <a:buFont typeface="Wingdings" charset="2"/>
              <a:buChar char="v"/>
              <a:defRPr sz="1400">
                <a:latin typeface="Calibri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38" y="4391025"/>
            <a:ext cx="7740650" cy="1357313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138" y="2895600"/>
            <a:ext cx="7740650" cy="14954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18" y="247948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518" y="16160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958" y="16160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194675" cy="11398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613" y="1528763"/>
            <a:ext cx="4022725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3" y="2166938"/>
            <a:ext cx="4022725" cy="3937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975" y="1528763"/>
            <a:ext cx="4024313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2166938"/>
            <a:ext cx="4024313" cy="3937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1463"/>
            <a:ext cx="2995612" cy="1158875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0763" y="271463"/>
            <a:ext cx="5089525" cy="58324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3" y="1430338"/>
            <a:ext cx="2995612" cy="467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4783138"/>
            <a:ext cx="5464175" cy="563562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84350" y="611188"/>
            <a:ext cx="5464175" cy="4098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4350" y="5346700"/>
            <a:ext cx="5464175" cy="803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C:\Users\Adel\Downloads\Desktop\adel\win\bg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059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449263" y="1471613"/>
            <a:ext cx="8208962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a-IR">
              <a:latin typeface="Calibri"/>
              <a:cs typeface="Calibri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36526" y="229131"/>
            <a:ext cx="7772400" cy="110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526" y="1609196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520700" y="6369050"/>
            <a:ext cx="8089900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 smtClean="0">
                <a:solidFill>
                  <a:schemeClr val="tx2"/>
                </a:solidFill>
                <a:latin typeface="Calibri"/>
                <a:ea typeface="+mn-ea"/>
                <a:cs typeface="Calibri"/>
              </a:rPr>
              <a:t>Adel</a:t>
            </a:r>
            <a:r>
              <a:rPr lang="en-GB" sz="1200" b="0" kern="1200" baseline="0" dirty="0" smtClean="0">
                <a:solidFill>
                  <a:schemeClr val="tx2"/>
                </a:solidFill>
                <a:latin typeface="Calibri"/>
                <a:ea typeface="+mn-ea"/>
                <a:cs typeface="Calibri"/>
              </a:rPr>
              <a:t> Nadjaran Toosi</a:t>
            </a:r>
            <a:r>
              <a:rPr lang="en-GB" sz="1200" b="0" dirty="0">
                <a:latin typeface="Calibri"/>
                <a:cs typeface="Calibri"/>
              </a:rPr>
              <a:t>					                </a:t>
            </a:r>
            <a:r>
              <a:rPr lang="en-GB" sz="1200" b="0" dirty="0" smtClean="0">
                <a:latin typeface="Calibri"/>
                <a:cs typeface="Calibri"/>
              </a:rPr>
              <a:t>                      </a:t>
            </a:r>
            <a:r>
              <a:rPr lang="en-GB" sz="1200" b="0" kern="1200" dirty="0" smtClean="0">
                <a:solidFill>
                  <a:schemeClr val="tx2"/>
                </a:solidFill>
                <a:latin typeface="Calibri"/>
                <a:ea typeface="+mn-ea"/>
                <a:cs typeface="Calibri"/>
              </a:rPr>
              <a:t>Slide</a:t>
            </a:r>
            <a:r>
              <a:rPr lang="en-GB" sz="1200" b="0" dirty="0" smtClean="0">
                <a:latin typeface="Calibri"/>
                <a:cs typeface="Calibri"/>
              </a:rPr>
              <a:t> </a:t>
            </a:r>
            <a:fld id="{CCE2AB80-464E-44E7-AAAB-1FDBF3B3FBE8}" type="slidenum">
              <a:rPr lang="en-US" sz="1200" b="0" smtClean="0">
                <a:latin typeface="Calibri"/>
                <a:cs typeface="Calibri"/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b="0" dirty="0" smtClean="0">
                <a:latin typeface="Calibri"/>
                <a:cs typeface="Calibri"/>
              </a:rPr>
              <a:t>/37</a:t>
            </a:r>
            <a:endParaRPr lang="en-GB" sz="1200" b="0" dirty="0">
              <a:latin typeface="Calibri"/>
              <a:cs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/>
          <a:ea typeface="+mj-ea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chemeClr val="tx2">
            <a:lumMod val="90000"/>
            <a:lumOff val="10000"/>
          </a:schemeClr>
        </a:buClr>
        <a:buSzPct val="100000"/>
        <a:buFont typeface="Wingdings" charset="2"/>
        <a:buChar char="Ø"/>
        <a:defRPr lang="en-GB" sz="2600" u="none" baseline="0" dirty="0" smtClean="0">
          <a:solidFill>
            <a:schemeClr val="tx2">
              <a:lumMod val="90000"/>
              <a:lumOff val="10000"/>
              <a:alpha val="96000"/>
            </a:schemeClr>
          </a:solidFill>
          <a:latin typeface="Calibri"/>
          <a:ea typeface="+mn-ea"/>
          <a:cs typeface="Calibri"/>
        </a:defRPr>
      </a:lvl1pPr>
      <a:lvl2pPr marL="922337" indent="-342900" algn="l" rtl="0" eaLnBrk="0" fontAlgn="base" hangingPunct="0">
        <a:spcBef>
          <a:spcPct val="20000"/>
        </a:spcBef>
        <a:spcAft>
          <a:spcPct val="0"/>
        </a:spcAft>
        <a:buClrTx/>
        <a:buSzPct val="100000"/>
        <a:buFont typeface="Wingdings" charset="2"/>
        <a:buChar char="Ø"/>
        <a:defRPr sz="2000">
          <a:solidFill>
            <a:schemeClr val="tx1"/>
          </a:solidFill>
          <a:latin typeface="Calibri"/>
          <a:cs typeface="Calibri"/>
        </a:defRPr>
      </a:lvl2pPr>
      <a:lvl3pPr marL="1492250" indent="-342900" algn="l" rtl="0" eaLnBrk="0" fontAlgn="base" hangingPunct="0">
        <a:spcBef>
          <a:spcPct val="20000"/>
        </a:spcBef>
        <a:spcAft>
          <a:spcPct val="0"/>
        </a:spcAft>
        <a:buClrTx/>
        <a:buSzPct val="100000"/>
        <a:buFont typeface="Wingdings" charset="2"/>
        <a:buChar char="Ø"/>
        <a:defRPr sz="2400">
          <a:solidFill>
            <a:schemeClr val="tx1"/>
          </a:solidFill>
          <a:latin typeface="Calibri"/>
          <a:cs typeface="Calibri"/>
        </a:defRPr>
      </a:lvl3pPr>
      <a:lvl4pPr marL="1720850" indent="-228600" algn="l" rtl="0" eaLnBrk="0" fontAlgn="base" hangingPunct="0">
        <a:spcBef>
          <a:spcPct val="20000"/>
        </a:spcBef>
        <a:spcAft>
          <a:spcPct val="0"/>
        </a:spcAft>
        <a:buClr>
          <a:schemeClr val="tx2">
            <a:lumMod val="75000"/>
            <a:lumOff val="25000"/>
          </a:schemeClr>
        </a:buClr>
        <a:buSzPct val="65000"/>
        <a:buFont typeface="Wingdings" charset="2"/>
        <a:buChar char="Ø"/>
        <a:defRPr sz="2000">
          <a:solidFill>
            <a:schemeClr val="tx1"/>
          </a:solidFill>
          <a:latin typeface="Calibri"/>
          <a:cs typeface="Calibri"/>
        </a:defRPr>
      </a:lvl4pPr>
      <a:lvl5pPr marL="2063750" indent="-228600" algn="l" rtl="0" eaLnBrk="0" fontAlgn="base" hangingPunct="0">
        <a:spcBef>
          <a:spcPct val="20000"/>
        </a:spcBef>
        <a:spcAft>
          <a:spcPct val="0"/>
        </a:spcAft>
        <a:buClr>
          <a:schemeClr val="tx2">
            <a:lumMod val="75000"/>
            <a:lumOff val="25000"/>
          </a:schemeClr>
        </a:buClr>
        <a:buSzPct val="100000"/>
        <a:buFont typeface="Wingdings" charset="2"/>
        <a:buChar char="Ø"/>
        <a:defRPr sz="2000">
          <a:solidFill>
            <a:schemeClr val="tx1"/>
          </a:solidFill>
          <a:latin typeface="Calibri"/>
          <a:cs typeface="Calibri"/>
        </a:defRPr>
      </a:lvl5pPr>
      <a:lvl6pPr marL="25209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9781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4353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8925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Relationship Id="rId3" Type="http://schemas.openxmlformats.org/officeDocument/2006/relationships/image" Target="../media/image50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jpe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49262" y="1616075"/>
            <a:ext cx="8204201" cy="4114800"/>
          </a:xfrm>
          <a:noFill/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en-US" sz="3600" dirty="0" smtClean="0"/>
              <a:t>Algorithms </a:t>
            </a:r>
            <a:r>
              <a:rPr lang="en-US" sz="3600" dirty="0"/>
              <a:t>and Software Systems </a:t>
            </a:r>
            <a:endParaRPr lang="en-US" sz="3600" dirty="0" smtClean="0"/>
          </a:p>
          <a:p>
            <a:pPr algn="ctr">
              <a:lnSpc>
                <a:spcPct val="80000"/>
              </a:lnSpc>
              <a:buNone/>
            </a:pPr>
            <a:r>
              <a:rPr lang="en-US" sz="3600" dirty="0" smtClean="0"/>
              <a:t>for Resource </a:t>
            </a:r>
            <a:r>
              <a:rPr lang="en-US" sz="3600" dirty="0"/>
              <a:t>Management in </a:t>
            </a:r>
            <a:r>
              <a:rPr lang="en-US" sz="3600" dirty="0" smtClean="0"/>
              <a:t>Clouds</a:t>
            </a:r>
          </a:p>
          <a:p>
            <a:pPr algn="ctr">
              <a:lnSpc>
                <a:spcPct val="80000"/>
              </a:lnSpc>
              <a:buNone/>
            </a:pPr>
            <a:endParaRPr lang="en-US" sz="3200" b="1" dirty="0" smtClean="0">
              <a:solidFill>
                <a:srgbClr val="0070C0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  <a:buNone/>
            </a:pPr>
            <a:endParaRPr lang="en-US" sz="3200" b="1" dirty="0">
              <a:solidFill>
                <a:srgbClr val="0070C0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GB" sz="2800" b="1" dirty="0" smtClean="0">
                <a:solidFill>
                  <a:srgbClr val="0070C0"/>
                </a:solidFill>
                <a:latin typeface="Calibri"/>
                <a:cs typeface="Calibri"/>
              </a:rPr>
              <a:t>Adel </a:t>
            </a:r>
            <a:r>
              <a:rPr lang="en-GB" sz="2800" b="1" dirty="0">
                <a:solidFill>
                  <a:srgbClr val="0070C0"/>
                </a:solidFill>
                <a:latin typeface="Calibri"/>
                <a:cs typeface="Calibri"/>
              </a:rPr>
              <a:t>Nadjaran </a:t>
            </a:r>
            <a:r>
              <a:rPr lang="en-GB" sz="2800" b="1" dirty="0" smtClean="0">
                <a:solidFill>
                  <a:srgbClr val="0070C0"/>
                </a:solidFill>
                <a:latin typeface="Calibri"/>
                <a:cs typeface="Calibri"/>
              </a:rPr>
              <a:t>Toosi </a:t>
            </a:r>
          </a:p>
          <a:p>
            <a:pPr algn="ctr">
              <a:lnSpc>
                <a:spcPct val="80000"/>
              </a:lnSpc>
              <a:buNone/>
            </a:pPr>
            <a:r>
              <a:rPr lang="en-AU" sz="1500" i="1" dirty="0" smtClean="0">
                <a:solidFill>
                  <a:srgbClr val="031E73"/>
                </a:solidFill>
                <a:latin typeface="Calibri"/>
                <a:cs typeface="Calibri"/>
              </a:rPr>
              <a:t>Faculty of Information Technology</a:t>
            </a:r>
          </a:p>
          <a:p>
            <a:pPr algn="ctr">
              <a:lnSpc>
                <a:spcPct val="80000"/>
              </a:lnSpc>
              <a:buNone/>
            </a:pPr>
            <a:r>
              <a:rPr lang="en-AU" sz="1500" i="1" dirty="0" smtClean="0">
                <a:solidFill>
                  <a:srgbClr val="031E73"/>
                </a:solidFill>
              </a:rPr>
              <a:t>Monash University</a:t>
            </a:r>
            <a:endParaRPr lang="en-GB" sz="1400" dirty="0" smtClean="0">
              <a:solidFill>
                <a:srgbClr val="031E7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  <a:buNone/>
            </a:pPr>
            <a:endParaRPr lang="en-GB" sz="1400" dirty="0" smtClean="0">
              <a:solidFill>
                <a:srgbClr val="031E7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  <a:buNone/>
            </a:pPr>
            <a:endParaRPr lang="en-GB" sz="1400" dirty="0">
              <a:solidFill>
                <a:srgbClr val="031E7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GB" sz="1600" i="1" dirty="0" smtClean="0">
                <a:solidFill>
                  <a:schemeClr val="tx1"/>
                </a:solidFill>
                <a:latin typeface="Calibri"/>
                <a:cs typeface="Calibri"/>
              </a:rPr>
              <a:t>Email: </a:t>
            </a:r>
            <a:r>
              <a:rPr lang="en-GB" sz="1600" i="1" dirty="0" err="1" smtClean="0">
                <a:solidFill>
                  <a:schemeClr val="tx1"/>
                </a:solidFill>
                <a:latin typeface="Calibri"/>
                <a:cs typeface="Calibri"/>
              </a:rPr>
              <a:t>adel.n.toosi</a:t>
            </a:r>
            <a:r>
              <a:rPr lang="en-GB" sz="1600" i="1" dirty="0" smtClean="0">
                <a:solidFill>
                  <a:schemeClr val="tx1"/>
                </a:solidFill>
                <a:latin typeface="Calibri"/>
                <a:cs typeface="Calibri"/>
              </a:rPr>
              <a:t> [at] </a:t>
            </a:r>
            <a:r>
              <a:rPr lang="en-GB" sz="1600" i="1" dirty="0" err="1" smtClean="0">
                <a:solidFill>
                  <a:schemeClr val="tx1"/>
                </a:solidFill>
                <a:latin typeface="Calibri"/>
                <a:cs typeface="Calibri"/>
              </a:rPr>
              <a:t>monash.edu</a:t>
            </a:r>
            <a:endParaRPr lang="en-GB" sz="1600" i="1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GB" sz="1600" i="1" dirty="0" smtClean="0">
                <a:solidFill>
                  <a:schemeClr val="tx1"/>
                </a:solidFill>
                <a:latin typeface="Calibri"/>
                <a:cs typeface="Calibri"/>
              </a:rPr>
              <a:t>Homepage</a:t>
            </a:r>
            <a:r>
              <a:rPr lang="en-GB" sz="1600" i="1" dirty="0">
                <a:solidFill>
                  <a:schemeClr val="tx1"/>
                </a:solidFill>
                <a:latin typeface="Calibri"/>
                <a:cs typeface="Calibri"/>
              </a:rPr>
              <a:t>: </a:t>
            </a:r>
            <a:r>
              <a:rPr lang="en-GB" sz="1600" i="1" dirty="0" smtClean="0">
                <a:solidFill>
                  <a:schemeClr val="tx1"/>
                </a:solidFill>
                <a:latin typeface="Calibri"/>
                <a:cs typeface="Calibri"/>
              </a:rPr>
              <a:t>http://</a:t>
            </a:r>
            <a:r>
              <a:rPr lang="en-AU" sz="1600" i="1" dirty="0" err="1" smtClean="0">
                <a:solidFill>
                  <a:schemeClr val="tx1"/>
                </a:solidFill>
              </a:rPr>
              <a:t>adelnadjarantoosi.info</a:t>
            </a:r>
            <a:endParaRPr lang="en-GB" sz="1600" i="1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  <a:buNone/>
            </a:pPr>
            <a:endParaRPr lang="en-GB" sz="1600" i="1" dirty="0" smtClean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947" y="209850"/>
            <a:ext cx="1371540" cy="1371540"/>
          </a:xfrm>
          <a:prstGeom prst="rect">
            <a:avLst/>
          </a:prstGeom>
        </p:spPr>
      </p:pic>
    </p:spTree>
  </p:cSld>
  <p:clrMapOvr>
    <a:masterClrMapping/>
  </p:clrMapOvr>
  <p:transition advTm="37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Grid’5000 Testbed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38" y="1675456"/>
            <a:ext cx="5150966" cy="432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9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Workload Traces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470" y="1760116"/>
            <a:ext cx="6097267" cy="3960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76886" y="5792564"/>
            <a:ext cx="10177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Calibri"/>
                <a:cs typeface="Calibri"/>
              </a:rPr>
              <a:t>Wikipedia</a:t>
            </a:r>
            <a:endParaRPr lang="en-US" sz="1600" b="0" baseline="30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5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 </a:t>
            </a:r>
            <a:r>
              <a:rPr lang="pl-PL" dirty="0" smtClean="0"/>
              <a:t>Prototype </a:t>
            </a:r>
            <a:r>
              <a:rPr lang="pl-PL" dirty="0"/>
              <a:t>S</a:t>
            </a:r>
            <a:r>
              <a:rPr lang="pl-PL" dirty="0" smtClean="0"/>
              <a:t>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598" y="1565033"/>
            <a:ext cx="6133306" cy="481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63" y="247650"/>
            <a:ext cx="7111624" cy="978983"/>
          </a:xfrm>
        </p:spPr>
        <p:txBody>
          <a:bodyPr/>
          <a:lstStyle/>
          <a:p>
            <a:r>
              <a:rPr lang="en-US" sz="3200" dirty="0" smtClean="0"/>
              <a:t>Renewable Power and Electricity Prices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84" y="1591340"/>
            <a:ext cx="3731372" cy="24525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073" y="1615532"/>
            <a:ext cx="3894523" cy="2452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62" y="3958942"/>
            <a:ext cx="3666490" cy="23717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76018" y="1758412"/>
            <a:ext cx="803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latin typeface="Calibri"/>
                <a:cs typeface="Calibri"/>
              </a:rPr>
              <a:t>Solar</a:t>
            </a:r>
            <a:endParaRPr lang="en-US" sz="2400" b="0" dirty="0">
              <a:latin typeface="Calibri"/>
              <a:cs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30318" y="1746316"/>
            <a:ext cx="792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 smtClean="0">
                <a:latin typeface="Calibri"/>
                <a:cs typeface="Calibri"/>
              </a:rPr>
              <a:t>Wind</a:t>
            </a:r>
            <a:endParaRPr lang="en-US" sz="2400" b="0" dirty="0"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66366" y="4136380"/>
            <a:ext cx="115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 smtClean="0">
                <a:latin typeface="Calibri"/>
                <a:cs typeface="Calibri"/>
              </a:rPr>
              <a:t>Combined</a:t>
            </a:r>
            <a:endParaRPr lang="en-US" sz="2400" b="0" dirty="0">
              <a:latin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817" y="3920356"/>
            <a:ext cx="373683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1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76633" y="3698948"/>
            <a:ext cx="678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Calibri"/>
                <a:cs typeface="Calibri"/>
              </a:rPr>
              <a:t>Lyon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9100" y="5940330"/>
            <a:ext cx="948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Calibri"/>
                <a:cs typeface="Calibri"/>
              </a:rPr>
              <a:t>Rennes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57153" y="3682965"/>
            <a:ext cx="8155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Calibri"/>
                <a:cs typeface="Calibri"/>
              </a:rPr>
              <a:t>Reims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94" y="1579291"/>
            <a:ext cx="3312368" cy="21516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533" y="1544092"/>
            <a:ext cx="3359842" cy="21633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145" y="3794343"/>
            <a:ext cx="3456384" cy="225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6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580969"/>
              </p:ext>
            </p:extLst>
          </p:nvPr>
        </p:nvGraphicFramePr>
        <p:xfrm>
          <a:off x="1024558" y="1616100"/>
          <a:ext cx="7200801" cy="388843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39421"/>
                <a:gridCol w="2953067"/>
                <a:gridCol w="864096"/>
                <a:gridCol w="936104"/>
                <a:gridCol w="1008113"/>
              </a:tblGrid>
              <a:tr h="3086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Site</a:t>
                      </a:r>
                      <a:endParaRPr lang="en-AU" sz="16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Metric</a:t>
                      </a:r>
                      <a:endParaRPr lang="en-AU" sz="16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>
                          <a:effectLst/>
                          <a:latin typeface="Calibri"/>
                          <a:cs typeface="Calibri"/>
                        </a:rPr>
                        <a:t>RR</a:t>
                      </a:r>
                      <a:endParaRPr lang="en-AU" sz="1600" b="1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>
                          <a:effectLst/>
                          <a:latin typeface="Calibri"/>
                          <a:cs typeface="Calibri"/>
                        </a:rPr>
                        <a:t>Capping</a:t>
                      </a:r>
                      <a:endParaRPr lang="en-AU" sz="1600" b="1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 err="1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GreenLB</a:t>
                      </a:r>
                      <a:endParaRPr lang="en-AU" sz="16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894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i="0" dirty="0">
                          <a:effectLst/>
                          <a:latin typeface="Calibri"/>
                          <a:cs typeface="Calibri"/>
                        </a:rPr>
                        <a:t>Lyon</a:t>
                      </a:r>
                      <a:endParaRPr lang="en-AU" sz="1600" b="1" i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Power Consumption (kWh)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Brown Consumption (kWh)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Cost (€)</a:t>
                      </a:r>
                      <a:endParaRPr lang="en-AU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36.3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13.3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1.71</a:t>
                      </a:r>
                      <a:endParaRPr lang="en-AU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42.9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19.0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2.31</a:t>
                      </a:r>
                      <a:endParaRPr lang="en-AU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41.2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16.9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2.01</a:t>
                      </a:r>
                      <a:endParaRPr lang="en-AU" sz="16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94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i="0" dirty="0">
                          <a:effectLst/>
                          <a:latin typeface="Calibri"/>
                          <a:cs typeface="Calibri"/>
                        </a:rPr>
                        <a:t>Reims</a:t>
                      </a:r>
                      <a:endParaRPr lang="en-AU" sz="1600" b="1" i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Power Consumption (kWh)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Brown Consumption (kWh)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Cost (€)</a:t>
                      </a:r>
                      <a:endParaRPr lang="en-AU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32.5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2.1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0.42</a:t>
                      </a:r>
                      <a:endParaRPr lang="en-AU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32.5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1.1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0.15</a:t>
                      </a:r>
                      <a:endParaRPr lang="en-AU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35.4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1.9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0.27</a:t>
                      </a:r>
                      <a:endParaRPr lang="en-AU" sz="16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894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i="0" dirty="0">
                          <a:effectLst/>
                          <a:latin typeface="Calibri"/>
                          <a:cs typeface="Calibri"/>
                        </a:rPr>
                        <a:t>Rennes</a:t>
                      </a:r>
                      <a:endParaRPr lang="en-AU" sz="1600" b="1" i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Power Consumption (kWh)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Brown Consumption (kWh)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Cost (€)</a:t>
                      </a:r>
                      <a:endParaRPr lang="en-AU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36.4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9.3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1.23</a:t>
                      </a:r>
                      <a:endParaRPr lang="en-AU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29.7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2.9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0.39</a:t>
                      </a:r>
                      <a:endParaRPr lang="en-AU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28.3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2.6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0.35</a:t>
                      </a:r>
                      <a:endParaRPr lang="en-AU" sz="16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94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i="0" dirty="0">
                          <a:effectLst/>
                          <a:latin typeface="Calibri"/>
                          <a:cs typeface="Calibri"/>
                        </a:rPr>
                        <a:t>Total</a:t>
                      </a:r>
                      <a:endParaRPr lang="en-AU" sz="1600" b="1" i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Power Consumption (kWh)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Brown Consumption (kWh)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Cost (€)</a:t>
                      </a:r>
                      <a:endParaRPr lang="en-AU" sz="16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105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25.7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3.36</a:t>
                      </a:r>
                      <a:endParaRPr lang="en-AU" sz="16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105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23.0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2.85</a:t>
                      </a:r>
                      <a:endParaRPr lang="en-AU" sz="16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105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21.4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2.63</a:t>
                      </a:r>
                      <a:endParaRPr lang="en-AU" sz="16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 bwMode="auto">
          <a:xfrm flipH="1">
            <a:off x="5993110" y="2768228"/>
            <a:ext cx="2232248" cy="1250512"/>
          </a:xfrm>
          <a:prstGeom prst="wedgeRoundRectCallout">
            <a:avLst>
              <a:gd name="adj1" fmla="val -27624"/>
              <a:gd name="adj2" fmla="val 81569"/>
              <a:gd name="adj3" fmla="val 16667"/>
            </a:avLst>
          </a:prstGeom>
          <a:solidFill>
            <a:schemeClr val="l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6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cs typeface="Calibri"/>
              </a:rPr>
              <a:t>Brown</a:t>
            </a:r>
            <a:r>
              <a:rPr kumimoji="0" lang="en-AU" sz="160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cs typeface="Calibri"/>
              </a:rPr>
              <a:t> Energy: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1600" b="0" baseline="0" dirty="0" smtClean="0">
                <a:latin typeface="Calibri"/>
                <a:cs typeface="Calibri"/>
              </a:rPr>
              <a:t>17% and 7%</a:t>
            </a:r>
            <a:endParaRPr kumimoji="0" lang="en-A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Calibri"/>
              <a:cs typeface="Calibri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6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cs typeface="Calibri"/>
              </a:rPr>
              <a:t>Cost Saving: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cs typeface="Calibri"/>
              </a:rPr>
              <a:t>22%</a:t>
            </a:r>
            <a:r>
              <a:rPr kumimoji="0" lang="en-AU" sz="16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cs typeface="Calibri"/>
              </a:rPr>
              <a:t> and 8%</a:t>
            </a:r>
            <a:endParaRPr kumimoji="0" lang="en-A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7378846" y="4557964"/>
            <a:ext cx="720080" cy="100811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0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180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3200" b="1" dirty="0" smtClean="0">
              <a:blipFill>
                <a:blip r:embed="rId2"/>
                <a:tile tx="0" ty="0" sx="100000" sy="100000" flip="none" algn="tl"/>
              </a:blipFill>
              <a:latin typeface="Bell MT" charset="0"/>
              <a:ea typeface="Bell MT" charset="0"/>
              <a:cs typeface="Bell MT" charset="0"/>
            </a:endParaRPr>
          </a:p>
          <a:p>
            <a:pPr marL="0" indent="0" algn="ctr">
              <a:buNone/>
            </a:pPr>
            <a:r>
              <a:rPr lang="en-US" sz="4800" b="1" dirty="0" smtClean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Resource Provisioning </a:t>
            </a:r>
            <a:r>
              <a:rPr lang="en-US" sz="4800" b="1" dirty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for </a:t>
            </a:r>
            <a:r>
              <a:rPr lang="en-US" sz="4800" b="1" dirty="0" smtClean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Data-intensive Applications on Hybrid Clouds</a:t>
            </a:r>
            <a:endParaRPr lang="en-US" sz="4800" b="1" dirty="0">
              <a:blipFill>
                <a:blip r:embed="rId2"/>
                <a:tile tx="0" ty="0" sx="100000" sy="100000" flip="none" algn="tl"/>
              </a:blipFill>
              <a:latin typeface="Bell MT" charset="0"/>
              <a:ea typeface="Bell MT" charset="0"/>
              <a:cs typeface="Bell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96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Data-intensive </a:t>
            </a:r>
            <a:r>
              <a:rPr lang="en-US" dirty="0" smtClean="0"/>
              <a:t>applications</a:t>
            </a:r>
          </a:p>
          <a:p>
            <a:pPr lvl="1"/>
            <a:r>
              <a:rPr lang="en-US" dirty="0"/>
              <a:t>Analysis of large datasets</a:t>
            </a:r>
          </a:p>
          <a:p>
            <a:pPr lvl="1"/>
            <a:r>
              <a:rPr lang="en-US" dirty="0" smtClean="0"/>
              <a:t>Explosive </a:t>
            </a:r>
            <a:r>
              <a:rPr lang="en-US" dirty="0"/>
              <a:t>growth of data </a:t>
            </a:r>
            <a:endParaRPr lang="en-US" dirty="0" smtClean="0"/>
          </a:p>
          <a:p>
            <a:pPr lvl="2"/>
            <a:r>
              <a:rPr lang="en-US" dirty="0" smtClean="0"/>
              <a:t>Smart </a:t>
            </a:r>
            <a:r>
              <a:rPr lang="en-US" dirty="0"/>
              <a:t>cities, </a:t>
            </a:r>
            <a:r>
              <a:rPr lang="en-US" dirty="0" smtClean="0"/>
              <a:t>Social </a:t>
            </a:r>
            <a:r>
              <a:rPr lang="en-US" dirty="0"/>
              <a:t>networks, </a:t>
            </a:r>
            <a:r>
              <a:rPr lang="en-US" dirty="0" smtClean="0"/>
              <a:t>Internet </a:t>
            </a:r>
            <a:r>
              <a:rPr lang="en-US" dirty="0"/>
              <a:t>of Things (</a:t>
            </a:r>
            <a:r>
              <a:rPr lang="en-US" dirty="0" err="1"/>
              <a:t>IoT</a:t>
            </a:r>
            <a:r>
              <a:rPr lang="en-US" dirty="0" smtClean="0"/>
              <a:t>), </a:t>
            </a:r>
            <a:r>
              <a:rPr lang="mr-IN" dirty="0" smtClean="0"/>
              <a:t>…</a:t>
            </a:r>
            <a:endParaRPr lang="en-AU" dirty="0" smtClean="0"/>
          </a:p>
          <a:p>
            <a:r>
              <a:rPr lang="en-AU" dirty="0"/>
              <a:t>Cloud </a:t>
            </a:r>
            <a:r>
              <a:rPr lang="en-AU" dirty="0" smtClean="0"/>
              <a:t>computing</a:t>
            </a:r>
          </a:p>
          <a:p>
            <a:pPr lvl="1"/>
            <a:r>
              <a:rPr lang="en-AU" dirty="0" smtClean="0"/>
              <a:t>Preferred platform</a:t>
            </a:r>
            <a:endParaRPr lang="en-US" dirty="0" smtClean="0"/>
          </a:p>
          <a:p>
            <a:r>
              <a:rPr lang="en-US" dirty="0" smtClean="0"/>
              <a:t>Common Scenario</a:t>
            </a:r>
          </a:p>
          <a:p>
            <a:pPr lvl="1"/>
            <a:r>
              <a:rPr lang="en-US" dirty="0" smtClean="0"/>
              <a:t>Data </a:t>
            </a:r>
            <a:r>
              <a:rPr lang="en-US" dirty="0"/>
              <a:t>is available in local IT infrastructure with limited processing </a:t>
            </a:r>
            <a:r>
              <a:rPr lang="en-US" dirty="0" smtClean="0"/>
              <a:t>capacity</a:t>
            </a:r>
          </a:p>
          <a:p>
            <a:r>
              <a:rPr lang="en-US" dirty="0" smtClean="0"/>
              <a:t>Cloud bursting</a:t>
            </a:r>
          </a:p>
          <a:p>
            <a:pPr lvl="1"/>
            <a:r>
              <a:rPr lang="en-US" dirty="0" smtClean="0"/>
              <a:t>Hybrid Cloud (PaaS, Middleware)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26923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Locality</a:t>
            </a:r>
          </a:p>
          <a:p>
            <a:pPr lvl="1"/>
            <a:r>
              <a:rPr lang="en-US" dirty="0" smtClean="0"/>
              <a:t>Location </a:t>
            </a:r>
            <a:r>
              <a:rPr lang="en-US" dirty="0"/>
              <a:t>of the data relative to the available computational resources</a:t>
            </a:r>
            <a:endParaRPr lang="en-US" dirty="0" smtClean="0"/>
          </a:p>
          <a:p>
            <a:r>
              <a:rPr lang="en-US" dirty="0" smtClean="0"/>
              <a:t>Network bandwidth</a:t>
            </a:r>
          </a:p>
          <a:p>
            <a:pPr lvl="1"/>
            <a:r>
              <a:rPr lang="en-US" dirty="0" smtClean="0"/>
              <a:t>Can </a:t>
            </a:r>
            <a:r>
              <a:rPr lang="en-US" dirty="0"/>
              <a:t>become the bottleneck </a:t>
            </a:r>
            <a:endParaRPr lang="en-US" dirty="0" smtClean="0"/>
          </a:p>
          <a:p>
            <a:r>
              <a:rPr lang="en-US" dirty="0" smtClean="0"/>
              <a:t>Data transfer</a:t>
            </a:r>
          </a:p>
          <a:p>
            <a:pPr lvl="1"/>
            <a:r>
              <a:rPr lang="en-US" dirty="0" smtClean="0"/>
              <a:t>Not ideal to </a:t>
            </a:r>
            <a:r>
              <a:rPr lang="en-US" dirty="0"/>
              <a:t>move the entire data set to the </a:t>
            </a:r>
            <a:r>
              <a:rPr lang="en-US" dirty="0" smtClean="0"/>
              <a:t>public cloud</a:t>
            </a:r>
            <a:endParaRPr lang="en-US" dirty="0"/>
          </a:p>
          <a:p>
            <a:r>
              <a:rPr lang="en-US" dirty="0" smtClean="0"/>
              <a:t>Data-intensive application</a:t>
            </a:r>
          </a:p>
          <a:p>
            <a:pPr lvl="1"/>
            <a:r>
              <a:rPr lang="en-US" dirty="0" smtClean="0"/>
              <a:t>Data </a:t>
            </a:r>
            <a:r>
              <a:rPr lang="en-US" dirty="0"/>
              <a:t>transfer time to the external cloud is often comparable to the computational </a:t>
            </a:r>
            <a:r>
              <a:rPr lang="en-US" dirty="0" smtClean="0"/>
              <a:t>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19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Contribution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Data-aware </a:t>
            </a:r>
            <a:r>
              <a:rPr lang="en-US" dirty="0"/>
              <a:t>provisioning </a:t>
            </a:r>
            <a:r>
              <a:rPr lang="en-US" dirty="0" smtClean="0"/>
              <a:t>and Scheduling algorithm</a:t>
            </a:r>
          </a:p>
          <a:p>
            <a:pPr lvl="1"/>
            <a:r>
              <a:rPr lang="en-US" dirty="0" err="1" smtClean="0"/>
              <a:t>Minimising</a:t>
            </a:r>
            <a:r>
              <a:rPr lang="en-US" dirty="0" smtClean="0"/>
              <a:t> cost while meeting </a:t>
            </a:r>
            <a:r>
              <a:rPr lang="en-US" dirty="0"/>
              <a:t>the deadline requirements of </a:t>
            </a:r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Hybrid </a:t>
            </a:r>
            <a:r>
              <a:rPr lang="en-US" dirty="0"/>
              <a:t>cloud environments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Data transfer time, available bandwidth, locality</a:t>
            </a:r>
            <a:endParaRPr lang="en-US" dirty="0"/>
          </a:p>
          <a:p>
            <a:r>
              <a:rPr lang="en-US" dirty="0" smtClean="0"/>
              <a:t>Plugged </a:t>
            </a:r>
            <a:r>
              <a:rPr lang="en-US" dirty="0"/>
              <a:t>into </a:t>
            </a:r>
            <a:r>
              <a:rPr lang="en-US" dirty="0" smtClean="0"/>
              <a:t>PaaS</a:t>
            </a:r>
          </a:p>
          <a:p>
            <a:pPr lvl="1"/>
            <a:r>
              <a:rPr lang="en-US" dirty="0" smtClean="0"/>
              <a:t>Aneka platform</a:t>
            </a:r>
          </a:p>
          <a:p>
            <a:pPr lvl="1"/>
            <a:r>
              <a:rPr lang="en-US" dirty="0" smtClean="0"/>
              <a:t>Support </a:t>
            </a:r>
            <a:r>
              <a:rPr lang="en-US" dirty="0"/>
              <a:t>dynamic resource provisioning </a:t>
            </a:r>
            <a:r>
              <a:rPr lang="en-US" dirty="0" smtClean="0"/>
              <a:t>for Microsoft Azure</a:t>
            </a:r>
          </a:p>
          <a:p>
            <a:r>
              <a:rPr lang="en-US" dirty="0" smtClean="0"/>
              <a:t>Experiments in actual </a:t>
            </a:r>
            <a:r>
              <a:rPr lang="en-US" dirty="0"/>
              <a:t>hybrid cloud </a:t>
            </a:r>
            <a:r>
              <a:rPr lang="en-US" dirty="0" smtClean="0"/>
              <a:t>environment</a:t>
            </a:r>
          </a:p>
          <a:p>
            <a:pPr lvl="1"/>
            <a:r>
              <a:rPr lang="en-US" dirty="0" smtClean="0"/>
              <a:t>Local </a:t>
            </a:r>
            <a:r>
              <a:rPr lang="en-US" dirty="0"/>
              <a:t>resources </a:t>
            </a:r>
            <a:r>
              <a:rPr lang="en-US" dirty="0" smtClean="0"/>
              <a:t>and </a:t>
            </a:r>
            <a:r>
              <a:rPr lang="en-US" dirty="0"/>
              <a:t>Azure virtual </a:t>
            </a:r>
            <a:r>
              <a:rPr lang="en-US" dirty="0" smtClean="0"/>
              <a:t>machines</a:t>
            </a:r>
          </a:p>
          <a:p>
            <a:pPr lvl="1"/>
            <a:r>
              <a:rPr lang="en-US" dirty="0" smtClean="0"/>
              <a:t>Compared with </a:t>
            </a:r>
            <a:r>
              <a:rPr lang="en-US" dirty="0"/>
              <a:t>existing approaches </a:t>
            </a:r>
            <a:endParaRPr lang="en-US" dirty="0" smtClean="0"/>
          </a:p>
          <a:p>
            <a:pPr lvl="1"/>
            <a:r>
              <a:rPr lang="en-US" dirty="0" smtClean="0"/>
              <a:t>A real-world case study</a:t>
            </a:r>
          </a:p>
          <a:p>
            <a:pPr lvl="2"/>
            <a:r>
              <a:rPr lang="en-US" dirty="0" smtClean="0"/>
              <a:t>A </a:t>
            </a:r>
            <a:r>
              <a:rPr lang="en-US" dirty="0"/>
              <a:t>data-intensive application in the smart </a:t>
            </a:r>
            <a:r>
              <a:rPr lang="en-US" dirty="0" smtClean="0"/>
              <a:t>cities context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5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Calibri"/>
                <a:cs typeface="Calibri"/>
              </a:rPr>
              <a:t>Brief Biography</a:t>
            </a:r>
          </a:p>
          <a:p>
            <a:r>
              <a:rPr lang="en-US" sz="2800" dirty="0" smtClean="0">
                <a:latin typeface="Calibri"/>
                <a:cs typeface="Calibri"/>
              </a:rPr>
              <a:t>Geographical Load Balancing </a:t>
            </a:r>
            <a:r>
              <a:rPr lang="en-US" sz="2800" dirty="0">
                <a:latin typeface="Calibri"/>
                <a:cs typeface="Calibri"/>
              </a:rPr>
              <a:t>(</a:t>
            </a:r>
            <a:r>
              <a:rPr lang="en-US" sz="2800" dirty="0" smtClean="0">
                <a:latin typeface="Calibri"/>
                <a:cs typeface="Calibri"/>
              </a:rPr>
              <a:t>GLB)</a:t>
            </a:r>
          </a:p>
          <a:p>
            <a:r>
              <a:rPr lang="en-US" sz="2800" dirty="0"/>
              <a:t>Resource Provisioning for Data-intensive Applications on Hybrid </a:t>
            </a:r>
            <a:r>
              <a:rPr lang="en-US" sz="2800" dirty="0" smtClean="0"/>
              <a:t>Clouds</a:t>
            </a:r>
          </a:p>
          <a:p>
            <a:r>
              <a:rPr lang="en-US" sz="2800" dirty="0" smtClean="0"/>
              <a:t>A </a:t>
            </a:r>
            <a:r>
              <a:rPr lang="en-US" sz="2800" dirty="0"/>
              <a:t>Low-Cost Micro Data Center for Software-Defined Cloud Computing </a:t>
            </a:r>
            <a:endParaRPr lang="en-US" sz="2800" dirty="0" smtClean="0"/>
          </a:p>
          <a:p>
            <a:r>
              <a:rPr sz="2800" dirty="0" smtClean="0">
                <a:latin typeface="Calibri"/>
                <a:cs typeface="Calibri"/>
              </a:rPr>
              <a:t>Summary</a:t>
            </a:r>
          </a:p>
          <a:p>
            <a:endParaRPr dirty="0" smtClean="0"/>
          </a:p>
          <a:p>
            <a:endParaRPr dirty="0" smtClean="0"/>
          </a:p>
          <a:p>
            <a:endParaRPr dirty="0" smtClean="0"/>
          </a:p>
          <a:p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2"/>
    </mc:Choice>
    <mc:Fallback xmlns="">
      <p:transition spd="slow" advTm="266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Aneka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181" y="1544092"/>
            <a:ext cx="4646163" cy="458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4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Walkability Index </a:t>
            </a:r>
            <a:r>
              <a:rPr lang="mr-IN" sz="2800" dirty="0" smtClean="0"/>
              <a:t>–</a:t>
            </a:r>
            <a:r>
              <a:rPr lang="en-US" sz="2800" dirty="0" smtClean="0"/>
              <a:t> </a:t>
            </a:r>
            <a:r>
              <a:rPr lang="en-US" sz="2800" dirty="0"/>
              <a:t>Melbourne </a:t>
            </a:r>
            <a:r>
              <a:rPr lang="en-US" sz="2800" dirty="0" err="1"/>
              <a:t>Neighbourhoods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58" y="1616100"/>
            <a:ext cx="7282370" cy="4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8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Cloud Testbed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3" y="1688108"/>
            <a:ext cx="7366512" cy="414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9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Experimental Results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920" y="1544092"/>
            <a:ext cx="3510389" cy="288032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46" y="4472453"/>
            <a:ext cx="2153042" cy="18241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30" y="1616100"/>
            <a:ext cx="2489841" cy="13734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688" y="4441230"/>
            <a:ext cx="2268611" cy="188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3600" b="1" dirty="0" smtClean="0">
              <a:blipFill>
                <a:blip r:embed="rId2"/>
                <a:tile tx="0" ty="0" sx="100000" sy="100000" flip="none" algn="tl"/>
              </a:blipFill>
              <a:latin typeface="Bell MT" charset="0"/>
              <a:ea typeface="Bell MT" charset="0"/>
              <a:cs typeface="Bell MT" charset="0"/>
            </a:endParaRPr>
          </a:p>
          <a:p>
            <a:pPr marL="0" indent="0" algn="ctr">
              <a:buNone/>
            </a:pPr>
            <a:r>
              <a:rPr lang="en-US" sz="4800" b="1" dirty="0" smtClean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A Low-Cost Micro </a:t>
            </a:r>
            <a:r>
              <a:rPr lang="en-US" sz="4800" b="1" dirty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Data Center for </a:t>
            </a:r>
            <a:r>
              <a:rPr lang="en-US" sz="4800" b="1" dirty="0" smtClean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Software-Defined </a:t>
            </a:r>
            <a:r>
              <a:rPr lang="en-US" sz="4800" b="1" dirty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Cloud Computing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4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Software-Defined Networking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23" y="1595275"/>
            <a:ext cx="8195310" cy="1512730"/>
          </a:xfrm>
        </p:spPr>
        <p:txBody>
          <a:bodyPr>
            <a:normAutofit/>
          </a:bodyPr>
          <a:lstStyle/>
          <a:p>
            <a:r>
              <a:rPr lang="en-US" sz="2000" dirty="0"/>
              <a:t>Separation of control plane from data forwarding plane</a:t>
            </a:r>
          </a:p>
          <a:p>
            <a:r>
              <a:rPr lang="en-US" sz="2000" dirty="0"/>
              <a:t>Platform is decoupled from infrastructure</a:t>
            </a:r>
          </a:p>
          <a:p>
            <a:r>
              <a:rPr lang="en-US" sz="2000" dirty="0"/>
              <a:t>Centralized controller, network-wide control by controller SW that performs routing and traffic engineering</a:t>
            </a:r>
            <a:r>
              <a:rPr lang="en-AU" sz="2000" dirty="0"/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8534" y="4386433"/>
            <a:ext cx="986473" cy="807997"/>
            <a:chOff x="237319" y="4114800"/>
            <a:chExt cx="990600" cy="609600"/>
          </a:xfrm>
        </p:grpSpPr>
        <p:sp>
          <p:nvSpPr>
            <p:cNvPr id="12" name="Can 11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14" name="Right Arrow 13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5" name="Right Arrow 14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6" name="Right Arrow 15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7" name="Right Arrow 16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808534" y="4082903"/>
            <a:ext cx="986473" cy="807997"/>
            <a:chOff x="237319" y="4114800"/>
            <a:chExt cx="990600" cy="609600"/>
          </a:xfrm>
        </p:grpSpPr>
        <p:sp>
          <p:nvSpPr>
            <p:cNvPr id="19" name="Can 18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21" name="Right Arrow 20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2" name="Right Arrow 21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3" name="Right Arrow 22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" name="Right Arrow 23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1946772" y="5286182"/>
            <a:ext cx="986473" cy="807997"/>
            <a:chOff x="237319" y="4114800"/>
            <a:chExt cx="990600" cy="609600"/>
          </a:xfrm>
        </p:grpSpPr>
        <p:sp>
          <p:nvSpPr>
            <p:cNvPr id="26" name="Can 25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28" name="Right Arrow 27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9" name="Right Arrow 28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30" name="Right Arrow 29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31" name="Right Arrow 30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946772" y="4982652"/>
            <a:ext cx="986473" cy="807997"/>
            <a:chOff x="237319" y="4114800"/>
            <a:chExt cx="990600" cy="609600"/>
          </a:xfrm>
        </p:grpSpPr>
        <p:sp>
          <p:nvSpPr>
            <p:cNvPr id="33" name="Can 32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35" name="Right Arrow 34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36" name="Right Arrow 35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37" name="Right Arrow 36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38" name="Right Arrow 37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2604032" y="4199304"/>
            <a:ext cx="986473" cy="807997"/>
            <a:chOff x="237319" y="4114800"/>
            <a:chExt cx="990600" cy="609600"/>
          </a:xfrm>
        </p:grpSpPr>
        <p:sp>
          <p:nvSpPr>
            <p:cNvPr id="40" name="Can 39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42" name="Right Arrow 41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43" name="Right Arrow 42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44" name="Right Arrow 43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45" name="Right Arrow 44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2604032" y="3895774"/>
            <a:ext cx="986473" cy="807997"/>
            <a:chOff x="237319" y="4114800"/>
            <a:chExt cx="990600" cy="609600"/>
          </a:xfrm>
        </p:grpSpPr>
        <p:sp>
          <p:nvSpPr>
            <p:cNvPr id="47" name="Can 46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49" name="Right Arrow 48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50" name="Right Arrow 49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51" name="Right Arrow 50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52" name="Right Arrow 51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cxnSp>
        <p:nvCxnSpPr>
          <p:cNvPr id="53" name="Straight Connector 52"/>
          <p:cNvCxnSpPr>
            <a:stCxn id="12" idx="4"/>
            <a:endCxn id="40" idx="2"/>
          </p:cNvCxnSpPr>
          <p:nvPr/>
        </p:nvCxnSpPr>
        <p:spPr>
          <a:xfrm flipV="1">
            <a:off x="1831781" y="4603303"/>
            <a:ext cx="735477" cy="187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2" idx="3"/>
            <a:endCxn id="26" idx="2"/>
          </p:cNvCxnSpPr>
          <p:nvPr/>
        </p:nvCxnSpPr>
        <p:spPr>
          <a:xfrm>
            <a:off x="1331089" y="5194430"/>
            <a:ext cx="586365" cy="4957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40" idx="3"/>
            <a:endCxn id="26" idx="4"/>
          </p:cNvCxnSpPr>
          <p:nvPr/>
        </p:nvCxnSpPr>
        <p:spPr>
          <a:xfrm flipH="1">
            <a:off x="2940701" y="5007301"/>
            <a:ext cx="149113" cy="682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5421868" y="4775989"/>
            <a:ext cx="986473" cy="807997"/>
            <a:chOff x="237319" y="4114800"/>
            <a:chExt cx="990600" cy="609600"/>
          </a:xfrm>
        </p:grpSpPr>
        <p:sp>
          <p:nvSpPr>
            <p:cNvPr id="57" name="Can 56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59" name="Right Arrow 58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0" name="Right Arrow 59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1" name="Right Arrow 60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2" name="Right Arrow 61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6456185" y="5297023"/>
            <a:ext cx="986473" cy="807997"/>
            <a:chOff x="237319" y="4114800"/>
            <a:chExt cx="990600" cy="609600"/>
          </a:xfrm>
        </p:grpSpPr>
        <p:sp>
          <p:nvSpPr>
            <p:cNvPr id="64" name="Can 63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66" name="Right Arrow 65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7" name="Right Arrow 66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8" name="Right Arrow 67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9" name="Right Arrow 68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7217366" y="4588860"/>
            <a:ext cx="986473" cy="807997"/>
            <a:chOff x="237319" y="4114800"/>
            <a:chExt cx="990600" cy="609600"/>
          </a:xfrm>
        </p:grpSpPr>
        <p:sp>
          <p:nvSpPr>
            <p:cNvPr id="71" name="Can 70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73" name="Right Arrow 72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74" name="Right Arrow 73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75" name="Right Arrow 74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76" name="Right Arrow 75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cxnSp>
        <p:nvCxnSpPr>
          <p:cNvPr id="77" name="Straight Connector 76"/>
          <p:cNvCxnSpPr>
            <a:stCxn id="57" idx="4"/>
            <a:endCxn id="71" idx="2"/>
          </p:cNvCxnSpPr>
          <p:nvPr/>
        </p:nvCxnSpPr>
        <p:spPr>
          <a:xfrm flipV="1">
            <a:off x="6408341" y="5001366"/>
            <a:ext cx="809025" cy="170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57" idx="3"/>
            <a:endCxn id="64" idx="2"/>
          </p:cNvCxnSpPr>
          <p:nvPr/>
        </p:nvCxnSpPr>
        <p:spPr>
          <a:xfrm>
            <a:off x="5915105" y="5589306"/>
            <a:ext cx="541081" cy="1063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71" idx="3"/>
            <a:endCxn id="64" idx="4"/>
          </p:cNvCxnSpPr>
          <p:nvPr/>
        </p:nvCxnSpPr>
        <p:spPr>
          <a:xfrm flipH="1">
            <a:off x="7442659" y="5410682"/>
            <a:ext cx="267944" cy="276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ube 79"/>
          <p:cNvSpPr/>
          <p:nvPr/>
        </p:nvSpPr>
        <p:spPr>
          <a:xfrm>
            <a:off x="6117297" y="3711956"/>
            <a:ext cx="1325361" cy="770054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93" dirty="0">
                <a:latin typeface="Calibri" charset="0"/>
                <a:ea typeface="Calibri" charset="0"/>
                <a:cs typeface="Calibri" charset="0"/>
              </a:rPr>
              <a:t>Controller Software</a:t>
            </a:r>
            <a:endParaRPr lang="en-AU" sz="1593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1" name="Straight Connector 80"/>
          <p:cNvCxnSpPr>
            <a:stCxn id="80" idx="3"/>
            <a:endCxn id="57" idx="1"/>
          </p:cNvCxnSpPr>
          <p:nvPr/>
        </p:nvCxnSpPr>
        <p:spPr>
          <a:xfrm flipH="1">
            <a:off x="5915105" y="4495372"/>
            <a:ext cx="768617" cy="267254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80" idx="3"/>
            <a:endCxn id="74" idx="3"/>
          </p:cNvCxnSpPr>
          <p:nvPr/>
        </p:nvCxnSpPr>
        <p:spPr>
          <a:xfrm>
            <a:off x="6683722" y="4487491"/>
            <a:ext cx="1020388" cy="1095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80" idx="3"/>
            <a:endCxn id="64" idx="1"/>
          </p:cNvCxnSpPr>
          <p:nvPr/>
        </p:nvCxnSpPr>
        <p:spPr>
          <a:xfrm>
            <a:off x="6683722" y="4519056"/>
            <a:ext cx="265700" cy="740921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3004779" y="5180854"/>
            <a:ext cx="2058559" cy="337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3" b="0" dirty="0">
                <a:latin typeface="Calibri" charset="0"/>
                <a:ea typeface="Calibri" charset="0"/>
                <a:cs typeface="Calibri" charset="0"/>
              </a:rPr>
              <a:t>Data Forwarding Plane</a:t>
            </a:r>
            <a:endParaRPr lang="en-AU" sz="1593" b="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H="1" flipV="1">
            <a:off x="3590506" y="4734862"/>
            <a:ext cx="665816" cy="40053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3626464" y="3796150"/>
            <a:ext cx="1324202" cy="337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3" b="0" dirty="0">
                <a:latin typeface="Calibri" charset="0"/>
                <a:ea typeface="Calibri" charset="0"/>
                <a:cs typeface="Calibri" charset="0"/>
              </a:rPr>
              <a:t>Control Plane</a:t>
            </a:r>
            <a:endParaRPr lang="en-AU" sz="1593" b="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7" name="Straight Arrow Connector 86"/>
          <p:cNvCxnSpPr/>
          <p:nvPr/>
        </p:nvCxnSpPr>
        <p:spPr>
          <a:xfrm flipH="1">
            <a:off x="3590503" y="4125176"/>
            <a:ext cx="807177" cy="24698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7784905" y="3901976"/>
            <a:ext cx="1165337" cy="58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93" b="0" dirty="0">
                <a:latin typeface="Calibri" charset="0"/>
                <a:ea typeface="Calibri" charset="0"/>
                <a:cs typeface="Calibri" charset="0"/>
              </a:rPr>
              <a:t>Control Protocol</a:t>
            </a:r>
            <a:endParaRPr lang="en-AU" sz="1593" b="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9" name="Straight Arrow Connector 88"/>
          <p:cNvCxnSpPr>
            <a:stCxn id="88" idx="1"/>
          </p:cNvCxnSpPr>
          <p:nvPr/>
        </p:nvCxnSpPr>
        <p:spPr>
          <a:xfrm flipH="1">
            <a:off x="7357421" y="4192060"/>
            <a:ext cx="427483" cy="36099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129014" y="3283915"/>
            <a:ext cx="0" cy="295742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1521765" y="3136030"/>
            <a:ext cx="2657049" cy="397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2" i="1" dirty="0">
                <a:latin typeface="Calibri" charset="0"/>
                <a:ea typeface="Calibri" charset="0"/>
                <a:cs typeface="Calibri" charset="0"/>
              </a:rPr>
              <a:t>Traditional Networking</a:t>
            </a:r>
            <a:endParaRPr lang="en-AU" sz="1992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93206" y="3136030"/>
            <a:ext cx="3331847" cy="397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2" i="1" dirty="0">
                <a:latin typeface="Calibri" charset="0"/>
                <a:ea typeface="Calibri" charset="0"/>
                <a:cs typeface="Calibri" charset="0"/>
              </a:rPr>
              <a:t>Software-Defined Networking</a:t>
            </a:r>
            <a:endParaRPr lang="en-AU" sz="1992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3709601" y="6238709"/>
            <a:ext cx="1783605" cy="305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394" dirty="0"/>
              <a:t>Credit: </a:t>
            </a:r>
            <a:r>
              <a:rPr lang="en-AU" sz="1394" dirty="0" err="1"/>
              <a:t>Jungmin</a:t>
            </a:r>
            <a:r>
              <a:rPr lang="en-AU" sz="1394" dirty="0"/>
              <a:t> Son</a:t>
            </a:r>
            <a:endParaRPr lang="en-US" sz="1394" dirty="0"/>
          </a:p>
        </p:txBody>
      </p:sp>
    </p:spTree>
    <p:extLst>
      <p:ext uri="{BB962C8B-B14F-4D97-AF65-F5344CB8AC3E}">
        <p14:creationId xmlns:p14="http://schemas.microsoft.com/office/powerpoint/2010/main" val="175408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585" dirty="0"/>
              <a:t>Network Function Virtualization (NFV)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Migration of network functions to the software layer</a:t>
            </a:r>
          </a:p>
          <a:p>
            <a:pPr lvl="1"/>
            <a:r>
              <a:rPr lang="en-AU" dirty="0" smtClean="0"/>
              <a:t>Firewalls, Network Address Translation (NAT), Intrusion Detection Systems (IDS)</a:t>
            </a:r>
          </a:p>
          <a:p>
            <a:r>
              <a:rPr lang="en-AU" dirty="0" smtClean="0"/>
              <a:t>Virtualized Network Function (VNF)</a:t>
            </a:r>
          </a:p>
          <a:p>
            <a:pPr lvl="1"/>
            <a:r>
              <a:rPr lang="en-AU" dirty="0" smtClean="0"/>
              <a:t>deployable elements of NFV</a:t>
            </a:r>
          </a:p>
          <a:p>
            <a:r>
              <a:rPr lang="en-AU" dirty="0"/>
              <a:t>Enables better interoperability of </a:t>
            </a:r>
            <a:r>
              <a:rPr lang="en-AU" dirty="0" smtClean="0"/>
              <a:t>equipment </a:t>
            </a:r>
            <a:r>
              <a:rPr lang="en-AU" dirty="0"/>
              <a:t>and more advanced network functions</a:t>
            </a:r>
          </a:p>
          <a:p>
            <a:endParaRPr lang="en-AU" dirty="0" smtClean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2763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Software-defined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060" y="1616100"/>
            <a:ext cx="7772400" cy="4176464"/>
          </a:xfrm>
        </p:spPr>
        <p:txBody>
          <a:bodyPr/>
          <a:lstStyle/>
          <a:p>
            <a:r>
              <a:rPr lang="en-US" sz="2800" dirty="0"/>
              <a:t>Virtualization in networking </a:t>
            </a:r>
          </a:p>
          <a:p>
            <a:pPr lvl="1"/>
            <a:r>
              <a:rPr lang="en-US" sz="2100" dirty="0"/>
              <a:t>Software-defined networking (SDN) and Network </a:t>
            </a:r>
            <a:r>
              <a:rPr lang="en-US" sz="2100" dirty="0" smtClean="0"/>
              <a:t>Functions Virtualization </a:t>
            </a:r>
            <a:r>
              <a:rPr lang="en-US" sz="2100" dirty="0"/>
              <a:t>(NFV).</a:t>
            </a:r>
            <a:endParaRPr lang="en-US" dirty="0"/>
          </a:p>
          <a:p>
            <a:r>
              <a:rPr lang="en-US" dirty="0" smtClean="0"/>
              <a:t>Software-defined </a:t>
            </a:r>
            <a:r>
              <a:rPr lang="en-US" dirty="0"/>
              <a:t>Cloud </a:t>
            </a:r>
            <a:r>
              <a:rPr lang="en-US" dirty="0" smtClean="0"/>
              <a:t>Computing (SDC)</a:t>
            </a:r>
          </a:p>
          <a:p>
            <a:pPr lvl="1"/>
            <a:r>
              <a:rPr lang="en-US" dirty="0" smtClean="0"/>
              <a:t>Extending </a:t>
            </a:r>
            <a:r>
              <a:rPr lang="en-US" dirty="0"/>
              <a:t>the concept of virtualization to all resources </a:t>
            </a:r>
            <a:endParaRPr lang="en-US" dirty="0" smtClean="0"/>
          </a:p>
          <a:p>
            <a:pPr lvl="2"/>
            <a:r>
              <a:rPr lang="en-US" dirty="0" smtClean="0"/>
              <a:t>compute</a:t>
            </a:r>
            <a:r>
              <a:rPr lang="en-US" dirty="0"/>
              <a:t>, storage, and </a:t>
            </a:r>
            <a:r>
              <a:rPr lang="en-US" dirty="0" smtClean="0"/>
              <a:t>network</a:t>
            </a:r>
          </a:p>
          <a:p>
            <a:r>
              <a:rPr lang="en-US" dirty="0" smtClean="0"/>
              <a:t>Evaluation </a:t>
            </a:r>
            <a:r>
              <a:rPr lang="en-US" dirty="0"/>
              <a:t>and </a:t>
            </a:r>
            <a:r>
              <a:rPr lang="en-US" dirty="0" smtClean="0"/>
              <a:t>Experimentation</a:t>
            </a:r>
          </a:p>
          <a:p>
            <a:pPr lvl="1"/>
            <a:r>
              <a:rPr lang="en-US" dirty="0" smtClean="0"/>
              <a:t>Complexity</a:t>
            </a:r>
            <a:r>
              <a:rPr lang="en-US" dirty="0"/>
              <a:t>, </a:t>
            </a:r>
            <a:r>
              <a:rPr lang="en-US" dirty="0" smtClean="0"/>
              <a:t>scaling</a:t>
            </a:r>
            <a:r>
              <a:rPr lang="en-US" dirty="0"/>
              <a:t>, accuracy, and </a:t>
            </a:r>
            <a:r>
              <a:rPr lang="en-US" dirty="0" smtClean="0"/>
              <a:t>efficiency. </a:t>
            </a:r>
            <a:endParaRPr lang="en-US" dirty="0"/>
          </a:p>
          <a:p>
            <a:r>
              <a:rPr lang="en-US" dirty="0" smtClean="0"/>
              <a:t>A low-cost </a:t>
            </a:r>
            <a:r>
              <a:rPr lang="en-US" dirty="0"/>
              <a:t>experimental </a:t>
            </a:r>
            <a:r>
              <a:rPr lang="en-US" dirty="0" smtClean="0"/>
              <a:t>testbed/infrastructure</a:t>
            </a:r>
          </a:p>
          <a:p>
            <a:pPr lvl="1"/>
            <a:r>
              <a:rPr lang="en-US" dirty="0" smtClean="0"/>
              <a:t>Conducting </a:t>
            </a:r>
            <a:r>
              <a:rPr lang="en-US" dirty="0"/>
              <a:t>practical research in the domain of software </a:t>
            </a:r>
            <a:r>
              <a:rPr lang="en-US" dirty="0" smtClean="0"/>
              <a:t>defined </a:t>
            </a:r>
            <a:r>
              <a:rPr lang="en-US" dirty="0"/>
              <a:t>clouds. </a:t>
            </a:r>
          </a:p>
        </p:txBody>
      </p:sp>
    </p:spTree>
    <p:extLst>
      <p:ext uri="{BB962C8B-B14F-4D97-AF65-F5344CB8AC3E}">
        <p14:creationId xmlns:p14="http://schemas.microsoft.com/office/powerpoint/2010/main" val="187261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CLOUDS-Pi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060" y="1616100"/>
            <a:ext cx="7772400" cy="4320480"/>
          </a:xfrm>
        </p:spPr>
        <p:txBody>
          <a:bodyPr/>
          <a:lstStyle/>
          <a:p>
            <a:r>
              <a:rPr lang="en-US" sz="2000" dirty="0" smtClean="0"/>
              <a:t>Our </a:t>
            </a:r>
            <a:r>
              <a:rPr lang="en-US" sz="2000" dirty="0"/>
              <a:t>recipe </a:t>
            </a:r>
            <a:r>
              <a:rPr lang="en-US" sz="2000" dirty="0" smtClean="0"/>
              <a:t>for constructing </a:t>
            </a:r>
            <a:r>
              <a:rPr lang="en-US" sz="2000" dirty="0"/>
              <a:t>a </a:t>
            </a:r>
            <a:r>
              <a:rPr lang="en-US" sz="2000" dirty="0" smtClean="0"/>
              <a:t>platform for conducting </a:t>
            </a:r>
            <a:r>
              <a:rPr lang="en-US" sz="2000" dirty="0"/>
              <a:t>empirical research in </a:t>
            </a:r>
            <a:r>
              <a:rPr lang="en-US" sz="2000" dirty="0" smtClean="0"/>
              <a:t>SDCs</a:t>
            </a:r>
          </a:p>
          <a:p>
            <a:pPr lvl="1"/>
            <a:r>
              <a:rPr lang="en-US" sz="1600" dirty="0" smtClean="0"/>
              <a:t>Easily Repeatable</a:t>
            </a:r>
          </a:p>
          <a:p>
            <a:pPr lvl="1"/>
            <a:r>
              <a:rPr lang="en-US" sz="1600" dirty="0" smtClean="0"/>
              <a:t>Low-cost </a:t>
            </a:r>
            <a:r>
              <a:rPr lang="en-US" sz="1600" dirty="0"/>
              <a:t>(reusing existing servers and Raspberry </a:t>
            </a:r>
            <a:r>
              <a:rPr lang="en-US" sz="1600" dirty="0" err="1" smtClean="0"/>
              <a:t>Pis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Open Source Software</a:t>
            </a:r>
          </a:p>
          <a:p>
            <a:r>
              <a:rPr lang="en-US" sz="2000" dirty="0" smtClean="0"/>
              <a:t>Hardware</a:t>
            </a:r>
          </a:p>
          <a:p>
            <a:pPr lvl="1"/>
            <a:r>
              <a:rPr lang="en-US" sz="1600" dirty="0" smtClean="0"/>
              <a:t>Small scale cloud datacenters (9 physical servers, Fat-tree network)</a:t>
            </a:r>
          </a:p>
          <a:p>
            <a:pPr lvl="1"/>
            <a:r>
              <a:rPr lang="en-US" sz="1600" dirty="0" smtClean="0"/>
              <a:t>Raspberry </a:t>
            </a:r>
            <a:r>
              <a:rPr lang="en-US" sz="1600" dirty="0" err="1" smtClean="0"/>
              <a:t>Pis</a:t>
            </a:r>
            <a:r>
              <a:rPr lang="en-US" sz="1600" dirty="0"/>
              <a:t> </a:t>
            </a:r>
            <a:r>
              <a:rPr lang="en-US" sz="1600" dirty="0" smtClean="0"/>
              <a:t>as SDN Switches</a:t>
            </a:r>
          </a:p>
          <a:p>
            <a:pPr lvl="1"/>
            <a:r>
              <a:rPr lang="en-US" sz="1600" dirty="0"/>
              <a:t>Managed enclosure Power Distribution Units (</a:t>
            </a:r>
            <a:r>
              <a:rPr lang="en-US" sz="1600" dirty="0" err="1"/>
              <a:t>ePDUs</a:t>
            </a:r>
            <a:r>
              <a:rPr lang="en-US" sz="1600" dirty="0"/>
              <a:t>) </a:t>
            </a:r>
          </a:p>
          <a:p>
            <a:r>
              <a:rPr lang="en-US" sz="2000" dirty="0" smtClean="0"/>
              <a:t>Software</a:t>
            </a:r>
          </a:p>
          <a:p>
            <a:pPr lvl="1"/>
            <a:r>
              <a:rPr lang="en-US" sz="1600" dirty="0" smtClean="0"/>
              <a:t>OpenStack</a:t>
            </a:r>
          </a:p>
          <a:p>
            <a:pPr lvl="1"/>
            <a:r>
              <a:rPr lang="en-US" sz="1600" dirty="0" err="1"/>
              <a:t>OpenDaylight</a:t>
            </a:r>
            <a:r>
              <a:rPr lang="en-US" sz="1600" dirty="0"/>
              <a:t> </a:t>
            </a:r>
            <a:r>
              <a:rPr lang="en-US" sz="1600" dirty="0" smtClean="0"/>
              <a:t>(</a:t>
            </a:r>
            <a:r>
              <a:rPr lang="en-US" sz="1600" dirty="0"/>
              <a:t>ODL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Open </a:t>
            </a:r>
            <a:r>
              <a:rPr lang="en-US" sz="1600" dirty="0" err="1" smtClean="0"/>
              <a:t>vSwitch</a:t>
            </a:r>
            <a:endParaRPr lang="en-US" sz="1600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453" y="4461630"/>
            <a:ext cx="1529040" cy="6364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233" y="5147892"/>
            <a:ext cx="914214" cy="5936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078" y="4443825"/>
            <a:ext cx="1944099" cy="14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588" y="2840236"/>
            <a:ext cx="6569174" cy="1446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85" y="1519516"/>
            <a:ext cx="6163066" cy="159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463" y="4136380"/>
            <a:ext cx="1512168" cy="2016225"/>
          </a:xfrm>
          <a:prstGeom prst="rect">
            <a:avLst/>
          </a:prstGeom>
        </p:spPr>
      </p:pic>
      <p:pic>
        <p:nvPicPr>
          <p:cNvPr id="6" name="Picture 5" descr="E:\Dropbox\Letter\figures\IMG_62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01" y="4189256"/>
            <a:ext cx="1998749" cy="14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30947" y="5603129"/>
            <a:ext cx="19386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0" dirty="0"/>
              <a:t>Raspberry Pis </a:t>
            </a:r>
            <a:endParaRPr lang="it-IT" sz="1600" b="0" dirty="0" smtClean="0"/>
          </a:p>
          <a:p>
            <a:pPr algn="ctr"/>
            <a:r>
              <a:rPr lang="it-IT" sz="1600" b="0" dirty="0" smtClean="0"/>
              <a:t>(</a:t>
            </a:r>
            <a:r>
              <a:rPr lang="it-IT" sz="1600" b="0" dirty="0"/>
              <a:t>Pi 3 MODEL B)</a:t>
            </a:r>
            <a:endParaRPr lang="en-AU" sz="1600" b="0" dirty="0"/>
          </a:p>
        </p:txBody>
      </p:sp>
      <p:pic>
        <p:nvPicPr>
          <p:cNvPr id="8" name="Picture 7" descr="https://images-na.ssl-images-amazon.com/images/I/319WniCa0bL._SY300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38" y="4204809"/>
            <a:ext cx="954171" cy="146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34045" y="5650097"/>
            <a:ext cx="1975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b="0" smtClean="0"/>
              <a:t>USB </a:t>
            </a:r>
            <a:r>
              <a:rPr lang="en-AU" sz="1400" b="0" dirty="0"/>
              <a:t>2.0 to 100Mbps </a:t>
            </a:r>
          </a:p>
          <a:p>
            <a:pPr algn="ctr"/>
            <a:r>
              <a:rPr lang="en-AU" sz="1400" b="0" dirty="0"/>
              <a:t>Ethernet adapters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52750" y="3552290"/>
            <a:ext cx="46805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b="0" dirty="0"/>
              <a:t>Eaton </a:t>
            </a:r>
            <a:r>
              <a:rPr lang="en-AU" sz="1400" b="0" dirty="0" smtClean="0"/>
              <a:t>Managed Enclosure </a:t>
            </a:r>
            <a:r>
              <a:rPr lang="en-AU" sz="1400" b="0" dirty="0"/>
              <a:t>Power Distribution </a:t>
            </a:r>
            <a:r>
              <a:rPr lang="en-AU" sz="1400" b="0" dirty="0" smtClean="0"/>
              <a:t>Units (</a:t>
            </a:r>
            <a:r>
              <a:rPr lang="en-AU" sz="1400" b="0" dirty="0" err="1" smtClean="0"/>
              <a:t>ePDUs</a:t>
            </a:r>
            <a:r>
              <a:rPr lang="en-AU" sz="1400" b="0" dirty="0" smtClean="0"/>
              <a:t>)</a:t>
            </a:r>
            <a:r>
              <a:rPr lang="en-AU" sz="1400" b="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5268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Biography and </a:t>
            </a:r>
            <a:r>
              <a:rPr lang="en-US" sz="3600" dirty="0" smtClean="0"/>
              <a:t>Research </a:t>
            </a:r>
            <a:r>
              <a:rPr lang="en-US" sz="3600" dirty="0"/>
              <a:t>Overview</a:t>
            </a:r>
            <a:endParaRPr lang="en-A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063" y="1616074"/>
            <a:ext cx="7772400" cy="4464521"/>
          </a:xfrm>
        </p:spPr>
        <p:txBody>
          <a:bodyPr/>
          <a:lstStyle/>
          <a:p>
            <a:r>
              <a:rPr lang="en-AU" sz="1800" dirty="0"/>
              <a:t>PhD, University of Melbourne, </a:t>
            </a:r>
            <a:r>
              <a:rPr lang="en-AU" sz="1800" dirty="0" smtClean="0"/>
              <a:t>2010-2014</a:t>
            </a:r>
            <a:endParaRPr lang="en-AU" sz="1800" dirty="0"/>
          </a:p>
          <a:p>
            <a:pPr lvl="1"/>
            <a:r>
              <a:rPr lang="en-AU" sz="1400" dirty="0"/>
              <a:t>Thesis: “On the Economics of Infrastructure as a Service Cloud Providers: Pricing, Markets, and Profit Maximisation”</a:t>
            </a:r>
          </a:p>
          <a:p>
            <a:r>
              <a:rPr lang="en-AU" sz="1800" dirty="0"/>
              <a:t>Postdoctoral Research Fellow, University of Melbourne</a:t>
            </a:r>
            <a:r>
              <a:rPr lang="en-AU" sz="1800" dirty="0" smtClean="0"/>
              <a:t>, 2014-2018</a:t>
            </a:r>
          </a:p>
          <a:p>
            <a:pPr lvl="1"/>
            <a:r>
              <a:rPr lang="en-AU" sz="1400" dirty="0"/>
              <a:t>Renewable Energy, Data intensive application Scheduling, Software-defined Clouds</a:t>
            </a:r>
          </a:p>
          <a:p>
            <a:r>
              <a:rPr lang="en-AU" sz="1800" dirty="0" smtClean="0"/>
              <a:t>Lecturer, Faculty of Information Technology, Monash University, May 2018 </a:t>
            </a:r>
            <a:endParaRPr lang="en-AU" sz="1800" dirty="0"/>
          </a:p>
          <a:p>
            <a:r>
              <a:rPr lang="en-AU" sz="1800" dirty="0" smtClean="0"/>
              <a:t>Research Interests</a:t>
            </a:r>
          </a:p>
          <a:p>
            <a:pPr lvl="1"/>
            <a:r>
              <a:rPr lang="en-AU" sz="1400" b="1" dirty="0" smtClean="0"/>
              <a:t>Distributed Systems</a:t>
            </a:r>
            <a:r>
              <a:rPr lang="en-AU" sz="1400" dirty="0" smtClean="0"/>
              <a:t>, </a:t>
            </a:r>
            <a:r>
              <a:rPr lang="en-AU" sz="1400" b="1" dirty="0" smtClean="0"/>
              <a:t>Cloud </a:t>
            </a:r>
            <a:r>
              <a:rPr lang="en-AU" sz="1400" b="1" dirty="0"/>
              <a:t>Computing</a:t>
            </a:r>
            <a:r>
              <a:rPr lang="en-AU" sz="1400" dirty="0"/>
              <a:t>, Software-Defined Networking (</a:t>
            </a:r>
            <a:r>
              <a:rPr lang="en-AU" sz="1400" b="1" dirty="0"/>
              <a:t>SDN</a:t>
            </a:r>
            <a:r>
              <a:rPr lang="en-AU" sz="1400" dirty="0"/>
              <a:t>) and Network Function Virtualization (</a:t>
            </a:r>
            <a:r>
              <a:rPr lang="en-AU" sz="1400" b="1" dirty="0"/>
              <a:t>NFV</a:t>
            </a:r>
            <a:r>
              <a:rPr lang="en-AU" sz="1400" dirty="0"/>
              <a:t>), </a:t>
            </a:r>
            <a:r>
              <a:rPr lang="en-AU" sz="1400" b="1" dirty="0"/>
              <a:t>Energy Efficiency and Green Computing</a:t>
            </a:r>
            <a:r>
              <a:rPr lang="en-AU" sz="1400" dirty="0"/>
              <a:t>, </a:t>
            </a:r>
            <a:r>
              <a:rPr lang="en-AU" sz="1400" b="1" dirty="0"/>
              <a:t>Soft Computing</a:t>
            </a:r>
          </a:p>
          <a:p>
            <a:r>
              <a:rPr lang="en-AU" sz="1800" dirty="0" smtClean="0"/>
              <a:t>Publications</a:t>
            </a:r>
            <a:endParaRPr lang="en-AU" sz="1800" dirty="0"/>
          </a:p>
          <a:p>
            <a:pPr lvl="1"/>
            <a:r>
              <a:rPr lang="en-AU" sz="1400" b="1" dirty="0" smtClean="0"/>
              <a:t>30+</a:t>
            </a:r>
            <a:r>
              <a:rPr lang="en-AU" sz="1400" dirty="0" smtClean="0"/>
              <a:t> </a:t>
            </a:r>
            <a:r>
              <a:rPr lang="en-AU" sz="1400" dirty="0"/>
              <a:t>publications, </a:t>
            </a:r>
            <a:r>
              <a:rPr lang="en-US" sz="1400" b="1" dirty="0" smtClean="0"/>
              <a:t>20</a:t>
            </a:r>
            <a:r>
              <a:rPr lang="en-US" sz="1400" dirty="0" smtClean="0"/>
              <a:t> Journal </a:t>
            </a:r>
            <a:r>
              <a:rPr lang="en-US" sz="1400" dirty="0"/>
              <a:t>Articles (</a:t>
            </a:r>
            <a:r>
              <a:rPr lang="en-US" sz="1400" b="1" dirty="0"/>
              <a:t>11</a:t>
            </a:r>
            <a:r>
              <a:rPr lang="en-US" sz="1400" dirty="0"/>
              <a:t> </a:t>
            </a:r>
            <a:r>
              <a:rPr lang="en-US" sz="1400" b="1" dirty="0"/>
              <a:t>A/A*</a:t>
            </a:r>
            <a:r>
              <a:rPr lang="en-US" sz="1400" dirty="0"/>
              <a:t> ERA Ranking, ACM CSUR,TCC, JCNA, FGCS, TAAS), </a:t>
            </a:r>
            <a:r>
              <a:rPr lang="en-US" sz="1400" b="1" dirty="0" smtClean="0"/>
              <a:t>14</a:t>
            </a:r>
            <a:r>
              <a:rPr lang="en-US" sz="1400" dirty="0" smtClean="0"/>
              <a:t> </a:t>
            </a:r>
            <a:r>
              <a:rPr lang="en-US" sz="1400" dirty="0"/>
              <a:t>Conference papers (</a:t>
            </a:r>
            <a:r>
              <a:rPr lang="en-US" sz="1400" dirty="0" err="1"/>
              <a:t>CloudCom</a:t>
            </a:r>
            <a:r>
              <a:rPr lang="en-US" sz="1400" dirty="0"/>
              <a:t>, </a:t>
            </a:r>
            <a:r>
              <a:rPr lang="en-US" sz="1400" dirty="0" smtClean="0"/>
              <a:t>ICSOC, UCC</a:t>
            </a:r>
            <a:r>
              <a:rPr lang="en-US" sz="1400" dirty="0"/>
              <a:t>, </a:t>
            </a:r>
            <a:r>
              <a:rPr lang="en-US" sz="1400" dirty="0" smtClean="0"/>
              <a:t>HPCC), </a:t>
            </a:r>
            <a:r>
              <a:rPr lang="en-US" sz="1400" b="1" dirty="0" smtClean="0"/>
              <a:t>2</a:t>
            </a:r>
            <a:r>
              <a:rPr lang="en-US" sz="1400" dirty="0" smtClean="0"/>
              <a:t> </a:t>
            </a:r>
            <a:r>
              <a:rPr lang="en-US" sz="1400" dirty="0"/>
              <a:t>Book Chapter,</a:t>
            </a:r>
          </a:p>
          <a:p>
            <a:pPr lvl="1"/>
            <a:r>
              <a:rPr lang="en-US" sz="1400" dirty="0"/>
              <a:t>h-index: </a:t>
            </a:r>
            <a:r>
              <a:rPr lang="en-US" sz="1400" b="1" dirty="0" smtClean="0"/>
              <a:t>17</a:t>
            </a:r>
            <a:r>
              <a:rPr lang="en-US" sz="1400" dirty="0" smtClean="0"/>
              <a:t> </a:t>
            </a:r>
            <a:r>
              <a:rPr lang="en-US" sz="1400" dirty="0"/>
              <a:t>and </a:t>
            </a:r>
            <a:r>
              <a:rPr lang="en-US" sz="1400" b="1" dirty="0" smtClean="0"/>
              <a:t>1500+</a:t>
            </a:r>
            <a:r>
              <a:rPr lang="en-US" sz="1400" dirty="0" smtClean="0"/>
              <a:t> </a:t>
            </a:r>
            <a:r>
              <a:rPr lang="en-US" sz="1400" dirty="0"/>
              <a:t>citations (SRC: </a:t>
            </a:r>
            <a:r>
              <a:rPr lang="en-AU" sz="1400" dirty="0"/>
              <a:t>Google Scholar)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814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Architecture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58" y="1472084"/>
            <a:ext cx="6785198" cy="466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Photos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50" y="1688108"/>
            <a:ext cx="6924452" cy="378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Dynamic Flow Scheduling for </a:t>
            </a:r>
            <a:r>
              <a:rPr lang="en-US" sz="2400" dirty="0" smtClean="0"/>
              <a:t>Virtual Machine Migration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“Is it possible to reduce </a:t>
            </a:r>
            <a:r>
              <a:rPr lang="en-US" dirty="0"/>
              <a:t>live VM migration time and overhead by </a:t>
            </a:r>
            <a:r>
              <a:rPr lang="en-US" dirty="0" smtClean="0"/>
              <a:t>dynamically scheduling </a:t>
            </a:r>
            <a:r>
              <a:rPr lang="en-US" dirty="0"/>
              <a:t>flows in a cloud data center with multiple </a:t>
            </a:r>
            <a:r>
              <a:rPr lang="en-US" dirty="0" smtClean="0"/>
              <a:t>paths available </a:t>
            </a:r>
            <a:r>
              <a:rPr lang="en-US" dirty="0"/>
              <a:t>between a given pair of physical </a:t>
            </a:r>
            <a:r>
              <a:rPr lang="en-US" dirty="0" smtClean="0"/>
              <a:t>hosts?”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742" y="3238840"/>
            <a:ext cx="4464496" cy="24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4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Acinonyx</a:t>
            </a:r>
            <a:r>
              <a:rPr lang="en-US" dirty="0" smtClean="0"/>
              <a:t>: Proposed Algorith</a:t>
            </a:r>
            <a:r>
              <a:rPr lang="en-US" dirty="0"/>
              <a:t>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-457200">
              <a:buSzPct val="70000"/>
              <a:buFont typeface="Wingdings" charset="2"/>
              <a:buChar char="Ø"/>
            </a:pPr>
            <a:r>
              <a:rPr lang="en-US" sz="2600" dirty="0" smtClean="0">
                <a:solidFill>
                  <a:srgbClr val="00518E"/>
                </a:solidFill>
                <a:ea typeface="+mn-ea"/>
              </a:rPr>
              <a:t>When </a:t>
            </a:r>
            <a:r>
              <a:rPr lang="en-US" sz="2600" dirty="0">
                <a:solidFill>
                  <a:srgbClr val="00518E"/>
                </a:solidFill>
                <a:ea typeface="+mn-ea"/>
              </a:rPr>
              <a:t>multiple shortest paths are available between the source and destination</a:t>
            </a:r>
          </a:p>
          <a:p>
            <a:pPr lvl="1"/>
            <a:r>
              <a:rPr lang="en-US" dirty="0" smtClean="0"/>
              <a:t>As </a:t>
            </a:r>
            <a:r>
              <a:rPr lang="en-US" dirty="0"/>
              <a:t>long as the </a:t>
            </a:r>
            <a:r>
              <a:rPr lang="en-US" dirty="0" smtClean="0"/>
              <a:t>VM migration </a:t>
            </a:r>
            <a:r>
              <a:rPr lang="en-US" dirty="0"/>
              <a:t>is in </a:t>
            </a:r>
            <a:r>
              <a:rPr lang="en-US" dirty="0" smtClean="0"/>
              <a:t>progress it exploit </a:t>
            </a:r>
            <a:r>
              <a:rPr lang="en-US" dirty="0"/>
              <a:t>residual bandwidth on multiple available </a:t>
            </a:r>
            <a:r>
              <a:rPr lang="en-US" dirty="0" smtClean="0"/>
              <a:t>paths</a:t>
            </a:r>
            <a:endParaRPr lang="en-US" dirty="0"/>
          </a:p>
          <a:p>
            <a:pPr lvl="1"/>
            <a:r>
              <a:rPr lang="en-US" dirty="0" smtClean="0"/>
              <a:t>Redirect </a:t>
            </a:r>
            <a:r>
              <a:rPr lang="en-US" dirty="0"/>
              <a:t>the </a:t>
            </a:r>
            <a:r>
              <a:rPr lang="en-US" dirty="0" smtClean="0"/>
              <a:t>live VM </a:t>
            </a:r>
            <a:r>
              <a:rPr lang="en-US" dirty="0"/>
              <a:t>migration traffic on a path with the lowest load </a:t>
            </a:r>
            <a:endParaRPr lang="en-US" dirty="0" smtClean="0"/>
          </a:p>
          <a:p>
            <a:pPr lvl="1"/>
            <a:r>
              <a:rPr lang="en-US" dirty="0" smtClean="0"/>
              <a:t>Find </a:t>
            </a:r>
            <a:r>
              <a:rPr lang="en-US" dirty="0"/>
              <a:t>a path that </a:t>
            </a:r>
            <a:r>
              <a:rPr lang="en-US" dirty="0" smtClean="0"/>
              <a:t>has the </a:t>
            </a:r>
            <a:r>
              <a:rPr lang="en-US" dirty="0"/>
              <a:t>highest residual bandwidth on its most utilized </a:t>
            </a:r>
            <a:r>
              <a:rPr lang="en-US" dirty="0" smtClean="0"/>
              <a:t>link</a:t>
            </a:r>
          </a:p>
          <a:p>
            <a:pPr lvl="1"/>
            <a:r>
              <a:rPr lang="en-US" dirty="0" smtClean="0"/>
              <a:t>Push appropriate </a:t>
            </a:r>
            <a:r>
              <a:rPr lang="en-US" dirty="0"/>
              <a:t>flow rules </a:t>
            </a:r>
            <a:r>
              <a:rPr lang="en-US" dirty="0" smtClean="0"/>
              <a:t>into </a:t>
            </a:r>
            <a:r>
              <a:rPr lang="en-US" dirty="0"/>
              <a:t>the switches </a:t>
            </a:r>
            <a:r>
              <a:rPr lang="en-US" dirty="0" smtClean="0"/>
              <a:t>to redirect traffic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4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Results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662" y="1688108"/>
            <a:ext cx="4896544" cy="1363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606" y="3461886"/>
            <a:ext cx="6048672" cy="2244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82366" y="5723926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/>
              <a:t>Migration </a:t>
            </a:r>
            <a:r>
              <a:rPr lang="en-US" sz="1200" b="0" dirty="0"/>
              <a:t>time for two simultaneous migrations when Static and </a:t>
            </a:r>
            <a:r>
              <a:rPr lang="en-US" sz="1200" b="0" dirty="0" err="1"/>
              <a:t>Acinonyx</a:t>
            </a:r>
            <a:r>
              <a:rPr lang="en-US" sz="1200" b="0" dirty="0"/>
              <a:t> flow scheduling are </a:t>
            </a:r>
            <a:r>
              <a:rPr lang="en-US" sz="1200" b="0" dirty="0" smtClean="0"/>
              <a:t>used.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72739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Cloud computing</a:t>
            </a:r>
            <a:r>
              <a:rPr lang="en-US" sz="2800" dirty="0"/>
              <a:t> is a critical building block of many ICT applications.</a:t>
            </a:r>
          </a:p>
          <a:p>
            <a:r>
              <a:rPr lang="en-US" sz="2800" b="1" dirty="0"/>
              <a:t>Geographical load balancing </a:t>
            </a:r>
            <a:r>
              <a:rPr lang="en-US" sz="2800" dirty="0"/>
              <a:t>for maximization of renewable energy usage</a:t>
            </a:r>
            <a:r>
              <a:rPr lang="en-US" sz="2800" dirty="0" smtClean="0"/>
              <a:t>.</a:t>
            </a:r>
          </a:p>
          <a:p>
            <a:pPr lvl="1"/>
            <a:r>
              <a:rPr lang="en-AU" sz="2000" dirty="0"/>
              <a:t>Real traces of web requests for English Wikipedia</a:t>
            </a:r>
          </a:p>
          <a:p>
            <a:pPr lvl="1"/>
            <a:r>
              <a:rPr lang="en-AU" sz="2000" dirty="0"/>
              <a:t>Meteorological data in the location of each data centre to model solar and wind power </a:t>
            </a:r>
            <a:r>
              <a:rPr lang="en-AU" sz="2000" dirty="0" smtClean="0"/>
              <a:t>generation</a:t>
            </a:r>
          </a:p>
          <a:p>
            <a:pPr lvl="1"/>
            <a:r>
              <a:rPr lang="en-AU" sz="2000" dirty="0" smtClean="0"/>
              <a:t>Uses </a:t>
            </a:r>
            <a:r>
              <a:rPr lang="en-AU" sz="2000" b="1" dirty="0"/>
              <a:t>17%</a:t>
            </a:r>
            <a:r>
              <a:rPr lang="en-AU" sz="2000" dirty="0"/>
              <a:t> less </a:t>
            </a:r>
            <a:r>
              <a:rPr lang="en-AU" sz="2000" b="1" dirty="0"/>
              <a:t>brown energy </a:t>
            </a:r>
            <a:r>
              <a:rPr lang="en-AU" sz="2000" dirty="0"/>
              <a:t>and saves </a:t>
            </a:r>
            <a:r>
              <a:rPr lang="en-AU" sz="2000" b="1" dirty="0"/>
              <a:t>cost</a:t>
            </a:r>
            <a:r>
              <a:rPr lang="en-AU" sz="2000" dirty="0"/>
              <a:t> by almost 22% in comparison to round robin policy.</a:t>
            </a:r>
          </a:p>
          <a:p>
            <a:pPr lvl="1"/>
            <a:endParaRPr lang="en-US" sz="21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08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Deadline-aware Scheduling and Resource Provisioning Method  </a:t>
            </a:r>
            <a:r>
              <a:rPr lang="en-US" sz="2400" dirty="0"/>
              <a:t>for Data-intensive </a:t>
            </a:r>
            <a:r>
              <a:rPr lang="en-US" sz="2400" dirty="0" smtClean="0"/>
              <a:t>Applications on </a:t>
            </a:r>
            <a:r>
              <a:rPr lang="en-US" sz="2400" dirty="0"/>
              <a:t>Hybrid Clouds</a:t>
            </a:r>
          </a:p>
          <a:p>
            <a:pPr lvl="1"/>
            <a:r>
              <a:rPr lang="en-US" sz="2000" dirty="0" smtClean="0"/>
              <a:t>The proposed method is able </a:t>
            </a:r>
            <a:r>
              <a:rPr lang="en-US" sz="2000" dirty="0"/>
              <a:t>to meet strict deadlines for </a:t>
            </a:r>
            <a:r>
              <a:rPr lang="en-US" sz="2000" dirty="0" smtClean="0"/>
              <a:t>a sample </a:t>
            </a:r>
            <a:r>
              <a:rPr lang="en-US" sz="2000" dirty="0"/>
              <a:t>data-intensive </a:t>
            </a:r>
            <a:r>
              <a:rPr lang="en-US" sz="2000" dirty="0" smtClean="0"/>
              <a:t>application </a:t>
            </a:r>
            <a:r>
              <a:rPr lang="en-US" sz="2000" dirty="0"/>
              <a:t>to measure the walkability index </a:t>
            </a:r>
            <a:endParaRPr lang="en-US" sz="2000" dirty="0" smtClean="0"/>
          </a:p>
          <a:p>
            <a:pPr lvl="1"/>
            <a:r>
              <a:rPr lang="en-US" sz="2000" dirty="0" smtClean="0"/>
              <a:t>It minimizes </a:t>
            </a:r>
            <a:r>
              <a:rPr lang="en-US" sz="2000" dirty="0"/>
              <a:t>cost and the total number launched instances compared to other existing algorithms</a:t>
            </a:r>
            <a:r>
              <a:rPr lang="en-US" sz="2000" dirty="0" smtClean="0"/>
              <a:t>.</a:t>
            </a:r>
          </a:p>
          <a:p>
            <a:r>
              <a:rPr lang="en-US" sz="2400" smtClean="0"/>
              <a:t>Recipe for </a:t>
            </a:r>
            <a:r>
              <a:rPr lang="en-US" sz="2400" dirty="0"/>
              <a:t>constructing an economical testbed for </a:t>
            </a:r>
            <a:r>
              <a:rPr lang="en-US" sz="2400" b="1" dirty="0"/>
              <a:t>Software Defined Clouds </a:t>
            </a:r>
            <a:r>
              <a:rPr lang="en-US" sz="2400" dirty="0"/>
              <a:t>and conducting practical experiment</a:t>
            </a:r>
          </a:p>
          <a:p>
            <a:pPr lvl="1"/>
            <a:r>
              <a:rPr lang="en-US" sz="2000" dirty="0"/>
              <a:t>Dynamic flow scheduling algorithm for live VM migration </a:t>
            </a:r>
          </a:p>
          <a:p>
            <a:pPr lvl="1"/>
            <a:r>
              <a:rPr lang="en-US" sz="2000" dirty="0"/>
              <a:t>Migration time is reduced by 12% and network throughput is increased by 7%.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34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36526" y="1688108"/>
            <a:ext cx="7772400" cy="4114800"/>
          </a:xfrm>
          <a:prstGeom prst="rect">
            <a:avLst/>
          </a:prstGeom>
          <a:solidFill>
            <a:schemeClr val="lt1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465138" indent="-465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Zapf Dingbats" charset="2"/>
              <a:buChar char="l"/>
              <a:defRPr lang="en-US" sz="2600" dirty="0" smtClean="0">
                <a:solidFill>
                  <a:srgbClr val="00518E"/>
                </a:solidFill>
                <a:latin typeface="+mn-lt"/>
                <a:ea typeface="+mn-ea"/>
                <a:cs typeface="+mn-cs"/>
              </a:defRPr>
            </a:lvl1pPr>
            <a:lvl2pPr marL="1035050" indent="-4556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900">
                <a:solidFill>
                  <a:schemeClr val="tx1"/>
                </a:solidFill>
                <a:latin typeface="+mn-lt"/>
                <a:cs typeface="+mn-cs"/>
              </a:defRPr>
            </a:lvl2pPr>
            <a:lvl3pPr marL="13779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3pPr>
            <a:lvl4pPr marL="1720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2"/>
              <a:buChar char="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63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5209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81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35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92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>
              <a:buFont typeface="Zapf Dingbats" charset="2"/>
              <a:buNone/>
            </a:pPr>
            <a:endParaRPr lang="it-IT" sz="2400" dirty="0" smtClean="0"/>
          </a:p>
          <a:p>
            <a:pPr algn="ctr">
              <a:buFont typeface="Zapf Dingbats" charset="2"/>
              <a:buNone/>
            </a:pPr>
            <a:endParaRPr lang="it-IT" sz="2400" dirty="0" smtClean="0"/>
          </a:p>
          <a:p>
            <a:pPr algn="ctr">
              <a:buFont typeface="Zapf Dingbats" charset="2"/>
              <a:buNone/>
            </a:pPr>
            <a:r>
              <a:rPr lang="it-IT" sz="4800" dirty="0" smtClean="0">
                <a:latin typeface="Calibri"/>
                <a:cs typeface="Calibri"/>
              </a:rPr>
              <a:t>THANK YOU </a:t>
            </a:r>
          </a:p>
          <a:p>
            <a:pPr algn="ctr">
              <a:buFont typeface="Zapf Dingbats" charset="2"/>
              <a:buNone/>
            </a:pPr>
            <a:endParaRPr lang="it-IT" sz="1400" dirty="0" smtClean="0">
              <a:latin typeface="Calibri"/>
              <a:cs typeface="Calibri"/>
            </a:endParaRPr>
          </a:p>
          <a:p>
            <a:pPr algn="ctr">
              <a:buFont typeface="Zapf Dingbats" charset="2"/>
              <a:buNone/>
            </a:pPr>
            <a:r>
              <a:rPr lang="it-IT" sz="4800" dirty="0" smtClean="0">
                <a:latin typeface="Calibri"/>
                <a:cs typeface="Calibri"/>
              </a:rPr>
              <a:t>Questions?</a:t>
            </a:r>
          </a:p>
          <a:p>
            <a:pPr algn="ctr">
              <a:buFont typeface="Zapf Dingbats" charset="2"/>
              <a:buNone/>
            </a:pPr>
            <a:endParaRPr lang="it-IT" sz="4800" dirty="0" smtClean="0">
              <a:latin typeface="Calibri"/>
              <a:cs typeface="Calibri"/>
            </a:endParaRPr>
          </a:p>
          <a:p>
            <a:pPr algn="ctr">
              <a:buFont typeface="Zapf Dingbats" charset="2"/>
              <a:buNone/>
            </a:pP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184394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518" y="1616100"/>
            <a:ext cx="7772400" cy="4114800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en-US" sz="4800" b="1" dirty="0" smtClean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	</a:t>
            </a:r>
          </a:p>
          <a:p>
            <a:pPr algn="ctr">
              <a:lnSpc>
                <a:spcPct val="80000"/>
              </a:lnSpc>
              <a:buNone/>
            </a:pPr>
            <a:r>
              <a:rPr lang="en-US" sz="4800" b="1" dirty="0" smtClean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Geographical</a:t>
            </a:r>
            <a:br>
              <a:rPr lang="en-US" sz="4800" b="1" dirty="0" smtClean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</a:br>
            <a:r>
              <a:rPr lang="en-US" sz="4800" b="1" dirty="0" smtClean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 Load Balancing </a:t>
            </a:r>
            <a:r>
              <a:rPr lang="en-US" sz="4800" b="1" dirty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f</a:t>
            </a:r>
            <a:r>
              <a:rPr lang="en-US" sz="4800" b="1" dirty="0" smtClean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or Web Applications</a:t>
            </a:r>
          </a:p>
        </p:txBody>
      </p:sp>
    </p:spTree>
    <p:extLst>
      <p:ext uri="{BB962C8B-B14F-4D97-AF65-F5344CB8AC3E}">
        <p14:creationId xmlns:p14="http://schemas.microsoft.com/office/powerpoint/2010/main" val="142607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889" y="1599439"/>
            <a:ext cx="1610690" cy="107379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177134" y="1546932"/>
            <a:ext cx="4032448" cy="3587721"/>
            <a:chOff x="2680742" y="1184052"/>
            <a:chExt cx="3528392" cy="3131511"/>
          </a:xfrm>
        </p:grpSpPr>
        <p:grpSp>
          <p:nvGrpSpPr>
            <p:cNvPr id="8" name="Group 7"/>
            <p:cNvGrpSpPr/>
            <p:nvPr/>
          </p:nvGrpSpPr>
          <p:grpSpPr>
            <a:xfrm>
              <a:off x="2680742" y="1184052"/>
              <a:ext cx="3528392" cy="3131511"/>
              <a:chOff x="2320702" y="1596925"/>
              <a:chExt cx="5400600" cy="4448130"/>
            </a:xfrm>
          </p:grpSpPr>
          <p:pic>
            <p:nvPicPr>
              <p:cNvPr id="4106" name="Picture 10" descr="C:\Users\anadjaran\AppData\Local\Microsoft\Windows\Temporary Internet Files\Content.IE5\72NDMPG2\облачные[1]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0702" y="1596925"/>
                <a:ext cx="5400600" cy="4448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7" name="Picture 11" descr="C:\Users\anadjaran\AppData\Local\Microsoft\Windows\Temporary Internet Files\Content.IE5\DDGG3HYB\2000px-Google_Chrome_2011_logo[1]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9591" y="5175514"/>
                <a:ext cx="775442" cy="7289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8" name="Picture 12" descr="C:\Users\anadjaran\AppData\Local\Microsoft\Windows\Temporary Internet Files\Content.IE5\DDGG3HYB\Twitter_bird_logo[1]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4898" y="4572389"/>
                <a:ext cx="648072" cy="5270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9" name="Picture 13" descr="C:\Users\anadjaran\AppData\Local\Microsoft\Windows\Temporary Internet Files\Content.IE5\HWA5QOHI\ITunes_Store_icon.svg[1]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7098" y="3950028"/>
                <a:ext cx="643555" cy="643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2" name="Picture 16" descr="C:\Users\anadjaran\AppData\Local\Microsoft\Windows\Temporary Internet Files\Content.IE5\DDGG3HYB\bigstock-Email-Envelope-10625759[1]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3188" y="4051722"/>
                <a:ext cx="666251" cy="583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76689" y="5136408"/>
                <a:ext cx="642448" cy="642449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 bwMode="auto">
            <a:xfrm>
              <a:off x="4500258" y="3675785"/>
              <a:ext cx="288032" cy="21602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Times" charset="0"/>
                  <a:cs typeface="Nazanin" pitchFamily="2" charset="-78"/>
                </a:rPr>
                <a:t>`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08934" y="3435616"/>
              <a:ext cx="503954" cy="50395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Cloud Computing</a:t>
            </a: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458982" y="4707912"/>
            <a:ext cx="292082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solidFill>
                  <a:srgbClr val="000000"/>
                </a:solidFill>
                <a:latin typeface="Calibri"/>
                <a:cs typeface="Calibri"/>
              </a:rPr>
              <a:t>100,000 SEARCHES </a:t>
            </a:r>
            <a:endParaRPr lang="en-AU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lang="en-AU" sz="1050" b="0" dirty="0" smtClean="0">
                <a:solidFill>
                  <a:srgbClr val="000000"/>
                </a:solidFill>
                <a:latin typeface="Calibri"/>
                <a:cs typeface="Calibri"/>
              </a:rPr>
              <a:t>ARE </a:t>
            </a:r>
            <a:r>
              <a:rPr lang="en-AU" sz="1050" b="0" dirty="0">
                <a:solidFill>
                  <a:srgbClr val="000000"/>
                </a:solidFill>
                <a:latin typeface="Calibri"/>
                <a:cs typeface="Calibri"/>
              </a:rPr>
              <a:t>MADE ON </a:t>
            </a:r>
            <a:r>
              <a:rPr lang="en-AU" sz="1050" b="0" dirty="0" err="1" smtClean="0">
                <a:solidFill>
                  <a:srgbClr val="000000"/>
                </a:solidFill>
                <a:latin typeface="Calibri"/>
                <a:cs typeface="Calibri"/>
              </a:rPr>
              <a:t>GOOGLE</a:t>
            </a:r>
            <a:r>
              <a:rPr lang="en-AU" sz="1050" b="0" baseline="30000" dirty="0" err="1" smtClean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endParaRPr lang="en-AU" sz="105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9310" y="3998684"/>
            <a:ext cx="251022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solidFill>
                  <a:srgbClr val="000000"/>
                </a:solidFill>
                <a:latin typeface="Calibri"/>
                <a:cs typeface="Calibri"/>
              </a:rPr>
              <a:t>6,000 </a:t>
            </a:r>
            <a:r>
              <a:rPr lang="en-AU" sz="1600" dirty="0">
                <a:solidFill>
                  <a:srgbClr val="000000"/>
                </a:solidFill>
                <a:latin typeface="Calibri"/>
                <a:cs typeface="Calibri"/>
              </a:rPr>
              <a:t>TWEETS </a:t>
            </a:r>
          </a:p>
          <a:p>
            <a:pPr algn="ctr"/>
            <a:r>
              <a:rPr lang="en-AU" sz="1050" b="0" dirty="0" smtClean="0">
                <a:solidFill>
                  <a:srgbClr val="000000"/>
                </a:solidFill>
                <a:latin typeface="Calibri"/>
                <a:cs typeface="Calibri"/>
              </a:rPr>
              <a:t>ARE SENT ON </a:t>
            </a:r>
            <a:r>
              <a:rPr lang="en-AU" sz="1050" b="0" dirty="0" err="1" smtClean="0">
                <a:solidFill>
                  <a:srgbClr val="000000"/>
                </a:solidFill>
                <a:latin typeface="Calibri"/>
                <a:cs typeface="Calibri"/>
              </a:rPr>
              <a:t>TWITTER</a:t>
            </a:r>
            <a:r>
              <a:rPr lang="en-AU" sz="1050" b="0" baseline="30000" dirty="0" err="1" smtClean="0">
                <a:solidFill>
                  <a:srgbClr val="000000"/>
                </a:solidFill>
                <a:latin typeface="Calibri"/>
                <a:cs typeface="Calibri"/>
              </a:rPr>
              <a:t>b</a:t>
            </a:r>
            <a:endParaRPr lang="en-AU" sz="1050" b="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9758" y="3947131"/>
            <a:ext cx="259228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solidFill>
                  <a:srgbClr val="000000"/>
                </a:solidFill>
                <a:latin typeface="Calibri"/>
                <a:cs typeface="Calibri"/>
              </a:rPr>
              <a:t>250 SONGS</a:t>
            </a:r>
            <a:endParaRPr lang="en-AU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lang="en-AU" sz="1050" b="0" dirty="0">
                <a:solidFill>
                  <a:srgbClr val="000000"/>
                </a:solidFill>
                <a:latin typeface="Calibri"/>
                <a:cs typeface="Calibri"/>
              </a:rPr>
              <a:t>ARE DOWNLOADED VIA </a:t>
            </a:r>
            <a:r>
              <a:rPr lang="en-AU" sz="1050" b="0" dirty="0" err="1" smtClean="0">
                <a:solidFill>
                  <a:srgbClr val="000000"/>
                </a:solidFill>
                <a:latin typeface="Calibri"/>
                <a:cs typeface="Calibri"/>
              </a:rPr>
              <a:t>ITUNES</a:t>
            </a:r>
            <a:r>
              <a:rPr lang="en-AU" sz="1050" b="0" baseline="30000" dirty="0" err="1" smtClean="0">
                <a:solidFill>
                  <a:srgbClr val="000000"/>
                </a:solidFill>
                <a:latin typeface="Calibri"/>
                <a:cs typeface="Calibri"/>
              </a:rPr>
              <a:t>f</a:t>
            </a:r>
            <a:endParaRPr lang="en-AU" sz="1050" b="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954" y="3290996"/>
            <a:ext cx="2548640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solidFill>
                  <a:schemeClr val="tx1"/>
                </a:solidFill>
                <a:latin typeface="Calibri"/>
                <a:cs typeface="Calibri"/>
              </a:rPr>
              <a:t>3.4 </a:t>
            </a:r>
            <a:r>
              <a:rPr lang="en-AU" sz="1600" dirty="0">
                <a:solidFill>
                  <a:schemeClr val="tx1"/>
                </a:solidFill>
                <a:latin typeface="Calibri"/>
                <a:cs typeface="Calibri"/>
              </a:rPr>
              <a:t>MILLION </a:t>
            </a:r>
            <a:r>
              <a:rPr lang="en-AU" sz="1600" dirty="0" smtClean="0">
                <a:solidFill>
                  <a:schemeClr val="tx1"/>
                </a:solidFill>
                <a:latin typeface="Calibri"/>
                <a:cs typeface="Calibri"/>
              </a:rPr>
              <a:t>EMAILS </a:t>
            </a:r>
            <a:endParaRPr lang="en-AU" sz="16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AU" sz="1050" b="0" dirty="0" smtClean="0">
                <a:solidFill>
                  <a:schemeClr val="tx1"/>
                </a:solidFill>
                <a:latin typeface="Calibri"/>
                <a:cs typeface="Calibri"/>
              </a:rPr>
              <a:t>ARE </a:t>
            </a:r>
            <a:r>
              <a:rPr lang="en-AU" sz="1050" b="0" dirty="0" err="1" smtClean="0">
                <a:solidFill>
                  <a:schemeClr val="tx1"/>
                </a:solidFill>
                <a:latin typeface="Calibri"/>
                <a:cs typeface="Calibri"/>
              </a:rPr>
              <a:t>EXCHANGED</a:t>
            </a:r>
            <a:r>
              <a:rPr lang="en-AU" sz="1050" b="0" baseline="30000" dirty="0" err="1" smtClean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endParaRPr lang="en-AU" sz="1050" b="0" dirty="0" smtClean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4238" y="4715284"/>
            <a:ext cx="26642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solidFill>
                  <a:srgbClr val="000000"/>
                </a:solidFill>
                <a:latin typeface="Calibri"/>
                <a:cs typeface="Calibri"/>
              </a:rPr>
              <a:t>70,000 </a:t>
            </a:r>
            <a:r>
              <a:rPr lang="en-AU" sz="1600" dirty="0">
                <a:solidFill>
                  <a:srgbClr val="000000"/>
                </a:solidFill>
                <a:latin typeface="Calibri"/>
                <a:cs typeface="Calibri"/>
              </a:rPr>
              <a:t>LIKES</a:t>
            </a:r>
          </a:p>
          <a:p>
            <a:pPr algn="ctr"/>
            <a:r>
              <a:rPr lang="en-AU" sz="1050" b="0" dirty="0">
                <a:solidFill>
                  <a:srgbClr val="000000"/>
                </a:solidFill>
                <a:latin typeface="Calibri"/>
                <a:cs typeface="Calibri"/>
              </a:rPr>
              <a:t>ARE GENERATED ON </a:t>
            </a:r>
            <a:r>
              <a:rPr lang="en-AU" sz="1050" b="0" dirty="0" err="1" smtClean="0">
                <a:solidFill>
                  <a:srgbClr val="000000"/>
                </a:solidFill>
                <a:latin typeface="Calibri"/>
                <a:cs typeface="Calibri"/>
              </a:rPr>
              <a:t>FACEBOOK</a:t>
            </a:r>
            <a:r>
              <a:rPr lang="en-AU" sz="1050" b="0" baseline="30000" dirty="0" err="1" smtClean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endParaRPr lang="en-AU" sz="1050" b="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92394" y="4894820"/>
            <a:ext cx="261869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600</a:t>
            </a:r>
            <a:r>
              <a:rPr lang="de-DE" sz="105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cs typeface="Calibri"/>
              </a:rPr>
              <a:t>ITEMS</a:t>
            </a:r>
            <a:endParaRPr lang="de-DE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lang="de-DE" sz="1050" b="0" dirty="0" smtClean="0">
                <a:solidFill>
                  <a:srgbClr val="000000"/>
                </a:solidFill>
                <a:latin typeface="Calibri"/>
                <a:cs typeface="Calibri"/>
              </a:rPr>
              <a:t>ARE SOLD </a:t>
            </a:r>
            <a:r>
              <a:rPr lang="de-DE" sz="1050" b="0" dirty="0">
                <a:solidFill>
                  <a:srgbClr val="000000"/>
                </a:solidFill>
                <a:latin typeface="Calibri"/>
                <a:cs typeface="Calibri"/>
              </a:rPr>
              <a:t>ON </a:t>
            </a:r>
            <a:r>
              <a:rPr lang="de-DE" sz="1050" b="0" dirty="0" err="1" smtClean="0">
                <a:solidFill>
                  <a:srgbClr val="000000"/>
                </a:solidFill>
                <a:latin typeface="Calibri"/>
                <a:cs typeface="Calibri"/>
              </a:rPr>
              <a:t>AMAZON</a:t>
            </a:r>
            <a:r>
              <a:rPr lang="de-DE" sz="1050" b="0" baseline="30000" dirty="0" err="1" smtClean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endParaRPr lang="en-US" sz="105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478" y="5360516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a https://www.lifewire.com/how-many-emails-are-sent-every-day-1171210</a:t>
            </a:r>
          </a:p>
          <a:p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b http://www.internetlivestats.com/twitter-statistics</a:t>
            </a:r>
            <a:r>
              <a:rPr lang="en-US" sz="900" b="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endParaRPr lang="en-US" sz="900" b="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900" b="0" dirty="0" smtClean="0">
                <a:solidFill>
                  <a:schemeClr val="bg1">
                    <a:lumMod val="50000"/>
                  </a:schemeClr>
                </a:solidFill>
              </a:rPr>
              <a:t> http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://www.statisticbrain.com/go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og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le-searches</a:t>
            </a:r>
            <a:r>
              <a:rPr lang="en-US" sz="900" b="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  <a:p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d https://</a:t>
            </a:r>
            <a:r>
              <a:rPr lang="en-US" sz="900" b="0" dirty="0" err="1">
                <a:solidFill>
                  <a:schemeClr val="bg1">
                    <a:lumMod val="50000"/>
                  </a:schemeClr>
                </a:solidFill>
              </a:rPr>
              <a:t>www.inc.com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/tom-</a:t>
            </a:r>
            <a:r>
              <a:rPr lang="en-US" sz="900" b="0" dirty="0" err="1">
                <a:solidFill>
                  <a:schemeClr val="bg1">
                    <a:lumMod val="50000"/>
                  </a:schemeClr>
                </a:solidFill>
              </a:rPr>
              <a:t>popomaronis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/amazon-just-eclipsed-records-selling-over-600-items-per-</a:t>
            </a:r>
            <a:r>
              <a:rPr lang="en-US" sz="900" b="0" dirty="0" smtClean="0">
                <a:solidFill>
                  <a:schemeClr val="bg1">
                    <a:lumMod val="50000"/>
                  </a:schemeClr>
                </a:solidFill>
              </a:rPr>
              <a:t>second.html</a:t>
            </a:r>
            <a:endParaRPr lang="en-US" sz="900" b="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900" b="0" dirty="0" smtClean="0">
                <a:solidFill>
                  <a:schemeClr val="bg1">
                    <a:lumMod val="50000"/>
                  </a:schemeClr>
                </a:solidFill>
              </a:rPr>
              <a:t>e 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900" b="0" dirty="0" err="1">
                <a:solidFill>
                  <a:schemeClr val="bg1">
                    <a:lumMod val="50000"/>
                  </a:schemeClr>
                </a:solidFill>
              </a:rPr>
              <a:t>www.brandwatch.com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/blog/47-facebook-statistics-2016</a:t>
            </a:r>
            <a:r>
              <a:rPr lang="en-US" sz="900" b="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  <a:p>
            <a:r>
              <a:rPr lang="en-US" sz="900" b="0" dirty="0" smtClean="0">
                <a:solidFill>
                  <a:schemeClr val="bg1">
                    <a:lumMod val="50000"/>
                  </a:schemeClr>
                </a:solidFill>
              </a:rPr>
              <a:t>f 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900" b="0" dirty="0" err="1">
                <a:solidFill>
                  <a:schemeClr val="bg1">
                    <a:lumMod val="50000"/>
                  </a:schemeClr>
                </a:solidFill>
              </a:rPr>
              <a:t>www.billboard.com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/biz/articles/news/1538108/itunes-crosses-25-billion-songs-sold-now-sells-21-million-songs-a-day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3770" y="2615015"/>
            <a:ext cx="1067928" cy="10679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6848" y="3791133"/>
            <a:ext cx="704504" cy="7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8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366" y="4364480"/>
            <a:ext cx="9105900" cy="2622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Power </a:t>
            </a:r>
            <a:r>
              <a:rPr lang="en-AU" dirty="0" smtClean="0"/>
              <a:t>Hungry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063" y="1616075"/>
            <a:ext cx="7632327" cy="4114800"/>
          </a:xfrm>
          <a:noFill/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Cloud data </a:t>
            </a:r>
            <a:r>
              <a:rPr lang="en-US" dirty="0" err="1"/>
              <a:t>c</a:t>
            </a:r>
            <a:r>
              <a:rPr lang="en-US" dirty="0" err="1" smtClean="0">
                <a:latin typeface="Calibri"/>
                <a:cs typeface="Calibri"/>
              </a:rPr>
              <a:t>entres</a:t>
            </a:r>
            <a:r>
              <a:rPr lang="en-US" dirty="0" smtClean="0">
                <a:latin typeface="Calibri"/>
                <a:cs typeface="Calibri"/>
              </a:rPr>
              <a:t> consume large amounts of electricity</a:t>
            </a:r>
          </a:p>
          <a:p>
            <a:pPr lvl="1"/>
            <a:r>
              <a:rPr lang="en-US" dirty="0" smtClean="0"/>
              <a:t>High</a:t>
            </a:r>
            <a:r>
              <a:rPr lang="en-US" b="1" dirty="0" smtClean="0"/>
              <a:t> operational cost </a:t>
            </a:r>
            <a:r>
              <a:rPr lang="en-US" dirty="0" smtClean="0"/>
              <a:t>for the cloud providers</a:t>
            </a:r>
          </a:p>
          <a:p>
            <a:pPr lvl="1"/>
            <a:r>
              <a:rPr lang="en-US" dirty="0" smtClean="0"/>
              <a:t>High </a:t>
            </a:r>
            <a:r>
              <a:rPr lang="en-US" b="1" dirty="0" smtClean="0"/>
              <a:t>carbon footprint</a:t>
            </a:r>
            <a:r>
              <a:rPr lang="en-US" dirty="0" smtClean="0"/>
              <a:t> on the environment</a:t>
            </a:r>
          </a:p>
          <a:p>
            <a:r>
              <a:rPr lang="en-US" dirty="0" smtClean="0">
                <a:latin typeface="Calibri"/>
                <a:cs typeface="Calibri"/>
              </a:rPr>
              <a:t>US </a:t>
            </a:r>
            <a:r>
              <a:rPr lang="en-US" dirty="0"/>
              <a:t>D</a:t>
            </a:r>
            <a:r>
              <a:rPr lang="en-US" dirty="0" smtClean="0">
                <a:latin typeface="Calibri"/>
                <a:cs typeface="Calibri"/>
              </a:rPr>
              <a:t>ata </a:t>
            </a:r>
            <a:r>
              <a:rPr lang="en-US" dirty="0" err="1" smtClean="0"/>
              <a:t>C</a:t>
            </a:r>
            <a:r>
              <a:rPr lang="en-US" dirty="0" err="1" smtClean="0">
                <a:latin typeface="Calibri"/>
                <a:cs typeface="Calibri"/>
              </a:rPr>
              <a:t>entres</a:t>
            </a:r>
            <a:endParaRPr lang="en-US" dirty="0" smtClean="0">
              <a:latin typeface="Calibri"/>
              <a:cs typeface="Calibri"/>
            </a:endParaRPr>
          </a:p>
          <a:p>
            <a:pPr lvl="1"/>
            <a:r>
              <a:rPr lang="en-US" dirty="0" smtClean="0">
                <a:latin typeface="Calibri"/>
                <a:cs typeface="Calibri"/>
              </a:rPr>
              <a:t>70 billion kilowatt-hours </a:t>
            </a:r>
            <a:r>
              <a:rPr lang="en-US" dirty="0">
                <a:latin typeface="Calibri"/>
                <a:cs typeface="Calibri"/>
              </a:rPr>
              <a:t>of </a:t>
            </a:r>
            <a:r>
              <a:rPr lang="en-US" dirty="0"/>
              <a:t>electricity </a:t>
            </a:r>
            <a:r>
              <a:rPr lang="en-US" dirty="0" smtClean="0"/>
              <a:t>in 2014</a:t>
            </a:r>
            <a:endParaRPr lang="en-US" dirty="0" smtClean="0">
              <a:latin typeface="Calibri"/>
              <a:cs typeface="Calibri"/>
            </a:endParaRPr>
          </a:p>
          <a:p>
            <a:pPr lvl="1"/>
            <a:r>
              <a:rPr lang="en-US" dirty="0" smtClean="0"/>
              <a:t>= Two-year power consumption of all households in </a:t>
            </a:r>
            <a:r>
              <a:rPr lang="en-US" b="1" dirty="0" smtClean="0"/>
              <a:t>New York</a:t>
            </a:r>
          </a:p>
          <a:p>
            <a:pPr lvl="1"/>
            <a:r>
              <a:rPr lang="en-US" dirty="0" smtClean="0"/>
              <a:t>= The </a:t>
            </a:r>
            <a:r>
              <a:rPr lang="en-US" dirty="0"/>
              <a:t>amount consumed by about </a:t>
            </a:r>
            <a:r>
              <a:rPr lang="en-US" b="1" dirty="0"/>
              <a:t>6.4 million</a:t>
            </a:r>
            <a:r>
              <a:rPr lang="en-US" dirty="0"/>
              <a:t> average American homes that year</a:t>
            </a:r>
            <a:endParaRPr lang="en-US" dirty="0" smtClean="0"/>
          </a:p>
          <a:p>
            <a:pPr lvl="1"/>
            <a:r>
              <a:rPr lang="en-US" dirty="0"/>
              <a:t>P</a:t>
            </a:r>
            <a:r>
              <a:rPr lang="en-US" dirty="0" smtClean="0"/>
              <a:t>rojected nearly </a:t>
            </a:r>
            <a:r>
              <a:rPr lang="en-US" b="1" dirty="0" smtClean="0"/>
              <a:t>50 million tons of carbon</a:t>
            </a:r>
            <a:r>
              <a:rPr lang="en-US" dirty="0" smtClean="0"/>
              <a:t> pollution per annum in 2020.</a:t>
            </a:r>
          </a:p>
          <a:p>
            <a:pPr lvl="5"/>
            <a:r>
              <a:rPr lang="en-US" sz="1600" i="1" dirty="0" smtClean="0">
                <a:latin typeface="Calibri"/>
                <a:cs typeface="Calibri"/>
              </a:rPr>
              <a:t>Source: US </a:t>
            </a:r>
            <a:r>
              <a:rPr lang="en-US" sz="1600" i="1" dirty="0">
                <a:latin typeface="Calibri"/>
                <a:cs typeface="Calibri"/>
              </a:rPr>
              <a:t>Natural Resources Defense </a:t>
            </a:r>
            <a:r>
              <a:rPr lang="en-US" sz="1600" i="1" dirty="0" smtClean="0">
                <a:latin typeface="Calibri"/>
                <a:cs typeface="Calibri"/>
              </a:rPr>
              <a:t>Council (NRDC)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57894" y="6376494"/>
            <a:ext cx="24801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Photo Source: http://</a:t>
            </a:r>
            <a:r>
              <a:rPr lang="en-US" sz="900" b="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nycyoungmen.tumblr.com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3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4"/>
    </mc:Choice>
    <mc:Fallback xmlns="">
      <p:transition spd="slow" advTm="1289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Renewable Energy and Challenges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034" y="1616075"/>
            <a:ext cx="4687740" cy="4536529"/>
          </a:xfrm>
        </p:spPr>
        <p:txBody>
          <a:bodyPr/>
          <a:lstStyle/>
          <a:p>
            <a:r>
              <a:rPr lang="en-US" sz="1800" dirty="0">
                <a:latin typeface="Calibri"/>
                <a:cs typeface="Calibri"/>
              </a:rPr>
              <a:t>Cloud providers aims</a:t>
            </a:r>
          </a:p>
          <a:p>
            <a:pPr lvl="1"/>
            <a:r>
              <a:rPr lang="en-US" sz="1400" dirty="0" smtClean="0"/>
              <a:t>Reduce </a:t>
            </a:r>
            <a:r>
              <a:rPr lang="en-US" sz="1400" dirty="0"/>
              <a:t>energy consumption  </a:t>
            </a:r>
          </a:p>
          <a:p>
            <a:pPr lvl="1"/>
            <a:r>
              <a:rPr lang="en-US" sz="1400" dirty="0" smtClean="0"/>
              <a:t>Abate dependence </a:t>
            </a:r>
            <a:r>
              <a:rPr lang="en-US" sz="1400" dirty="0"/>
              <a:t>on brown </a:t>
            </a:r>
            <a:r>
              <a:rPr lang="en-US" sz="1400" dirty="0" smtClean="0"/>
              <a:t>energy</a:t>
            </a:r>
          </a:p>
          <a:p>
            <a:r>
              <a:rPr lang="en-US" sz="1800" dirty="0">
                <a:latin typeface="Calibri"/>
                <a:cs typeface="Calibri"/>
              </a:rPr>
              <a:t>R</a:t>
            </a:r>
            <a:r>
              <a:rPr sz="1800" dirty="0" smtClean="0">
                <a:latin typeface="Calibri"/>
                <a:cs typeface="Calibri"/>
              </a:rPr>
              <a:t>enewable energy</a:t>
            </a:r>
          </a:p>
          <a:p>
            <a:pPr lvl="1"/>
            <a:r>
              <a:rPr sz="1400" dirty="0" smtClean="0"/>
              <a:t>Google, Microsoft and Amazon</a:t>
            </a:r>
            <a:endParaRPr lang="en-AU" sz="1400" dirty="0" smtClean="0"/>
          </a:p>
          <a:p>
            <a:r>
              <a:rPr lang="en-AU" sz="1800" dirty="0" smtClean="0"/>
              <a:t>Challenges:</a:t>
            </a:r>
          </a:p>
          <a:p>
            <a:pPr lvl="1"/>
            <a:r>
              <a:rPr lang="en-AU" sz="1400" dirty="0"/>
              <a:t>Non-</a:t>
            </a:r>
            <a:r>
              <a:rPr lang="en-AU" sz="1400" dirty="0" err="1"/>
              <a:t>dispatchable</a:t>
            </a:r>
            <a:r>
              <a:rPr lang="en-AU" sz="1400" dirty="0"/>
              <a:t>, Intermittent and Unpredictable</a:t>
            </a:r>
          </a:p>
          <a:p>
            <a:pPr lvl="1"/>
            <a:r>
              <a:rPr lang="en-AU" sz="1400" dirty="0"/>
              <a:t>Powering data centres entirely with renewable energy sources is difficult</a:t>
            </a:r>
          </a:p>
          <a:p>
            <a:r>
              <a:rPr lang="en-AU" sz="1800" dirty="0"/>
              <a:t>Mixed sources of energy for data </a:t>
            </a:r>
            <a:r>
              <a:rPr lang="en-AU" sz="1800" dirty="0" smtClean="0"/>
              <a:t>centres:</a:t>
            </a:r>
          </a:p>
          <a:p>
            <a:pPr lvl="1"/>
            <a:r>
              <a:rPr lang="en-AU" sz="1400" dirty="0" smtClean="0"/>
              <a:t>Grid </a:t>
            </a:r>
            <a:r>
              <a:rPr lang="en-AU" sz="1400" dirty="0"/>
              <a:t>power or </a:t>
            </a:r>
            <a:r>
              <a:rPr lang="en-AU" sz="1400" dirty="0">
                <a:solidFill>
                  <a:srgbClr val="CC0000"/>
                </a:solidFill>
              </a:rPr>
              <a:t>brown</a:t>
            </a:r>
            <a:r>
              <a:rPr lang="en-AU" sz="1400" dirty="0"/>
              <a:t> </a:t>
            </a:r>
            <a:r>
              <a:rPr lang="en-AU" sz="1400" dirty="0" smtClean="0"/>
              <a:t>energy</a:t>
            </a:r>
          </a:p>
          <a:p>
            <a:pPr lvl="1"/>
            <a:r>
              <a:rPr lang="en-AU" sz="1400" dirty="0"/>
              <a:t>Renewable energy sources or green energy</a:t>
            </a:r>
          </a:p>
          <a:p>
            <a:r>
              <a:rPr lang="en-AU" sz="1800" dirty="0"/>
              <a:t>Challenges:</a:t>
            </a:r>
          </a:p>
          <a:p>
            <a:pPr lvl="1"/>
            <a:r>
              <a:rPr lang="en-AU" sz="1400" dirty="0"/>
              <a:t>Minimising brown energy usage</a:t>
            </a:r>
          </a:p>
          <a:p>
            <a:pPr lvl="1"/>
            <a:r>
              <a:rPr lang="en-AU" sz="1400" dirty="0"/>
              <a:t>Maximising renewable energy </a:t>
            </a:r>
            <a:r>
              <a:rPr lang="en-AU" sz="1400" dirty="0" smtClean="0"/>
              <a:t>utilisation</a:t>
            </a:r>
            <a:r>
              <a:rPr lang="en-US" sz="1600" dirty="0"/>
              <a:t/>
            </a:r>
            <a:br>
              <a:rPr lang="en-US" sz="1600" dirty="0"/>
            </a:br>
            <a:endParaRPr lang="en-US" sz="1200" dirty="0" smtClean="0"/>
          </a:p>
          <a:p>
            <a:endParaRPr lang="en-US" sz="1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592" y="3752457"/>
            <a:ext cx="3242814" cy="18240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470" y="1704820"/>
            <a:ext cx="3240000" cy="18242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85554" y="5636975"/>
            <a:ext cx="3300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Source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: https://</a:t>
            </a:r>
            <a:r>
              <a:rPr lang="en-US" sz="1000" b="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aws.amazon.com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/about-</a:t>
            </a:r>
            <a:r>
              <a:rPr lang="en-US" sz="1000" b="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aws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/sustainability/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Geographical Load Balancing (GLB)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063" y="1616075"/>
            <a:ext cx="7772400" cy="1584201"/>
          </a:xfrm>
        </p:spPr>
        <p:txBody>
          <a:bodyPr/>
          <a:lstStyle/>
          <a:p>
            <a:r>
              <a:rPr sz="2000" dirty="0" smtClean="0">
                <a:latin typeface="Calibri"/>
                <a:cs typeface="Calibri"/>
              </a:rPr>
              <a:t>Geographical </a:t>
            </a:r>
            <a:r>
              <a:rPr sz="2000" dirty="0">
                <a:latin typeface="Calibri"/>
                <a:cs typeface="Calibri"/>
              </a:rPr>
              <a:t>load </a:t>
            </a:r>
            <a:r>
              <a:rPr sz="2000" dirty="0" smtClean="0">
                <a:latin typeface="Calibri"/>
                <a:cs typeface="Calibri"/>
              </a:rPr>
              <a:t>balancing </a:t>
            </a:r>
            <a:r>
              <a:rPr sz="2000" dirty="0">
                <a:latin typeface="Calibri"/>
                <a:cs typeface="Calibri"/>
              </a:rPr>
              <a:t>(GLB</a:t>
            </a:r>
            <a:r>
              <a:rPr sz="2000" dirty="0" smtClean="0">
                <a:latin typeface="Calibri"/>
                <a:cs typeface="Calibri"/>
              </a:rPr>
              <a:t>) potentials:</a:t>
            </a:r>
          </a:p>
          <a:p>
            <a:pPr lvl="1"/>
            <a:r>
              <a:rPr lang="en-US" sz="1600" b="1" dirty="0" smtClean="0"/>
              <a:t>Follow-the-renewables</a:t>
            </a:r>
            <a:endParaRPr lang="en-US" sz="2000" dirty="0" smtClean="0"/>
          </a:p>
          <a:p>
            <a:r>
              <a:rPr lang="en-US" sz="2000" dirty="0" smtClean="0">
                <a:latin typeface="Calibri"/>
                <a:cs typeface="Calibri"/>
              </a:rPr>
              <a:t>GLB approach benefits cloud providers but it raises an interesting, and challenging question</a:t>
            </a:r>
            <a:r>
              <a:rPr lang="en-US" sz="2400" dirty="0" smtClean="0">
                <a:latin typeface="Calibri"/>
                <a:cs typeface="Calibri"/>
              </a:rPr>
              <a:t>:</a:t>
            </a:r>
            <a:br>
              <a:rPr lang="en-US" sz="2400" dirty="0" smtClean="0">
                <a:latin typeface="Calibri"/>
                <a:cs typeface="Calibri"/>
              </a:rPr>
            </a:b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8534" y="3632324"/>
            <a:ext cx="455295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b="0" i="1" dirty="0" smtClean="0">
                <a:solidFill>
                  <a:schemeClr val="tx1"/>
                </a:solidFill>
                <a:latin typeface="Calibri"/>
                <a:cs typeface="Calibri"/>
              </a:rPr>
              <a:t>“With limited </a:t>
            </a:r>
            <a:r>
              <a:rPr lang="en-US" sz="1800" b="0" i="1" dirty="0">
                <a:solidFill>
                  <a:schemeClr val="tx1"/>
                </a:solidFill>
                <a:latin typeface="Calibri"/>
                <a:cs typeface="Calibri"/>
              </a:rPr>
              <a:t>or even </a:t>
            </a:r>
            <a:r>
              <a:rPr lang="en-US" sz="1800" i="1" dirty="0">
                <a:solidFill>
                  <a:schemeClr val="tx1"/>
                </a:solidFill>
                <a:latin typeface="Calibri"/>
                <a:cs typeface="Calibri"/>
              </a:rPr>
              <a:t>no a priori knowledge </a:t>
            </a:r>
            <a:r>
              <a:rPr lang="en-US" sz="1800" b="0" i="1" dirty="0">
                <a:solidFill>
                  <a:schemeClr val="tx1"/>
                </a:solidFill>
                <a:latin typeface="Calibri"/>
                <a:cs typeface="Calibri"/>
              </a:rPr>
              <a:t>of the future workload and </a:t>
            </a:r>
            <a:r>
              <a:rPr lang="en-US" sz="1800" i="1" dirty="0">
                <a:solidFill>
                  <a:schemeClr val="tx1"/>
                </a:solidFill>
                <a:latin typeface="Calibri"/>
                <a:cs typeface="Calibri"/>
              </a:rPr>
              <a:t>Dynamic</a:t>
            </a:r>
            <a:r>
              <a:rPr lang="en-US" sz="1800" b="0" i="1" dirty="0">
                <a:solidFill>
                  <a:schemeClr val="tx1"/>
                </a:solidFill>
                <a:latin typeface="Calibri"/>
                <a:cs typeface="Calibri"/>
              </a:rPr>
              <a:t> and </a:t>
            </a:r>
            <a:r>
              <a:rPr lang="en-US" sz="1800" i="1" dirty="0">
                <a:solidFill>
                  <a:schemeClr val="tx1"/>
                </a:solidFill>
                <a:latin typeface="Calibri"/>
                <a:cs typeface="Calibri"/>
              </a:rPr>
              <a:t>unpredictable</a:t>
            </a:r>
            <a:r>
              <a:rPr lang="en-US" sz="1800" b="0" i="1" dirty="0">
                <a:solidFill>
                  <a:schemeClr val="tx1"/>
                </a:solidFill>
                <a:latin typeface="Calibri"/>
                <a:cs typeface="Calibri"/>
              </a:rPr>
              <a:t> nature of renewable energy sources, how to </a:t>
            </a:r>
            <a:r>
              <a:rPr lang="en-US" sz="1800" b="0" i="1" dirty="0" err="1" smtClean="0">
                <a:solidFill>
                  <a:schemeClr val="tx1"/>
                </a:solidFill>
                <a:latin typeface="Calibri"/>
                <a:cs typeface="Calibri"/>
              </a:rPr>
              <a:t>optimise</a:t>
            </a:r>
            <a:r>
              <a:rPr lang="en-US" sz="1800" b="0" i="1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800" b="0" i="1" dirty="0">
                <a:solidFill>
                  <a:schemeClr val="tx1"/>
                </a:solidFill>
                <a:latin typeface="Calibri"/>
                <a:cs typeface="Calibri"/>
              </a:rPr>
              <a:t>the </a:t>
            </a:r>
            <a:r>
              <a:rPr lang="en-US" sz="1800" i="1" dirty="0">
                <a:solidFill>
                  <a:schemeClr val="tx1"/>
                </a:solidFill>
                <a:latin typeface="Calibri"/>
                <a:cs typeface="Calibri"/>
              </a:rPr>
              <a:t>overall renewable energy use </a:t>
            </a:r>
            <a:r>
              <a:rPr lang="en-US" sz="1800" b="0" i="1" dirty="0">
                <a:solidFill>
                  <a:schemeClr val="tx1"/>
                </a:solidFill>
                <a:latin typeface="Calibri"/>
                <a:cs typeface="Calibri"/>
              </a:rPr>
              <a:t>and </a:t>
            </a:r>
            <a:r>
              <a:rPr lang="en-US" sz="1800" i="1" dirty="0">
                <a:solidFill>
                  <a:schemeClr val="tx1"/>
                </a:solidFill>
                <a:latin typeface="Calibri"/>
                <a:cs typeface="Calibri"/>
              </a:rPr>
              <a:t>cost</a:t>
            </a:r>
            <a:r>
              <a:rPr lang="en-US" sz="1800" b="0" i="1" dirty="0">
                <a:solidFill>
                  <a:schemeClr val="tx1"/>
                </a:solidFill>
                <a:latin typeface="Calibri"/>
                <a:cs typeface="Calibri"/>
              </a:rPr>
              <a:t>?”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30" y="3321905"/>
            <a:ext cx="3276366" cy="240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0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System </a:t>
            </a:r>
            <a:r>
              <a:rPr lang="en-US" sz="3200" dirty="0" smtClean="0"/>
              <a:t>Architecture for </a:t>
            </a:r>
            <a:r>
              <a:rPr lang="en-US" sz="3200" dirty="0"/>
              <a:t>Web Applications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42" y="1688108"/>
            <a:ext cx="7460871" cy="422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4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untitled 1">
      <a:majorFont>
        <a:latin typeface="Times"/>
        <a:ea typeface=""/>
        <a:cs typeface="Yagut"/>
      </a:majorFont>
      <a:minorFont>
        <a:latin typeface="Times"/>
        <a:ea typeface=""/>
        <a:cs typeface="Nazani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7" tIns="44450" rIns="90487" bIns="4445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" charset="0"/>
            <a:cs typeface="Nazanin" pitchFamily="2" charset="-7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7" tIns="44450" rIns="90487" bIns="4445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" charset="0"/>
            <a:cs typeface="Nazanin" pitchFamily="2" charset="-78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27657</TotalTime>
  <Pages>54</Pages>
  <Words>1480</Words>
  <Application>Microsoft Macintosh PowerPoint</Application>
  <PresentationFormat>Custom</PresentationFormat>
  <Paragraphs>300</Paragraphs>
  <Slides>37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Bell MT</vt:lpstr>
      <vt:lpstr>Calibri</vt:lpstr>
      <vt:lpstr>Courier New</vt:lpstr>
      <vt:lpstr>Nazanin</vt:lpstr>
      <vt:lpstr>Tahoma</vt:lpstr>
      <vt:lpstr>Times</vt:lpstr>
      <vt:lpstr>Wingdings</vt:lpstr>
      <vt:lpstr>Yagut</vt:lpstr>
      <vt:lpstr>Zapf Dingbats</vt:lpstr>
      <vt:lpstr>untitled 1</vt:lpstr>
      <vt:lpstr> </vt:lpstr>
      <vt:lpstr>Outline</vt:lpstr>
      <vt:lpstr>Biography and Research Overview</vt:lpstr>
      <vt:lpstr>PowerPoint Presentation</vt:lpstr>
      <vt:lpstr>Cloud Computing</vt:lpstr>
      <vt:lpstr>Power Hungry Clouds</vt:lpstr>
      <vt:lpstr>Renewable Energy and Challenges</vt:lpstr>
      <vt:lpstr>Geographical Load Balancing (GLB)</vt:lpstr>
      <vt:lpstr>System Architecture for Web Applications</vt:lpstr>
      <vt:lpstr>Grid’5000 Testbed</vt:lpstr>
      <vt:lpstr>Workload Traces</vt:lpstr>
      <vt:lpstr>A Prototype System</vt:lpstr>
      <vt:lpstr>Renewable Power and Electricity Prices</vt:lpstr>
      <vt:lpstr>Results </vt:lpstr>
      <vt:lpstr>Results</vt:lpstr>
      <vt:lpstr>PowerPoint Presentation</vt:lpstr>
      <vt:lpstr>Background</vt:lpstr>
      <vt:lpstr>Scheduling Problem</vt:lpstr>
      <vt:lpstr>Our Contribution</vt:lpstr>
      <vt:lpstr>Aneka</vt:lpstr>
      <vt:lpstr>Walkability Index – Melbourne Neighbourhoods</vt:lpstr>
      <vt:lpstr>Hybrid Cloud Testbed</vt:lpstr>
      <vt:lpstr>Some Experimental Results</vt:lpstr>
      <vt:lpstr>PowerPoint Presentation</vt:lpstr>
      <vt:lpstr>Software-Defined Networking</vt:lpstr>
      <vt:lpstr>Network Function Virtualization (NFV)</vt:lpstr>
      <vt:lpstr>Software-defined clouds</vt:lpstr>
      <vt:lpstr>CLOUDS-Pi</vt:lpstr>
      <vt:lpstr>Hardware</vt:lpstr>
      <vt:lpstr>System Architecture</vt:lpstr>
      <vt:lpstr>More Photos</vt:lpstr>
      <vt:lpstr>Dynamic Flow Scheduling for Virtual Machine Migration</vt:lpstr>
      <vt:lpstr>Acinonyx: Proposed Algorithm</vt:lpstr>
      <vt:lpstr>Some Results</vt:lpstr>
      <vt:lpstr>Summary</vt:lpstr>
      <vt:lpstr>Summary</vt:lpstr>
      <vt:lpstr>PowerPoint Presentation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with Reuse</dc:title>
  <dc:creator>Adel</dc:creator>
  <cp:lastModifiedBy>Microsoft Office User</cp:lastModifiedBy>
  <cp:revision>893</cp:revision>
  <cp:lastPrinted>2017-10-20T05:12:58Z</cp:lastPrinted>
  <dcterms:created xsi:type="dcterms:W3CDTF">1995-11-30T19:12:41Z</dcterms:created>
  <dcterms:modified xsi:type="dcterms:W3CDTF">2018-11-19T06:40:34Z</dcterms:modified>
</cp:coreProperties>
</file>