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7" r:id="rId3"/>
    <p:sldId id="400" r:id="rId4"/>
    <p:sldId id="437" r:id="rId5"/>
    <p:sldId id="438" r:id="rId6"/>
    <p:sldId id="439" r:id="rId7"/>
    <p:sldId id="440" r:id="rId8"/>
    <p:sldId id="441" r:id="rId9"/>
    <p:sldId id="444" r:id="rId10"/>
    <p:sldId id="445" r:id="rId11"/>
    <p:sldId id="446" r:id="rId12"/>
    <p:sldId id="447" r:id="rId13"/>
    <p:sldId id="448" r:id="rId14"/>
    <p:sldId id="449" r:id="rId15"/>
    <p:sldId id="460" r:id="rId16"/>
    <p:sldId id="450" r:id="rId17"/>
    <p:sldId id="452" r:id="rId18"/>
    <p:sldId id="454" r:id="rId19"/>
    <p:sldId id="455" r:id="rId20"/>
    <p:sldId id="456" r:id="rId21"/>
    <p:sldId id="457" r:id="rId22"/>
    <p:sldId id="458" r:id="rId23"/>
    <p:sldId id="459" r:id="rId24"/>
    <p:sldId id="436" r:id="rId25"/>
  </p:sldIdLst>
  <p:sldSz cx="9105900" cy="6832600"/>
  <p:notesSz cx="97663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imes" charset="0"/>
        <a:ea typeface="+mn-ea"/>
        <a:cs typeface="Nazanin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642D"/>
    <a:srgbClr val="FF9966"/>
    <a:srgbClr val="CCECFF"/>
    <a:srgbClr val="00518E"/>
    <a:srgbClr val="DF8021"/>
    <a:srgbClr val="004070"/>
    <a:srgbClr val="256ECF"/>
    <a:srgbClr val="FF9900"/>
    <a:srgbClr val="031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6" autoAdjust="0"/>
    <p:restoredTop sz="89163" autoAdjust="0"/>
  </p:normalViewPr>
  <p:slideViewPr>
    <p:cSldViewPr>
      <p:cViewPr>
        <p:scale>
          <a:sx n="100" d="100"/>
          <a:sy n="100" d="100"/>
        </p:scale>
        <p:origin x="-1956" y="-474"/>
      </p:cViewPr>
      <p:guideLst>
        <p:guide orient="horz" pos="2152"/>
        <p:guide pos="2868"/>
      </p:guideLst>
    </p:cSldViewPr>
  </p:slideViewPr>
  <p:outlineViewPr>
    <p:cViewPr>
      <p:scale>
        <a:sx n="33" d="100"/>
        <a:sy n="33" d="100"/>
      </p:scale>
      <p:origin x="200" y="9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0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1750" y="3259138"/>
            <a:ext cx="7162800" cy="288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4538" y="600075"/>
            <a:ext cx="3197225" cy="2398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718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2122488"/>
            <a:ext cx="7740650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3871913"/>
            <a:ext cx="6375400" cy="1746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47650"/>
            <a:ext cx="19431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247650"/>
            <a:ext cx="56769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/>
          </a:solidFill>
        </p:spPr>
        <p:txBody>
          <a:bodyPr/>
          <a:lstStyle>
            <a:lvl1pPr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>
              <a:defRPr sz="1900"/>
            </a:lvl2pPr>
            <a:lvl3pPr>
              <a:defRPr sz="14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4391025"/>
            <a:ext cx="7740650" cy="1357313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95600"/>
            <a:ext cx="7740650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0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16160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19467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28763"/>
            <a:ext cx="40227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2166938"/>
            <a:ext cx="4022725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975" y="1528763"/>
            <a:ext cx="402431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2166938"/>
            <a:ext cx="4024313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1463"/>
            <a:ext cx="2995612" cy="1158875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763" y="271463"/>
            <a:ext cx="5089525" cy="583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430338"/>
            <a:ext cx="2995612" cy="467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4783138"/>
            <a:ext cx="5464175" cy="563562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350" y="611188"/>
            <a:ext cx="5464175" cy="409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350" y="5346700"/>
            <a:ext cx="54641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Users\Adel\Downloads\Desktop\adel\win\bg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059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49263" y="1471613"/>
            <a:ext cx="8208962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24765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1063" y="1616075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0700" y="6369050"/>
            <a:ext cx="808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Adel</a:t>
            </a:r>
            <a:r>
              <a:rPr lang="en-GB" sz="1200" b="0" kern="1200" baseline="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 </a:t>
            </a:r>
            <a:r>
              <a:rPr lang="en-GB" sz="1200" b="0" kern="1200" baseline="0" dirty="0" err="1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Nadjaran</a:t>
            </a:r>
            <a:r>
              <a:rPr lang="en-GB" sz="1200" b="0" kern="1200" baseline="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 </a:t>
            </a:r>
            <a:r>
              <a:rPr lang="en-GB" sz="1200" b="0" kern="1200" baseline="0" dirty="0" err="1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Toosi</a:t>
            </a:r>
            <a:r>
              <a:rPr lang="en-GB" sz="1200" b="0" dirty="0"/>
              <a:t>					                </a:t>
            </a:r>
            <a:r>
              <a:rPr lang="en-GB" sz="1200" b="0" dirty="0" smtClean="0"/>
              <a:t>                      </a:t>
            </a:r>
            <a:r>
              <a:rPr lang="en-GB" sz="1200" b="0" kern="1200" dirty="0" smtClean="0">
                <a:solidFill>
                  <a:schemeClr val="tx2"/>
                </a:solidFill>
                <a:latin typeface="Times" charset="0"/>
                <a:ea typeface="+mn-ea"/>
                <a:cs typeface="Arial" pitchFamily="34" charset="0"/>
              </a:rPr>
              <a:t>Slide</a:t>
            </a:r>
            <a:r>
              <a:rPr lang="en-GB" sz="1200" b="0" dirty="0" smtClean="0"/>
              <a:t> </a:t>
            </a:r>
            <a:fld id="{CCE2AB80-464E-44E7-AAAB-1FDBF3B3FBE8}" type="slidenum">
              <a:rPr lang="en-US" sz="1200" b="0" smtClean="0">
                <a:cs typeface="Arial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b="0" dirty="0" smtClean="0">
                <a:cs typeface="Arial" pitchFamily="34" charset="0"/>
              </a:rPr>
              <a:t>/24</a:t>
            </a:r>
            <a:endParaRPr lang="en-GB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Yagut" pitchFamily="2" charset="-7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Zapf Dingbats" charset="2"/>
        <a:buChar char="l"/>
        <a:defRPr lang="en-GB" sz="26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4556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377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  <a:cs typeface="+mn-cs"/>
        </a:defRPr>
      </a:lvl3pPr>
      <a:lvl4pPr marL="1720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"/>
        <a:defRPr sz="2000">
          <a:solidFill>
            <a:schemeClr val="tx1"/>
          </a:solidFill>
          <a:latin typeface="+mn-lt"/>
          <a:cs typeface="+mn-cs"/>
        </a:defRPr>
      </a:lvl4pPr>
      <a:lvl5pPr marL="2063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209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81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353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925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46" y="1616075"/>
            <a:ext cx="8429684" cy="41148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sz="3200"/>
              <a:t>A Fuzzy Logic-based Controller for </a:t>
            </a:r>
            <a:endParaRPr sz="3200" smtClean="0"/>
          </a:p>
          <a:p>
            <a:pPr algn="ctr">
              <a:lnSpc>
                <a:spcPct val="80000"/>
              </a:lnSpc>
              <a:buNone/>
            </a:pPr>
            <a:r>
              <a:rPr sz="3200" smtClean="0"/>
              <a:t>Cost and Energy </a:t>
            </a:r>
            <a:r>
              <a:rPr sz="3200"/>
              <a:t>Efficient Load Balancing in </a:t>
            </a:r>
            <a:endParaRPr sz="3200" smtClean="0"/>
          </a:p>
          <a:p>
            <a:pPr algn="ctr">
              <a:lnSpc>
                <a:spcPct val="80000"/>
              </a:lnSpc>
              <a:buNone/>
            </a:pPr>
            <a:r>
              <a:rPr sz="3200" smtClean="0"/>
              <a:t>Geo-Distributed Data Centers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Adel </a:t>
            </a:r>
            <a:r>
              <a:rPr lang="en-GB" sz="16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Nadjaran</a:t>
            </a:r>
            <a:r>
              <a:rPr lang="en-GB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Toosi</a:t>
            </a:r>
            <a:r>
              <a:rPr lang="en-GB" sz="1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and </a:t>
            </a:r>
            <a:r>
              <a:rPr lang="en-GB" sz="16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Rajkumar</a:t>
            </a:r>
            <a:r>
              <a:rPr lang="en-GB" sz="16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Buyya</a:t>
            </a:r>
            <a:endParaRPr lang="en-GB" sz="1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GB" sz="1500" i="1" dirty="0">
              <a:solidFill>
                <a:srgbClr val="031E7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sz="1500" i="1" smtClean="0">
                <a:solidFill>
                  <a:srgbClr val="031E73"/>
                </a:solidFill>
                <a:latin typeface="Arial" charset="0"/>
                <a:cs typeface="Arial" charset="0"/>
              </a:rPr>
              <a:t>Cloud </a:t>
            </a:r>
            <a:r>
              <a:rPr sz="1500" i="1" dirty="0">
                <a:solidFill>
                  <a:srgbClr val="031E73"/>
                </a:solidFill>
                <a:latin typeface="Arial" charset="0"/>
                <a:cs typeface="Arial" charset="0"/>
              </a:rPr>
              <a:t>Computing and Distributed Systems (CLOUDS) </a:t>
            </a: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Laboratory, </a:t>
            </a: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Department </a:t>
            </a:r>
            <a:r>
              <a:rPr sz="1500" i="1" dirty="0">
                <a:solidFill>
                  <a:srgbClr val="031E73"/>
                </a:solidFill>
                <a:latin typeface="Arial" charset="0"/>
                <a:cs typeface="Arial" charset="0"/>
              </a:rPr>
              <a:t>of </a:t>
            </a: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Comput</a:t>
            </a:r>
            <a:r>
              <a:rPr lang="en-US"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ing</a:t>
            </a: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 and</a:t>
            </a:r>
            <a:r>
              <a:rPr lang="en-US"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 Information Systems</a:t>
            </a:r>
            <a:endParaRPr sz="1500" i="1" dirty="0" smtClean="0">
              <a:solidFill>
                <a:srgbClr val="031E7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The </a:t>
            </a:r>
            <a:r>
              <a:rPr sz="1500" i="1" dirty="0">
                <a:solidFill>
                  <a:srgbClr val="031E73"/>
                </a:solidFill>
                <a:latin typeface="Arial" charset="0"/>
                <a:cs typeface="Arial" charset="0"/>
              </a:rPr>
              <a:t>University of Melbourne, </a:t>
            </a:r>
            <a:r>
              <a:rPr sz="1500" i="1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Australia</a:t>
            </a:r>
          </a:p>
          <a:p>
            <a:pPr algn="ctr">
              <a:lnSpc>
                <a:spcPct val="80000"/>
              </a:lnSpc>
              <a:buNone/>
            </a:pPr>
            <a:endParaRPr lang="en-GB" sz="1400" dirty="0" smtClean="0">
              <a:solidFill>
                <a:srgbClr val="031E7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GB" sz="1400" dirty="0">
              <a:solidFill>
                <a:srgbClr val="031E73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1800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Adel </a:t>
            </a:r>
            <a:r>
              <a:rPr lang="en-GB" sz="1800" dirty="0" err="1" smtClean="0">
                <a:solidFill>
                  <a:srgbClr val="031E73"/>
                </a:solidFill>
                <a:latin typeface="Arial" charset="0"/>
                <a:cs typeface="Arial" charset="0"/>
              </a:rPr>
              <a:t>Nadjaran</a:t>
            </a:r>
            <a:r>
              <a:rPr lang="en-GB" sz="1800" dirty="0" smtClean="0">
                <a:solidFill>
                  <a:srgbClr val="031E73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err="1" smtClean="0">
                <a:solidFill>
                  <a:srgbClr val="031E73"/>
                </a:solidFill>
                <a:latin typeface="Arial" charset="0"/>
                <a:cs typeface="Arial" charset="0"/>
              </a:rPr>
              <a:t>Toosi</a:t>
            </a:r>
            <a:endParaRPr lang="en-GB" sz="1800" dirty="0"/>
          </a:p>
          <a:p>
            <a:pPr algn="ctr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Email: anadjaran@unimelb.edu.au</a:t>
            </a: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449263" y="1471613"/>
            <a:ext cx="8208962" cy="0"/>
          </a:xfrm>
          <a:prstGeom prst="line">
            <a:avLst/>
          </a:prstGeom>
          <a:noFill/>
          <a:ln w="92075" cap="rnd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a-IR"/>
          </a:p>
        </p:txBody>
      </p:sp>
      <p:pic>
        <p:nvPicPr>
          <p:cNvPr id="7" name="Picture 6" descr="Uni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7132" y="273028"/>
            <a:ext cx="1199215" cy="1214446"/>
          </a:xfrm>
          <a:prstGeom prst="rect">
            <a:avLst/>
          </a:prstGeom>
        </p:spPr>
      </p:pic>
    </p:spTree>
  </p:cSld>
  <p:clrMapOvr>
    <a:masterClrMapping/>
  </p:clrMapOvr>
  <p:transition advTm="3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Fuzzy Logic-based Load Balancing (FLB)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smtClean="0"/>
              <a:t>We </a:t>
            </a:r>
            <a:r>
              <a:rPr sz="2400"/>
              <a:t>present </a:t>
            </a:r>
            <a:r>
              <a:rPr sz="2400" b="1" i="1"/>
              <a:t>a fuzzy </a:t>
            </a:r>
            <a:r>
              <a:rPr sz="2400" b="1" i="1" smtClean="0"/>
              <a:t>logic-based load </a:t>
            </a:r>
            <a:r>
              <a:rPr sz="2400" b="1" i="1"/>
              <a:t>balancing</a:t>
            </a:r>
            <a:r>
              <a:rPr sz="2400"/>
              <a:t> algorithm that only uses recent data history </a:t>
            </a:r>
            <a:r>
              <a:rPr sz="2400" smtClean="0"/>
              <a:t>to tackle the geographical load </a:t>
            </a:r>
            <a:r>
              <a:rPr sz="2400"/>
              <a:t>balancing problem</a:t>
            </a:r>
            <a:r>
              <a:rPr sz="2400" smtClean="0"/>
              <a:t>.</a:t>
            </a:r>
          </a:p>
          <a:p>
            <a:r>
              <a:rPr sz="2400" smtClean="0"/>
              <a:t>Why fuzzy logic?</a:t>
            </a:r>
          </a:p>
          <a:p>
            <a:pPr lvl="1"/>
            <a:r>
              <a:rPr sz="1800"/>
              <a:t>Fuzzy logic is conceptually easy to understand and </a:t>
            </a:r>
            <a:r>
              <a:rPr sz="1800" smtClean="0"/>
              <a:t>mathematical </a:t>
            </a:r>
            <a:r>
              <a:rPr sz="1800"/>
              <a:t>concepts behind fuzzy reasoning, even though </a:t>
            </a:r>
            <a:r>
              <a:rPr sz="1800" smtClean="0"/>
              <a:t>subtle,</a:t>
            </a:r>
            <a:r>
              <a:rPr lang="en-US" sz="1800" dirty="0" smtClean="0"/>
              <a:t> </a:t>
            </a:r>
            <a:r>
              <a:rPr sz="1800" smtClean="0"/>
              <a:t>are </a:t>
            </a:r>
            <a:r>
              <a:rPr sz="1800"/>
              <a:t>very simple</a:t>
            </a:r>
            <a:r>
              <a:rPr sz="1800" smtClean="0"/>
              <a:t>.</a:t>
            </a:r>
            <a:endParaRPr lang="en-US" sz="1800" dirty="0" smtClean="0"/>
          </a:p>
          <a:p>
            <a:pPr lvl="1"/>
            <a:r>
              <a:rPr lang="en-US" sz="1800" dirty="0" smtClean="0"/>
              <a:t>Fuzzy logic systems are good at dealing with uncertainty and lack of perfect information.</a:t>
            </a:r>
          </a:p>
          <a:p>
            <a:pPr lvl="1"/>
            <a:r>
              <a:rPr lang="en-US" sz="1800" dirty="0" smtClean="0"/>
              <a:t>Fuzzy logic reasoning is among the best techniques, for solving non-linear systems with an arbitrary complexity and large number of inputs.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Typical Fuzzy Inference System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50" y="1844664"/>
            <a:ext cx="7208496" cy="322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09612" y="505937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Sample fuzzy rule:</a:t>
            </a:r>
          </a:p>
          <a:p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if </a:t>
            </a:r>
            <a:r>
              <a:rPr lang="en-US" sz="1600" b="0" i="1" dirty="0" smtClean="0">
                <a:solidFill>
                  <a:schemeClr val="tx1"/>
                </a:solidFill>
                <a:latin typeface="+mn-lt"/>
                <a:cs typeface="+mn-cs"/>
              </a:rPr>
              <a:t>height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is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very high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and </a:t>
            </a:r>
            <a:r>
              <a:rPr lang="en-US" sz="1600" b="0" i="1" dirty="0" smtClean="0">
                <a:solidFill>
                  <a:schemeClr val="tx1"/>
                </a:solidFill>
                <a:latin typeface="+mn-lt"/>
                <a:cs typeface="+mn-cs"/>
              </a:rPr>
              <a:t>weight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is </a:t>
            </a:r>
            <a:r>
              <a:rPr lang="en-US" sz="1600" b="0" i="1" dirty="0" smtClean="0">
                <a:solidFill>
                  <a:schemeClr val="tx1"/>
                </a:solidFill>
                <a:latin typeface="+mn-lt"/>
                <a:cs typeface="+mn-cs"/>
              </a:rPr>
              <a:t>very low 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then </a:t>
            </a:r>
            <a:r>
              <a:rPr lang="en-US" sz="1600" b="0" i="1" dirty="0" smtClean="0">
                <a:solidFill>
                  <a:schemeClr val="tx1"/>
                </a:solidFill>
                <a:latin typeface="+mn-lt"/>
                <a:cs typeface="+mn-cs"/>
              </a:rPr>
              <a:t>healthiness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is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Fuzzy Logic-based Load Balancing </a:t>
            </a:r>
            <a:br>
              <a:rPr lang="en-US" sz="3200" dirty="0" smtClean="0"/>
            </a:br>
            <a:r>
              <a:rPr lang="en-US" sz="3200" dirty="0" smtClean="0"/>
              <a:t>(Inputs and Output)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smtClean="0"/>
              <a:t>Input values computed </a:t>
            </a:r>
            <a:r>
              <a:rPr sz="2000" dirty="0"/>
              <a:t>within a window of </a:t>
            </a:r>
            <a:r>
              <a:rPr sz="2000" dirty="0" err="1" smtClean="0"/>
              <a:t>size</a:t>
            </a:r>
            <a:r>
              <a:rPr sz="2000" i="1" dirty="0" err="1" smtClean="0"/>
              <a:t>W</a:t>
            </a:r>
            <a:r>
              <a:rPr sz="2000" i="1" smtClean="0"/>
              <a:t> </a:t>
            </a:r>
            <a:r>
              <a:rPr sz="2000"/>
              <a:t> </a:t>
            </a:r>
            <a:r>
              <a:rPr sz="2000" smtClean="0"/>
              <a:t>in </a:t>
            </a:r>
            <a:r>
              <a:rPr sz="2000" dirty="0"/>
              <a:t>the recent </a:t>
            </a:r>
            <a:r>
              <a:rPr sz="2000" dirty="0" smtClean="0"/>
              <a:t>history for Datacenter </a:t>
            </a:r>
            <a:r>
              <a:rPr sz="2000" i="1" dirty="0" err="1" smtClean="0"/>
              <a:t>i</a:t>
            </a:r>
            <a:r>
              <a:rPr sz="2000" dirty="0" smtClean="0"/>
              <a:t>:</a:t>
            </a:r>
          </a:p>
          <a:p>
            <a:pPr lvl="1"/>
            <a:r>
              <a:rPr sz="1600" b="1" dirty="0"/>
              <a:t>The utilization of renewable energy sources (</a:t>
            </a:r>
            <a:r>
              <a:rPr sz="1600" b="1" dirty="0" err="1" smtClean="0"/>
              <a:t>U</a:t>
            </a:r>
            <a:r>
              <a:rPr sz="1600" b="1" baseline="-25000" dirty="0" err="1" smtClean="0"/>
              <a:t>i</a:t>
            </a:r>
            <a:r>
              <a:rPr sz="1600" b="1" dirty="0" smtClean="0"/>
              <a:t>):</a:t>
            </a:r>
            <a:r>
              <a:rPr sz="1600" dirty="0" smtClean="0"/>
              <a:t> </a:t>
            </a:r>
            <a:r>
              <a:rPr sz="1600" dirty="0"/>
              <a:t>is </a:t>
            </a:r>
            <a:r>
              <a:rPr sz="1600" dirty="0" smtClean="0"/>
              <a:t>a value </a:t>
            </a:r>
            <a:r>
              <a:rPr sz="1600" dirty="0"/>
              <a:t>in the range [0, 1] and is computed as the </a:t>
            </a:r>
            <a:r>
              <a:rPr sz="1600" dirty="0" smtClean="0"/>
              <a:t>ratio of </a:t>
            </a:r>
            <a:r>
              <a:rPr sz="1600" dirty="0"/>
              <a:t>the number of used to the total number of </a:t>
            </a:r>
            <a:r>
              <a:rPr sz="1600" dirty="0" smtClean="0"/>
              <a:t>available renewable </a:t>
            </a:r>
            <a:r>
              <a:rPr sz="1600" dirty="0"/>
              <a:t>power units</a:t>
            </a:r>
            <a:r>
              <a:rPr sz="1600" dirty="0" smtClean="0"/>
              <a:t>.</a:t>
            </a:r>
            <a:endParaRPr lang="en-US" sz="1600" dirty="0" smtClean="0"/>
          </a:p>
          <a:p>
            <a:pPr lvl="1"/>
            <a:r>
              <a:rPr lang="en-US" sz="1600" b="1" dirty="0" smtClean="0"/>
              <a:t>Amount of brown energy consumption (B</a:t>
            </a:r>
            <a:r>
              <a:rPr lang="en-US" sz="1600" b="1" baseline="-25000" dirty="0" smtClean="0"/>
              <a:t>i</a:t>
            </a:r>
            <a:r>
              <a:rPr lang="en-US" sz="1600" b="1" dirty="0" smtClean="0"/>
              <a:t>):</a:t>
            </a:r>
            <a:r>
              <a:rPr lang="en-US" sz="1600" dirty="0" smtClean="0"/>
              <a:t> is a value in the range [0, +∞) and is computed as the ratio of the total number of units of brown power units used to the total number of available renewable power units.</a:t>
            </a:r>
          </a:p>
          <a:p>
            <a:pPr lvl="1"/>
            <a:r>
              <a:rPr lang="en-US" sz="1600" b="1" dirty="0" smtClean="0"/>
              <a:t>Average price of electricity in the location (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):</a:t>
            </a:r>
            <a:r>
              <a:rPr lang="en-US" sz="1600" dirty="0" smtClean="0"/>
              <a:t> is the average price for an unit of power.</a:t>
            </a:r>
          </a:p>
          <a:p>
            <a:r>
              <a:rPr sz="2000" dirty="0" smtClean="0"/>
              <a:t>Output (Varies </a:t>
            </a:r>
            <a:r>
              <a:rPr sz="2000" dirty="0"/>
              <a:t>between 0 and 1</a:t>
            </a:r>
            <a:r>
              <a:rPr sz="2000" dirty="0" smtClean="0"/>
              <a:t>)</a:t>
            </a:r>
          </a:p>
          <a:p>
            <a:pPr lvl="1"/>
            <a:r>
              <a:rPr lang="en-US" sz="1600" dirty="0" smtClean="0"/>
              <a:t>s</a:t>
            </a:r>
            <a:r>
              <a:rPr sz="1600" dirty="0" smtClean="0"/>
              <a:t>pecifies </a:t>
            </a:r>
            <a:r>
              <a:rPr sz="1600" dirty="0"/>
              <a:t>the suitability of each data </a:t>
            </a:r>
            <a:r>
              <a:rPr sz="1600" dirty="0" smtClean="0"/>
              <a:t>center</a:t>
            </a:r>
            <a:r>
              <a:rPr lang="en-US" sz="1600" dirty="0" smtClean="0"/>
              <a:t> </a:t>
            </a:r>
            <a:r>
              <a:rPr sz="1600" dirty="0" smtClean="0"/>
              <a:t>for </a:t>
            </a:r>
            <a:r>
              <a:rPr sz="1600" dirty="0"/>
              <a:t>routing the </a:t>
            </a:r>
            <a:r>
              <a:rPr sz="1600" dirty="0" smtClean="0"/>
              <a:t>request</a:t>
            </a:r>
            <a:r>
              <a:rPr sz="1600" dirty="0"/>
              <a:t>, where 0 shows the </a:t>
            </a:r>
            <a:r>
              <a:rPr sz="1600" dirty="0" smtClean="0"/>
              <a:t>lowest</a:t>
            </a:r>
            <a:r>
              <a:rPr lang="en-US" sz="1600" dirty="0" smtClean="0"/>
              <a:t> </a:t>
            </a:r>
            <a:r>
              <a:rPr sz="1600" dirty="0" smtClean="0"/>
              <a:t>suitability </a:t>
            </a:r>
            <a:r>
              <a:rPr sz="1600" dirty="0"/>
              <a:t>and 1 shows the highest suitability.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Fuzzy Logic-based Load Balancing (Membership Functions)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51" y="1630350"/>
            <a:ext cx="3071834" cy="21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699" y="1558912"/>
            <a:ext cx="3000396" cy="21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39" y="3844928"/>
            <a:ext cx="3071834" cy="209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7727" y="3773490"/>
            <a:ext cx="28178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Fuzzy Logic-based Load Balancing </a:t>
            </a:r>
            <a:br>
              <a:rPr lang="en-US" sz="3200" dirty="0" smtClean="0"/>
            </a:br>
            <a:r>
              <a:rPr lang="en-US" sz="3200" dirty="0" smtClean="0"/>
              <a:t>(Fuzzy Rules)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58" y="1701788"/>
            <a:ext cx="4733938" cy="38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/>
              <a:t>We </a:t>
            </a:r>
            <a:r>
              <a:rPr sz="2400" smtClean="0"/>
              <a:t>conduct </a:t>
            </a:r>
            <a:r>
              <a:rPr sz="2400"/>
              <a:t>experiments based on simulation to study </a:t>
            </a:r>
            <a:r>
              <a:rPr sz="2400" smtClean="0"/>
              <a:t>the performance </a:t>
            </a:r>
            <a:r>
              <a:rPr sz="2400"/>
              <a:t>of fuzzy logic-based load balancing (FLB</a:t>
            </a:r>
            <a:r>
              <a:rPr sz="2400" smtClean="0"/>
              <a:t>).</a:t>
            </a:r>
          </a:p>
          <a:p>
            <a:pPr lvl="1"/>
            <a:r>
              <a:rPr lang="en-US" sz="1800" dirty="0" err="1" smtClean="0"/>
              <a:t>CloudSim</a:t>
            </a:r>
            <a:r>
              <a:rPr lang="en-US" sz="1800" dirty="0" smtClean="0"/>
              <a:t>, a discrete-event Cloud simulator.</a:t>
            </a:r>
          </a:p>
          <a:p>
            <a:r>
              <a:rPr sz="2400" smtClean="0"/>
              <a:t>Our aim </a:t>
            </a:r>
            <a:r>
              <a:rPr sz="2400"/>
              <a:t>is to understand the renewable energy utilization and </a:t>
            </a:r>
            <a:r>
              <a:rPr sz="2400" smtClean="0"/>
              <a:t>cost performance </a:t>
            </a:r>
            <a:r>
              <a:rPr sz="2400"/>
              <a:t>of FLB in realistic settings. </a:t>
            </a:r>
            <a:endParaRPr sz="2400" smtClean="0"/>
          </a:p>
          <a:p>
            <a:r>
              <a:rPr sz="2400" smtClean="0"/>
              <a:t>In </a:t>
            </a:r>
            <a:r>
              <a:rPr sz="2400"/>
              <a:t>order to </a:t>
            </a:r>
            <a:r>
              <a:rPr sz="2400" smtClean="0"/>
              <a:t>achieve our </a:t>
            </a:r>
            <a:r>
              <a:rPr sz="2400"/>
              <a:t>goal, we consider a case study based on real-world </a:t>
            </a:r>
            <a:r>
              <a:rPr sz="2400" smtClean="0"/>
              <a:t>traces for </a:t>
            </a:r>
            <a:r>
              <a:rPr sz="2400"/>
              <a:t>the workload, renewable availability, and electricity prices</a:t>
            </a:r>
            <a:r>
              <a:rPr sz="240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Experimental Setup </a:t>
            </a:r>
            <a:br>
              <a:rPr lang="en-US" sz="3600" dirty="0" smtClean="0"/>
            </a:br>
            <a:r>
              <a:rPr lang="en-US" sz="3600" dirty="0" smtClean="0"/>
              <a:t>(Workload Setup)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smtClean="0"/>
              <a:t>Traces </a:t>
            </a:r>
            <a:r>
              <a:rPr sz="2000"/>
              <a:t>of Google </a:t>
            </a:r>
            <a:r>
              <a:rPr sz="2000" smtClean="0"/>
              <a:t>cluster-usage</a:t>
            </a:r>
            <a:endParaRPr sz="2000"/>
          </a:p>
          <a:p>
            <a:pPr lvl="1"/>
            <a:r>
              <a:rPr lang="en-US" sz="1600" dirty="0" smtClean="0"/>
              <a:t>Google cluster of 12K physical servers</a:t>
            </a:r>
          </a:p>
          <a:p>
            <a:pPr lvl="1"/>
            <a:r>
              <a:rPr sz="1600" smtClean="0"/>
              <a:t>933 users</a:t>
            </a:r>
            <a:endParaRPr lang="en-US" sz="1600" dirty="0" smtClean="0"/>
          </a:p>
          <a:p>
            <a:pPr lvl="1"/>
            <a:r>
              <a:rPr lang="en-US" sz="1600" dirty="0" smtClean="0"/>
              <a:t>Over a time period of 29 days</a:t>
            </a:r>
          </a:p>
          <a:p>
            <a:pPr lvl="1"/>
            <a:r>
              <a:rPr lang="en-US" sz="1600" dirty="0" smtClean="0"/>
              <a:t>Devised Scheduling algorithm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48" y="3259137"/>
            <a:ext cx="436038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Experimental Setup </a:t>
            </a:r>
            <a:br>
              <a:rPr lang="en-US" sz="3600" dirty="0" smtClean="0"/>
            </a:br>
            <a:r>
              <a:rPr lang="en-US" sz="3600" dirty="0" smtClean="0"/>
              <a:t>(Configuration of data centers)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678" y="1677442"/>
            <a:ext cx="5460645" cy="433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Experimental Setup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Renewables</a:t>
            </a:r>
            <a:r>
              <a:rPr lang="en-US" sz="3200" dirty="0" smtClean="0"/>
              <a:t> and Electricity prices)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Renewable Energy</a:t>
            </a:r>
          </a:p>
          <a:p>
            <a:pPr lvl="1"/>
            <a:r>
              <a:rPr dirty="0"/>
              <a:t>Meteorological data traces database of National Renewable Energy Laboratory (</a:t>
            </a:r>
            <a:r>
              <a:rPr dirty="0" smtClean="0"/>
              <a:t>NREL)</a:t>
            </a:r>
            <a:endParaRPr dirty="0"/>
          </a:p>
          <a:p>
            <a:pPr lvl="1"/>
            <a:r>
              <a:rPr dirty="0"/>
              <a:t>Wind turbines (GE 1.5MW wind turbine with efficiency of 40%) and solar panels (500m</a:t>
            </a:r>
            <a:r>
              <a:rPr baseline="30000" dirty="0"/>
              <a:t>2</a:t>
            </a:r>
            <a:r>
              <a:rPr dirty="0"/>
              <a:t> with efficiency of 30%)</a:t>
            </a:r>
          </a:p>
          <a:p>
            <a:pPr lvl="1"/>
            <a:r>
              <a:rPr dirty="0"/>
              <a:t>The model proposed by </a:t>
            </a:r>
            <a:r>
              <a:rPr dirty="0" err="1"/>
              <a:t>Fripp</a:t>
            </a:r>
            <a:r>
              <a:rPr dirty="0"/>
              <a:t> and </a:t>
            </a:r>
            <a:r>
              <a:rPr dirty="0" smtClean="0"/>
              <a:t>Wiser </a:t>
            </a:r>
            <a:r>
              <a:rPr dirty="0"/>
              <a:t>is employed where the wind speed, the air temperature, and the air pressure measurements in the location of each data center fed into the model.</a:t>
            </a:r>
          </a:p>
          <a:p>
            <a:r>
              <a:rPr dirty="0"/>
              <a:t>Electricity prices</a:t>
            </a:r>
          </a:p>
          <a:p>
            <a:pPr lvl="1"/>
            <a:r>
              <a:rPr dirty="0"/>
              <a:t>Wholesale electricity price information for each hub is collected from the website of Energy Information Administration (EIA)</a:t>
            </a:r>
          </a:p>
          <a:p>
            <a:endParaRPr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Experimental Setup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Renewables</a:t>
            </a:r>
            <a:r>
              <a:rPr lang="en-US" sz="3200" dirty="0" smtClean="0"/>
              <a:t> and Electricity prices)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87" y="1682738"/>
            <a:ext cx="3714775" cy="24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263" y="1701788"/>
            <a:ext cx="3966308" cy="24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630" y="4140206"/>
            <a:ext cx="321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dirty="0" smtClean="0"/>
              <a:t>Renewable power generation for five days.</a:t>
            </a:r>
            <a:endParaRPr lang="en-US" sz="1200" b="0" dirty="0"/>
          </a:p>
        </p:txBody>
      </p:sp>
      <p:sp>
        <p:nvSpPr>
          <p:cNvPr id="7" name="Rectangle 6"/>
          <p:cNvSpPr/>
          <p:nvPr/>
        </p:nvSpPr>
        <p:spPr>
          <a:xfrm>
            <a:off x="1138214" y="4130681"/>
            <a:ext cx="3357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dirty="0" smtClean="0"/>
              <a:t>Wholesale electricity market price for the hubs</a:t>
            </a:r>
            <a:endParaRPr lang="en-US" sz="12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Introduction</a:t>
            </a:r>
            <a:endParaRPr sz="2000" dirty="0" smtClean="0"/>
          </a:p>
          <a:p>
            <a:pPr lvl="1"/>
            <a:r>
              <a:rPr lang="en-US" sz="1600" dirty="0" smtClean="0"/>
              <a:t>Large energy consumption in data centers</a:t>
            </a:r>
          </a:p>
          <a:p>
            <a:pPr lvl="1"/>
            <a:r>
              <a:rPr lang="en-US" sz="1600" dirty="0" smtClean="0"/>
              <a:t>Renewable energy sources</a:t>
            </a:r>
          </a:p>
          <a:p>
            <a:pPr lvl="1"/>
            <a:r>
              <a:rPr lang="en-US" sz="1600" dirty="0" smtClean="0"/>
              <a:t>Challenges of using renewable energy</a:t>
            </a:r>
          </a:p>
          <a:p>
            <a:r>
              <a:rPr lang="en-US" sz="2000" dirty="0" smtClean="0"/>
              <a:t>Geographical load balancing</a:t>
            </a:r>
            <a:endParaRPr sz="2000" dirty="0" smtClean="0"/>
          </a:p>
          <a:p>
            <a:r>
              <a:rPr sz="2000" dirty="0" smtClean="0"/>
              <a:t>Optimal Offline Algorithm and its intractability</a:t>
            </a:r>
          </a:p>
          <a:p>
            <a:r>
              <a:rPr sz="2000" dirty="0" smtClean="0"/>
              <a:t>Fuzzy Logic-based Load Balancing</a:t>
            </a:r>
            <a:endParaRPr lang="en-US" sz="2000" dirty="0" smtClean="0"/>
          </a:p>
          <a:p>
            <a:r>
              <a:rPr sz="2000" dirty="0" smtClean="0"/>
              <a:t>Performance Evaluation</a:t>
            </a:r>
          </a:p>
          <a:p>
            <a:pPr lvl="1"/>
            <a:r>
              <a:rPr lang="en-US" sz="1600" dirty="0" smtClean="0"/>
              <a:t>Experimental Setup</a:t>
            </a:r>
          </a:p>
          <a:p>
            <a:pPr lvl="1"/>
            <a:r>
              <a:rPr lang="en-US" sz="1600" dirty="0" smtClean="0"/>
              <a:t>Results</a:t>
            </a:r>
          </a:p>
          <a:p>
            <a:r>
              <a:rPr sz="2000" dirty="0" smtClean="0"/>
              <a:t>Conclusions</a:t>
            </a:r>
          </a:p>
          <a:p>
            <a:endParaRPr dirty="0" smtClean="0"/>
          </a:p>
          <a:p>
            <a:endParaRPr dirty="0" smtClean="0"/>
          </a:p>
          <a:p>
            <a:endParaRPr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"/>
    </mc:Choice>
    <mc:Fallback xmlns="">
      <p:transition spd="slow" advTm="266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Algorithms: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b="1"/>
              <a:t>Future-Aware Best Fit (FABEF</a:t>
            </a:r>
            <a:r>
              <a:rPr sz="2400" b="1" smtClean="0"/>
              <a:t>):</a:t>
            </a:r>
            <a:r>
              <a:rPr sz="2400" smtClean="0"/>
              <a:t> </a:t>
            </a:r>
            <a:r>
              <a:rPr sz="2400"/>
              <a:t>it routes each request to a data center leading </a:t>
            </a:r>
            <a:r>
              <a:rPr sz="2400" smtClean="0"/>
              <a:t>to the </a:t>
            </a:r>
            <a:r>
              <a:rPr sz="2400"/>
              <a:t>lowest cost of the request accommodation </a:t>
            </a:r>
            <a:r>
              <a:rPr sz="2400" smtClean="0"/>
              <a:t>irrespective </a:t>
            </a:r>
            <a:r>
              <a:rPr sz="2400"/>
              <a:t>of upcoming </a:t>
            </a:r>
            <a:r>
              <a:rPr sz="2400" smtClean="0"/>
              <a:t>requests.</a:t>
            </a:r>
          </a:p>
          <a:p>
            <a:r>
              <a:rPr sz="2400" b="1"/>
              <a:t>Round Robin (RR</a:t>
            </a:r>
            <a:r>
              <a:rPr sz="2400" b="1" smtClean="0"/>
              <a:t>):</a:t>
            </a:r>
            <a:r>
              <a:rPr sz="2400" smtClean="0"/>
              <a:t> </a:t>
            </a:r>
            <a:r>
              <a:rPr sz="2400"/>
              <a:t>It routes requests to data centers </a:t>
            </a:r>
            <a:r>
              <a:rPr sz="2400" smtClean="0"/>
              <a:t>in circular </a:t>
            </a:r>
            <a:r>
              <a:rPr sz="2400"/>
              <a:t>order with null information about the status of </a:t>
            </a:r>
            <a:r>
              <a:rPr sz="2400" smtClean="0"/>
              <a:t>data centers</a:t>
            </a:r>
            <a:r>
              <a:rPr sz="2400"/>
              <a:t>.</a:t>
            </a:r>
            <a:endParaRPr sz="2400" smtClean="0"/>
          </a:p>
          <a:p>
            <a:r>
              <a:rPr sz="2400" b="1"/>
              <a:t>Highest Available Renewable First (HAREF</a:t>
            </a:r>
            <a:r>
              <a:rPr sz="2400" b="1" smtClean="0"/>
              <a:t>): </a:t>
            </a:r>
            <a:r>
              <a:rPr sz="2400" smtClean="0"/>
              <a:t>It </a:t>
            </a:r>
            <a:r>
              <a:rPr sz="2400"/>
              <a:t>routes requests to the data center with </a:t>
            </a:r>
            <a:r>
              <a:rPr sz="2400" smtClean="0"/>
              <a:t>the highest </a:t>
            </a:r>
            <a:r>
              <a:rPr sz="2400"/>
              <a:t>amount of available renewable energy at the </a:t>
            </a:r>
            <a:r>
              <a:rPr sz="2400" smtClean="0"/>
              <a:t>current time </a:t>
            </a:r>
            <a:r>
              <a:rPr sz="2400"/>
              <a:t>slot.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12" y="1630350"/>
            <a:ext cx="36910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6" y="1630350"/>
            <a:ext cx="353287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81050" y="413068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</a:rPr>
              <a:t>The total cost of different algorithms normalized to the outcome of the RR algorithm.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8702" y="4059242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</a:rPr>
              <a:t>The green power utilization of different algorithms normalized to the outcome of the RR algorithm.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82" y="1630350"/>
            <a:ext cx="5180053" cy="35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24058" y="5273688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/>
                </a:solidFill>
              </a:rPr>
              <a:t>Effect of window size on the total cost performance of FLB and</a:t>
            </a:r>
          </a:p>
          <a:p>
            <a:pPr algn="ctr"/>
            <a:r>
              <a:rPr lang="en-US" sz="1400" b="0" dirty="0" smtClean="0">
                <a:solidFill>
                  <a:schemeClr val="tx1"/>
                </a:solidFill>
              </a:rPr>
              <a:t>FABEF normalized to the outcome of the RR algorithm.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 smtClean="0"/>
              <a:t>We </a:t>
            </a:r>
            <a:r>
              <a:rPr sz="2000" dirty="0"/>
              <a:t>also showed that </a:t>
            </a:r>
            <a:r>
              <a:rPr sz="2000" b="1" i="1" dirty="0"/>
              <a:t>optimal </a:t>
            </a:r>
            <a:r>
              <a:rPr sz="2000" b="1" i="1" dirty="0" smtClean="0"/>
              <a:t>offline geographical </a:t>
            </a:r>
            <a:r>
              <a:rPr sz="2000" b="1" i="1" dirty="0"/>
              <a:t>load </a:t>
            </a:r>
            <a:r>
              <a:rPr sz="2000" b="1" i="1" dirty="0" smtClean="0"/>
              <a:t>balancing </a:t>
            </a:r>
            <a:r>
              <a:rPr sz="2000" dirty="0" smtClean="0"/>
              <a:t>is </a:t>
            </a:r>
            <a:r>
              <a:rPr sz="2000" dirty="0"/>
              <a:t>hard to achieve even if </a:t>
            </a:r>
            <a:r>
              <a:rPr sz="2000" dirty="0" smtClean="0"/>
              <a:t>the </a:t>
            </a:r>
            <a:r>
              <a:rPr sz="2000" b="1" dirty="0" smtClean="0"/>
              <a:t>perfect </a:t>
            </a:r>
            <a:r>
              <a:rPr sz="2000" b="1" dirty="0"/>
              <a:t>future knowledge </a:t>
            </a:r>
            <a:r>
              <a:rPr sz="2000" dirty="0"/>
              <a:t>about upcoming requests and </a:t>
            </a:r>
            <a:r>
              <a:rPr sz="2000" dirty="0" smtClean="0"/>
              <a:t>their characteristics </a:t>
            </a:r>
            <a:r>
              <a:rPr sz="2000" dirty="0"/>
              <a:t>(i.e., arrival, size and lifetime), availability </a:t>
            </a:r>
            <a:r>
              <a:rPr sz="2000" dirty="0" smtClean="0"/>
              <a:t>of renewable </a:t>
            </a:r>
            <a:r>
              <a:rPr sz="2000" dirty="0"/>
              <a:t>energy sources, and electricity price are known </a:t>
            </a:r>
            <a:r>
              <a:rPr sz="2000" dirty="0" smtClean="0"/>
              <a:t>in advance.</a:t>
            </a:r>
          </a:p>
          <a:p>
            <a:r>
              <a:rPr sz="2000" dirty="0"/>
              <a:t>We proposed a </a:t>
            </a:r>
            <a:r>
              <a:rPr sz="2000" b="1" i="1" dirty="0"/>
              <a:t>fuzzy logic-based algorithm </a:t>
            </a:r>
            <a:r>
              <a:rPr sz="2000" dirty="0"/>
              <a:t>for cost and energy efficient load balancing among </a:t>
            </a:r>
            <a:r>
              <a:rPr sz="2000" dirty="0" smtClean="0"/>
              <a:t>multi</a:t>
            </a:r>
            <a:r>
              <a:rPr sz="2000" dirty="0"/>
              <a:t>ple data centers of a cloud service provider</a:t>
            </a:r>
            <a:r>
              <a:rPr sz="2000" dirty="0" smtClean="0"/>
              <a:t>.</a:t>
            </a:r>
          </a:p>
          <a:p>
            <a:r>
              <a:rPr sz="2000" dirty="0"/>
              <a:t>Our evaluation using </a:t>
            </a:r>
            <a:r>
              <a:rPr sz="2000" dirty="0" smtClean="0"/>
              <a:t>simulation of </a:t>
            </a:r>
            <a:r>
              <a:rPr sz="2000" dirty="0"/>
              <a:t>a case study designed according to </a:t>
            </a:r>
            <a:r>
              <a:rPr sz="2000" b="1" dirty="0"/>
              <a:t>real-world traces </a:t>
            </a:r>
            <a:r>
              <a:rPr sz="2000" dirty="0" smtClean="0"/>
              <a:t>of workload</a:t>
            </a:r>
            <a:r>
              <a:rPr sz="2000" dirty="0"/>
              <a:t>, renewable energy sources, and electricity </a:t>
            </a:r>
            <a:r>
              <a:rPr sz="2000" dirty="0" smtClean="0"/>
              <a:t>market prices </a:t>
            </a:r>
            <a:r>
              <a:rPr sz="2000" dirty="0"/>
              <a:t>showed that our </a:t>
            </a:r>
            <a:r>
              <a:rPr sz="2000" dirty="0" smtClean="0"/>
              <a:t>proposed </a:t>
            </a:r>
            <a:r>
              <a:rPr sz="2000" dirty="0"/>
              <a:t>method is able to </a:t>
            </a:r>
            <a:r>
              <a:rPr sz="2000" dirty="0" smtClean="0"/>
              <a:t>significantly reduce </a:t>
            </a:r>
            <a:r>
              <a:rPr sz="2000" dirty="0"/>
              <a:t>the cost of the cloud provider. 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36526" y="1688108"/>
            <a:ext cx="7772400" cy="4114800"/>
          </a:xfrm>
          <a:prstGeom prst="rect">
            <a:avLst/>
          </a:prstGeom>
          <a:solidFill>
            <a:schemeClr val="lt1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Zapf Dingbats" charset="2"/>
              <a:buChar char="l"/>
              <a:defRPr lang="en-US" sz="2600" dirty="0" smtClean="0">
                <a:solidFill>
                  <a:srgbClr val="00518E"/>
                </a:solidFill>
                <a:latin typeface="+mn-lt"/>
                <a:ea typeface="+mn-ea"/>
                <a:cs typeface="+mn-cs"/>
              </a:defRPr>
            </a:lvl1pPr>
            <a:lvl2pPr marL="1035050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2"/>
              <a:buChar char="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63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20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8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5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92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 typeface="Zapf Dingbats" charset="2"/>
              <a:buNone/>
            </a:pPr>
            <a:endParaRPr lang="it-IT" sz="2400" dirty="0" smtClean="0"/>
          </a:p>
          <a:p>
            <a:pPr algn="ctr">
              <a:buFont typeface="Zapf Dingbats" charset="2"/>
              <a:buNone/>
            </a:pPr>
            <a:endParaRPr lang="it-IT" sz="2400" dirty="0" smtClean="0"/>
          </a:p>
          <a:p>
            <a:pPr algn="ctr">
              <a:buFont typeface="Zapf Dingbats" charset="2"/>
              <a:buNone/>
            </a:pPr>
            <a:r>
              <a:rPr lang="it-IT" sz="4800" dirty="0" smtClean="0"/>
              <a:t>THANK YOU </a:t>
            </a:r>
          </a:p>
          <a:p>
            <a:pPr algn="ctr">
              <a:buFont typeface="Zapf Dingbats" charset="2"/>
              <a:buNone/>
            </a:pPr>
            <a:endParaRPr lang="it-IT" sz="1400" dirty="0" smtClean="0"/>
          </a:p>
          <a:p>
            <a:pPr algn="ctr">
              <a:buFont typeface="Zapf Dingbats" charset="2"/>
              <a:buNone/>
            </a:pPr>
            <a:r>
              <a:rPr lang="it-IT" sz="4800" dirty="0" smtClean="0"/>
              <a:t>Questions?</a:t>
            </a:r>
          </a:p>
          <a:p>
            <a:pPr algn="ctr">
              <a:buFont typeface="Zapf Dingbats" charset="2"/>
              <a:buNone/>
            </a:pPr>
            <a:endParaRPr lang="it-IT" sz="4800" dirty="0" smtClean="0"/>
          </a:p>
          <a:p>
            <a:pPr algn="ctr">
              <a:buFont typeface="Zapf Dingbats" charset="2"/>
              <a:buNone/>
            </a:pP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9311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centers used for hosting cloud applications</a:t>
            </a:r>
            <a:r>
              <a:rPr dirty="0"/>
              <a:t> </a:t>
            </a:r>
            <a:r>
              <a:rPr lang="en-US" dirty="0" smtClean="0"/>
              <a:t>consume large amount of electricity</a:t>
            </a:r>
          </a:p>
          <a:p>
            <a:pPr lvl="1"/>
            <a:r>
              <a:rPr lang="en-US" dirty="0" smtClean="0"/>
              <a:t>High operational cost for the cloud providers</a:t>
            </a:r>
          </a:p>
          <a:p>
            <a:pPr lvl="1"/>
            <a:r>
              <a:rPr lang="en-US" dirty="0" smtClean="0"/>
              <a:t>High carbon footprint on the environment.</a:t>
            </a:r>
          </a:p>
          <a:p>
            <a:r>
              <a:rPr lang="en-US" dirty="0" smtClean="0"/>
              <a:t>According to the US Natural Resources Defense Council, (www.nrdc.org):</a:t>
            </a:r>
          </a:p>
          <a:p>
            <a:pPr lvl="1"/>
            <a:r>
              <a:rPr lang="en-US" dirty="0" smtClean="0"/>
              <a:t>US data centers alone consumed 91 billion kilowatt-hours of electricity, equivalent to two-year power consumption of all households in New York city</a:t>
            </a:r>
          </a:p>
          <a:p>
            <a:pPr lvl="1"/>
            <a:r>
              <a:rPr lang="en-US" dirty="0" smtClean="0"/>
              <a:t>This is projected to be responsible for the emission of nearly 50 million tons of carbon pollution per annum in 2020.</a:t>
            </a:r>
          </a:p>
        </p:txBody>
      </p:sp>
    </p:spTree>
    <p:extLst>
      <p:ext uri="{BB962C8B-B14F-4D97-AF65-F5344CB8AC3E}">
        <p14:creationId xmlns:p14="http://schemas.microsoft.com/office/powerpoint/2010/main" val="36780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4"/>
    </mc:Choice>
    <mc:Fallback xmlns="">
      <p:transition spd="slow" advTm="128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service providers are working hard: </a:t>
            </a:r>
          </a:p>
          <a:p>
            <a:pPr lvl="1"/>
            <a:r>
              <a:rPr dirty="0" smtClean="0"/>
              <a:t>To reduce </a:t>
            </a:r>
            <a:r>
              <a:rPr dirty="0"/>
              <a:t>their </a:t>
            </a:r>
            <a:r>
              <a:rPr dirty="0" smtClean="0"/>
              <a:t>energy consumption </a:t>
            </a:r>
          </a:p>
          <a:p>
            <a:pPr lvl="1"/>
            <a:r>
              <a:rPr lang="en-US" dirty="0" smtClean="0"/>
              <a:t>T</a:t>
            </a:r>
            <a:r>
              <a:rPr dirty="0" smtClean="0"/>
              <a:t>heir </a:t>
            </a:r>
            <a:r>
              <a:rPr dirty="0"/>
              <a:t>dependence on power generated </a:t>
            </a:r>
            <a:r>
              <a:rPr dirty="0" smtClean="0"/>
              <a:t>from fossil </a:t>
            </a:r>
            <a:r>
              <a:rPr dirty="0"/>
              <a:t>fuels (i.e., Brown </a:t>
            </a:r>
            <a:r>
              <a:rPr dirty="0" smtClean="0"/>
              <a:t>energy</a:t>
            </a:r>
            <a:r>
              <a:rPr lang="en-US" dirty="0" smtClean="0"/>
              <a:t>)</a:t>
            </a:r>
            <a:endParaRPr dirty="0" smtClean="0"/>
          </a:p>
          <a:p>
            <a:r>
              <a:rPr dirty="0" smtClean="0"/>
              <a:t>Using </a:t>
            </a:r>
            <a:r>
              <a:rPr dirty="0"/>
              <a:t>renewable </a:t>
            </a:r>
            <a:r>
              <a:rPr dirty="0" smtClean="0"/>
              <a:t>energy</a:t>
            </a:r>
          </a:p>
          <a:p>
            <a:pPr lvl="1"/>
            <a:r>
              <a:rPr lang="en-US" dirty="0" smtClean="0"/>
              <a:t>Direct investments in on-site green power generation</a:t>
            </a:r>
          </a:p>
          <a:p>
            <a:pPr lvl="2"/>
            <a:r>
              <a:rPr dirty="0" smtClean="0"/>
              <a:t>Companies </a:t>
            </a:r>
            <a:r>
              <a:rPr dirty="0"/>
              <a:t>such as Google, Microsoft and </a:t>
            </a:r>
            <a:r>
              <a:rPr dirty="0" smtClean="0"/>
              <a:t>Amazon</a:t>
            </a:r>
            <a:endParaRPr lang="en-US" dirty="0" smtClean="0"/>
          </a:p>
          <a:p>
            <a:pPr marL="1492250" lvl="2" indent="-342900" algn="ctr"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sz="2400" i="1" dirty="0">
                <a:solidFill>
                  <a:schemeClr val="tx1"/>
                </a:solidFill>
                <a:latin typeface="Calibri" pitchFamily="34" charset="0"/>
              </a:rPr>
              <a:t>“Amazon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Web Services (AWS) is building a wind farm that will be operational by end-2016 that generates 40 percent of its electrical usage from renewable energy sources”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Intermittency </a:t>
            </a:r>
            <a:r>
              <a:rPr dirty="0"/>
              <a:t>and unpredictability of renewable energy </a:t>
            </a:r>
            <a:r>
              <a:rPr dirty="0" smtClean="0"/>
              <a:t>sources</a:t>
            </a:r>
          </a:p>
          <a:p>
            <a:pPr lvl="1"/>
            <a:r>
              <a:rPr dirty="0" smtClean="0"/>
              <a:t>Powering data </a:t>
            </a:r>
            <a:r>
              <a:rPr dirty="0"/>
              <a:t>centers entirely with </a:t>
            </a:r>
            <a:r>
              <a:rPr dirty="0" smtClean="0"/>
              <a:t>renewable </a:t>
            </a:r>
            <a:r>
              <a:rPr dirty="0"/>
              <a:t>energy </a:t>
            </a:r>
            <a:r>
              <a:rPr dirty="0" smtClean="0"/>
              <a:t>sources is </a:t>
            </a:r>
            <a:r>
              <a:rPr lang="en-US" dirty="0" smtClean="0"/>
              <a:t>difficult.</a:t>
            </a:r>
            <a:r>
              <a:rPr dirty="0" smtClean="0"/>
              <a:t> </a:t>
            </a:r>
          </a:p>
          <a:p>
            <a:r>
              <a:rPr dirty="0"/>
              <a:t>S</a:t>
            </a:r>
            <a:r>
              <a:rPr dirty="0" smtClean="0"/>
              <a:t>ources of energy for </a:t>
            </a:r>
            <a:r>
              <a:rPr lang="en-US" dirty="0" smtClean="0"/>
              <a:t>data centers</a:t>
            </a:r>
            <a:r>
              <a:rPr dirty="0" smtClean="0"/>
              <a:t>:</a:t>
            </a:r>
          </a:p>
          <a:p>
            <a:pPr lvl="1"/>
            <a:r>
              <a:rPr lang="en-US" dirty="0" smtClean="0"/>
              <a:t>G</a:t>
            </a:r>
            <a:r>
              <a:rPr dirty="0" smtClean="0"/>
              <a:t>rid power </a:t>
            </a:r>
            <a:r>
              <a:rPr dirty="0"/>
              <a:t>or brown </a:t>
            </a:r>
            <a:r>
              <a:rPr dirty="0" smtClean="0"/>
              <a:t>energy</a:t>
            </a:r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dirty="0" smtClean="0"/>
              <a:t>enewable </a:t>
            </a:r>
            <a:r>
              <a:rPr dirty="0"/>
              <a:t>energy </a:t>
            </a:r>
            <a:r>
              <a:rPr dirty="0" smtClean="0"/>
              <a:t>sources</a:t>
            </a:r>
            <a:r>
              <a:rPr lang="en-US" dirty="0" smtClean="0"/>
              <a:t> or green energy</a:t>
            </a:r>
            <a:endParaRPr dirty="0" smtClean="0"/>
          </a:p>
          <a:p>
            <a:r>
              <a:rPr dirty="0"/>
              <a:t>C</a:t>
            </a:r>
            <a:r>
              <a:rPr dirty="0" smtClean="0"/>
              <a:t>hallenge:</a:t>
            </a:r>
          </a:p>
          <a:p>
            <a:pPr lvl="1"/>
            <a:r>
              <a:rPr lang="en-US" dirty="0" smtClean="0"/>
              <a:t>T</a:t>
            </a:r>
            <a:r>
              <a:rPr dirty="0" smtClean="0"/>
              <a:t>o minimize </a:t>
            </a:r>
            <a:r>
              <a:rPr dirty="0"/>
              <a:t>brown energy </a:t>
            </a:r>
            <a:r>
              <a:rPr dirty="0" smtClean="0"/>
              <a:t>usage</a:t>
            </a:r>
            <a:endParaRPr lang="en-US" dirty="0" smtClean="0"/>
          </a:p>
          <a:p>
            <a:pPr lvl="1"/>
            <a:r>
              <a:rPr lang="en-US" dirty="0" smtClean="0"/>
              <a:t>To maximize</a:t>
            </a:r>
            <a:r>
              <a:rPr dirty="0" smtClean="0"/>
              <a:t> </a:t>
            </a:r>
            <a:r>
              <a:rPr dirty="0"/>
              <a:t>renewable energy </a:t>
            </a:r>
            <a:r>
              <a:rPr dirty="0" smtClean="0"/>
              <a:t>utilization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Geographical Load Balancing (GLB)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16075"/>
            <a:ext cx="7772400" cy="2228853"/>
          </a:xfrm>
        </p:spPr>
        <p:txBody>
          <a:bodyPr/>
          <a:lstStyle/>
          <a:p>
            <a:r>
              <a:rPr sz="2000" smtClean="0"/>
              <a:t>Geographical </a:t>
            </a:r>
            <a:r>
              <a:rPr sz="2000"/>
              <a:t>load </a:t>
            </a:r>
            <a:r>
              <a:rPr sz="2000" smtClean="0"/>
              <a:t>balancing </a:t>
            </a:r>
            <a:r>
              <a:rPr sz="2000"/>
              <a:t>(GLB</a:t>
            </a:r>
            <a:r>
              <a:rPr sz="2000" smtClean="0"/>
              <a:t>) potentials:</a:t>
            </a:r>
          </a:p>
          <a:p>
            <a:pPr lvl="1"/>
            <a:r>
              <a:rPr lang="en-US" sz="1600" dirty="0" smtClean="0"/>
              <a:t>Follow the </a:t>
            </a:r>
            <a:r>
              <a:rPr lang="en-US" sz="1600" dirty="0" err="1" smtClean="0"/>
              <a:t>renewables</a:t>
            </a:r>
            <a:r>
              <a:rPr lang="en-US" sz="1600" dirty="0" smtClean="0"/>
              <a:t>:</a:t>
            </a:r>
            <a:endParaRPr sz="1600" smtClean="0"/>
          </a:p>
          <a:p>
            <a:pPr lvl="2"/>
            <a:r>
              <a:rPr lang="en-US" sz="1100" dirty="0" smtClean="0"/>
              <a:t>R</a:t>
            </a:r>
            <a:r>
              <a:rPr sz="1100" smtClean="0"/>
              <a:t>educing </a:t>
            </a:r>
            <a:r>
              <a:rPr sz="1100"/>
              <a:t>brown energy usage </a:t>
            </a:r>
            <a:endParaRPr lang="en-US" sz="1100" dirty="0" smtClean="0"/>
          </a:p>
          <a:p>
            <a:pPr lvl="2"/>
            <a:r>
              <a:rPr lang="en-US" sz="1100" dirty="0" smtClean="0"/>
              <a:t>M</a:t>
            </a:r>
            <a:r>
              <a:rPr sz="1100" smtClean="0"/>
              <a:t>aximizing renewable </a:t>
            </a:r>
            <a:r>
              <a:rPr sz="1100"/>
              <a:t>energy </a:t>
            </a:r>
            <a:r>
              <a:rPr sz="1100" smtClean="0"/>
              <a:t>utilization</a:t>
            </a:r>
            <a:r>
              <a:rPr lang="en-US" sz="1100" dirty="0" smtClean="0"/>
              <a:t> </a:t>
            </a:r>
          </a:p>
          <a:p>
            <a:r>
              <a:rPr lang="en-US" sz="2000" dirty="0" smtClean="0"/>
              <a:t>GLB approach benefits cloud providers but it raises an interesting, and challenging question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8" y="3416300"/>
            <a:ext cx="3214710" cy="24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95298" y="3344862"/>
            <a:ext cx="45529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b="0" i="1" dirty="0" smtClean="0">
              <a:latin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b="0" i="1" dirty="0" smtClean="0">
                <a:solidFill>
                  <a:schemeClr val="tx1"/>
                </a:solidFill>
                <a:latin typeface="Calibri" pitchFamily="34" charset="0"/>
              </a:rPr>
              <a:t>“with limited or even no </a:t>
            </a:r>
            <a:r>
              <a:rPr lang="en-US" b="0" i="1" u="sng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a priori knowledge of the future workload</a:t>
            </a:r>
            <a:r>
              <a:rPr lang="en-US" b="0" i="1" dirty="0" smtClean="0">
                <a:solidFill>
                  <a:schemeClr val="tx1"/>
                </a:solidFill>
                <a:latin typeface="Calibri" pitchFamily="34" charset="0"/>
              </a:rPr>
              <a:t>, and </a:t>
            </a:r>
            <a:r>
              <a:rPr lang="en-US" b="0" i="1" u="sng" dirty="0" smtClean="0">
                <a:solidFill>
                  <a:srgbClr val="FF0000"/>
                </a:solidFill>
                <a:latin typeface="Calibri" pitchFamily="34" charset="0"/>
              </a:rPr>
              <a:t>dynamic</a:t>
            </a:r>
            <a:r>
              <a:rPr lang="en-US" b="0" i="1" dirty="0" smtClean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b="0" i="1" u="sng" dirty="0" smtClean="0">
                <a:solidFill>
                  <a:srgbClr val="FF0000"/>
                </a:solidFill>
                <a:latin typeface="Calibri" pitchFamily="34" charset="0"/>
              </a:rPr>
              <a:t>unpredictable</a:t>
            </a:r>
            <a:r>
              <a:rPr lang="en-US" b="0" i="1" dirty="0" smtClean="0">
                <a:solidFill>
                  <a:schemeClr val="tx1"/>
                </a:solidFill>
                <a:latin typeface="Calibri" pitchFamily="34" charset="0"/>
              </a:rPr>
              <a:t> nature of renewable energy sources, how does one allocate requests to each data center such that the total </a:t>
            </a:r>
            <a:r>
              <a:rPr lang="en-US" b="0" i="1" u="sng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cost of power consumption</a:t>
            </a:r>
            <a:r>
              <a:rPr lang="en-US" b="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b="0" i="1" dirty="0" smtClean="0">
                <a:solidFill>
                  <a:schemeClr val="tx1"/>
                </a:solidFill>
                <a:latin typeface="Calibri" pitchFamily="34" charset="0"/>
              </a:rPr>
              <a:t>is minimized and the </a:t>
            </a:r>
            <a:r>
              <a:rPr lang="en-US" b="0" i="1" u="sng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overall renewable energy utilization</a:t>
            </a:r>
            <a:r>
              <a:rPr lang="en-US" b="0" i="1" dirty="0" smtClean="0">
                <a:solidFill>
                  <a:schemeClr val="tx1"/>
                </a:solidFill>
                <a:latin typeface="Calibri" pitchFamily="34" charset="0"/>
              </a:rPr>
              <a:t> is maximized?”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Offline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We assume the following information are known to a certain time window: </a:t>
            </a:r>
          </a:p>
          <a:p>
            <a:pPr lvl="1"/>
            <a:r>
              <a:rPr lang="en-US" dirty="0" smtClean="0"/>
              <a:t>F</a:t>
            </a:r>
            <a:r>
              <a:rPr dirty="0" smtClean="0"/>
              <a:t>uture </a:t>
            </a:r>
            <a:r>
              <a:rPr dirty="0"/>
              <a:t>knowledge of renewable energy </a:t>
            </a:r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W</a:t>
            </a:r>
            <a:r>
              <a:rPr dirty="0" smtClean="0"/>
              <a:t>orkload </a:t>
            </a:r>
            <a:r>
              <a:rPr lang="en-US" dirty="0" smtClean="0"/>
              <a:t>(</a:t>
            </a:r>
            <a:r>
              <a:rPr dirty="0" smtClean="0"/>
              <a:t>i.e.</a:t>
            </a:r>
            <a:r>
              <a:rPr lang="en-US" dirty="0" smtClean="0"/>
              <a:t>, number of requests,</a:t>
            </a:r>
            <a:r>
              <a:rPr dirty="0" smtClean="0"/>
              <a:t> arriving </a:t>
            </a:r>
            <a:r>
              <a:rPr dirty="0"/>
              <a:t>time and duration of </a:t>
            </a:r>
            <a:r>
              <a:rPr dirty="0" smtClean="0"/>
              <a:t>requests</a:t>
            </a:r>
            <a:r>
              <a:rPr lang="en-US" dirty="0" smtClean="0"/>
              <a:t>)</a:t>
            </a:r>
          </a:p>
          <a:p>
            <a:r>
              <a:rPr dirty="0"/>
              <a:t>We </a:t>
            </a:r>
            <a:r>
              <a:rPr dirty="0" smtClean="0"/>
              <a:t>characterized </a:t>
            </a:r>
            <a:r>
              <a:rPr dirty="0"/>
              <a:t>the optimal offline </a:t>
            </a:r>
            <a:r>
              <a:rPr dirty="0" smtClean="0"/>
              <a:t>GLB</a:t>
            </a:r>
          </a:p>
          <a:p>
            <a:r>
              <a:rPr dirty="0" smtClean="0"/>
              <a:t>We showed that </a:t>
            </a:r>
            <a:r>
              <a:rPr dirty="0"/>
              <a:t>the optimal strategy is </a:t>
            </a:r>
            <a:r>
              <a:rPr dirty="0" smtClean="0"/>
              <a:t>computationally intractable.</a:t>
            </a:r>
          </a:p>
          <a:p>
            <a:pPr lvl="1"/>
            <a:r>
              <a:rPr lang="en-US" dirty="0" smtClean="0"/>
              <a:t>Formal discussion can be found in the paper, we give a simple informal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Offline GLB Problem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44" y="1543260"/>
            <a:ext cx="4700593" cy="46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600" dirty="0"/>
              <a:t>A decision tree by branching </a:t>
            </a:r>
            <a:r>
              <a:rPr sz="1600" dirty="0" smtClean="0"/>
              <a:t/>
            </a:r>
            <a:br>
              <a:rPr sz="1600" dirty="0" smtClean="0"/>
            </a:br>
            <a:r>
              <a:rPr sz="1600" dirty="0" smtClean="0"/>
              <a:t>factor </a:t>
            </a:r>
            <a:r>
              <a:rPr sz="1600" i="1" dirty="0"/>
              <a:t>n</a:t>
            </a:r>
            <a:r>
              <a:rPr sz="1600" dirty="0"/>
              <a:t> </a:t>
            </a:r>
            <a:r>
              <a:rPr sz="1600" dirty="0" err="1"/>
              <a:t>upto</a:t>
            </a:r>
            <a:r>
              <a:rPr sz="1600" dirty="0"/>
              <a:t> </a:t>
            </a:r>
            <a:r>
              <a:rPr sz="1600" i="1" dirty="0"/>
              <a:t>m</a:t>
            </a:r>
            <a:r>
              <a:rPr sz="1600" dirty="0"/>
              <a:t> levels. </a:t>
            </a:r>
          </a:p>
          <a:p>
            <a:pPr lvl="1"/>
            <a:r>
              <a:rPr sz="1200" dirty="0"/>
              <a:t>n: number of data centers</a:t>
            </a:r>
          </a:p>
          <a:p>
            <a:pPr lvl="1"/>
            <a:r>
              <a:rPr sz="1200" dirty="0"/>
              <a:t>m: number of requests</a:t>
            </a:r>
          </a:p>
          <a:p>
            <a:r>
              <a:rPr sz="1600" dirty="0"/>
              <a:t>A path from the root to a leaf of the </a:t>
            </a:r>
            <a:r>
              <a:rPr sz="1600" dirty="0" smtClean="0"/>
              <a:t/>
            </a:r>
            <a:br>
              <a:rPr sz="1600" dirty="0" smtClean="0"/>
            </a:br>
            <a:r>
              <a:rPr sz="1600" dirty="0" smtClean="0"/>
              <a:t>tree </a:t>
            </a:r>
            <a:r>
              <a:rPr sz="1600" dirty="0"/>
              <a:t>that generates the lowest </a:t>
            </a:r>
            <a:r>
              <a:rPr sz="1600" dirty="0" smtClean="0"/>
              <a:t>cost</a:t>
            </a:r>
            <a:br>
              <a:rPr sz="1600" dirty="0" smtClean="0"/>
            </a:br>
            <a:r>
              <a:rPr sz="1600" dirty="0" smtClean="0"/>
              <a:t> </a:t>
            </a:r>
            <a:r>
              <a:rPr sz="1600" dirty="0"/>
              <a:t>determines the optimal solution.</a:t>
            </a:r>
          </a:p>
          <a:p>
            <a:r>
              <a:rPr sz="1600" dirty="0"/>
              <a:t>This leads to the O(n</a:t>
            </a:r>
            <a:r>
              <a:rPr sz="1600" baseline="30000" dirty="0"/>
              <a:t>m</a:t>
            </a:r>
            <a:r>
              <a:rPr sz="1600" dirty="0"/>
              <a:t>) different state variables. </a:t>
            </a:r>
          </a:p>
          <a:p>
            <a:r>
              <a:rPr sz="1600" dirty="0"/>
              <a:t>Offers an </a:t>
            </a:r>
            <a:r>
              <a:rPr sz="1600" dirty="0">
                <a:solidFill>
                  <a:srgbClr val="FF0000"/>
                </a:solidFill>
              </a:rPr>
              <a:t>exponential time </a:t>
            </a:r>
            <a:r>
              <a:rPr sz="1600" dirty="0" err="1">
                <a:solidFill>
                  <a:srgbClr val="FF0000"/>
                </a:solidFill>
              </a:rPr>
              <a:t>complexitry</a:t>
            </a:r>
            <a:r>
              <a:rPr sz="1600" dirty="0">
                <a:solidFill>
                  <a:srgbClr val="FF0000"/>
                </a:solidFill>
              </a:rPr>
              <a:t> </a:t>
            </a:r>
            <a:r>
              <a:rPr sz="1600" dirty="0"/>
              <a:t>given a bounded number of data centers.</a:t>
            </a:r>
          </a:p>
          <a:p>
            <a:r>
              <a:rPr sz="1600" dirty="0"/>
              <a:t>The complexity can be improved using techniques such as </a:t>
            </a:r>
            <a:r>
              <a:rPr sz="1600" dirty="0">
                <a:solidFill>
                  <a:srgbClr val="FF0000"/>
                </a:solidFill>
              </a:rPr>
              <a:t>branch and bound</a:t>
            </a:r>
            <a:r>
              <a:rPr sz="1600" dirty="0"/>
              <a:t>. </a:t>
            </a:r>
          </a:p>
          <a:p>
            <a:pPr lvl="1"/>
            <a:r>
              <a:rPr lang="en-US" sz="1200" dirty="0" smtClean="0"/>
              <a:t>I</a:t>
            </a:r>
            <a:r>
              <a:rPr sz="1200" dirty="0" smtClean="0"/>
              <a:t>t </a:t>
            </a:r>
            <a:r>
              <a:rPr sz="1200" dirty="0"/>
              <a:t>does not reduce the worst-case time complexity</a:t>
            </a:r>
            <a:r>
              <a:rPr sz="1200" dirty="0" smtClean="0"/>
              <a:t>.</a:t>
            </a:r>
            <a:endParaRPr sz="1200" dirty="0"/>
          </a:p>
          <a:p>
            <a:r>
              <a:rPr sz="1600" dirty="0"/>
              <a:t>If the lifetime of requests is bounded and is considerably smaller than the window, we can </a:t>
            </a:r>
            <a:r>
              <a:rPr sz="1600" dirty="0" smtClean="0"/>
              <a:t>improve time complexity using </a:t>
            </a:r>
            <a:r>
              <a:rPr sz="1600" dirty="0"/>
              <a:t>a </a:t>
            </a:r>
            <a:r>
              <a:rPr sz="1600" dirty="0">
                <a:solidFill>
                  <a:srgbClr val="FF0000"/>
                </a:solidFill>
              </a:rPr>
              <a:t>dynamic programming </a:t>
            </a:r>
            <a:r>
              <a:rPr sz="1600" dirty="0"/>
              <a:t>technique.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4" y="1558912"/>
            <a:ext cx="3357586" cy="17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untitled 1">
      <a:majorFont>
        <a:latin typeface="Times"/>
        <a:ea typeface=""/>
        <a:cs typeface="Yagut"/>
      </a:majorFont>
      <a:minorFont>
        <a:latin typeface="Times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charset="0"/>
            <a:cs typeface="Nazanin" pitchFamily="2" charset="-7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19130</TotalTime>
  <Pages>54</Pages>
  <Words>1234</Words>
  <Application>Microsoft Office PowerPoint</Application>
  <PresentationFormat>Custom</PresentationFormat>
  <Paragraphs>137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untitled 1</vt:lpstr>
      <vt:lpstr> </vt:lpstr>
      <vt:lpstr>Outline</vt:lpstr>
      <vt:lpstr>Large Energy Consumption</vt:lpstr>
      <vt:lpstr>Renewable Energy</vt:lpstr>
      <vt:lpstr>Challenge</vt:lpstr>
      <vt:lpstr>Geographical Load Balancing (GLB)</vt:lpstr>
      <vt:lpstr>Optimal Offline Algorithm</vt:lpstr>
      <vt:lpstr>Example: Offline GLB Problem</vt:lpstr>
      <vt:lpstr>Time Complexity</vt:lpstr>
      <vt:lpstr>Fuzzy Logic-based Load Balancing (FLB)</vt:lpstr>
      <vt:lpstr>A Typical Fuzzy Inference System</vt:lpstr>
      <vt:lpstr>Fuzzy Logic-based Load Balancing  (Inputs and Output)</vt:lpstr>
      <vt:lpstr>Fuzzy Logic-based Load Balancing (Membership Functions)</vt:lpstr>
      <vt:lpstr>Fuzzy Logic-based Load Balancing  (Fuzzy Rules)</vt:lpstr>
      <vt:lpstr>Performance Evaluation</vt:lpstr>
      <vt:lpstr>Experimental Setup  (Workload Setup)</vt:lpstr>
      <vt:lpstr>Experimental Setup  (Configuration of data centers)</vt:lpstr>
      <vt:lpstr>Experimental Setup  (Renewables and Electricity prices)</vt:lpstr>
      <vt:lpstr>Experimental Setup  (Renewables and Electricity prices)</vt:lpstr>
      <vt:lpstr>Benchmark Algorithms:</vt:lpstr>
      <vt:lpstr>Results</vt:lpstr>
      <vt:lpstr>Results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with Reuse</dc:title>
  <dc:creator>Adel</dc:creator>
  <cp:lastModifiedBy>Adel Nadjaran Toosi</cp:lastModifiedBy>
  <cp:revision>636</cp:revision>
  <cp:lastPrinted>2009-04-22T19:24:48Z</cp:lastPrinted>
  <dcterms:created xsi:type="dcterms:W3CDTF">1995-11-30T19:12:41Z</dcterms:created>
  <dcterms:modified xsi:type="dcterms:W3CDTF">2017-03-22T03:53:00Z</dcterms:modified>
</cp:coreProperties>
</file>