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347" r:id="rId3"/>
    <p:sldId id="400" r:id="rId4"/>
    <p:sldId id="402" r:id="rId5"/>
    <p:sldId id="404" r:id="rId6"/>
    <p:sldId id="405" r:id="rId7"/>
    <p:sldId id="406" r:id="rId8"/>
    <p:sldId id="407" r:id="rId9"/>
    <p:sldId id="413" r:id="rId10"/>
    <p:sldId id="414" r:id="rId11"/>
    <p:sldId id="415" r:id="rId12"/>
    <p:sldId id="416" r:id="rId13"/>
    <p:sldId id="418" r:id="rId14"/>
    <p:sldId id="408" r:id="rId15"/>
    <p:sldId id="409" r:id="rId16"/>
    <p:sldId id="410" r:id="rId17"/>
    <p:sldId id="419" r:id="rId18"/>
    <p:sldId id="420" r:id="rId19"/>
    <p:sldId id="421" r:id="rId20"/>
    <p:sldId id="422" r:id="rId21"/>
    <p:sldId id="423" r:id="rId22"/>
    <p:sldId id="424" r:id="rId23"/>
    <p:sldId id="425" r:id="rId24"/>
    <p:sldId id="426" r:id="rId25"/>
    <p:sldId id="427" r:id="rId26"/>
    <p:sldId id="428" r:id="rId27"/>
    <p:sldId id="429" r:id="rId28"/>
    <p:sldId id="431" r:id="rId29"/>
    <p:sldId id="430" r:id="rId30"/>
    <p:sldId id="432" r:id="rId31"/>
    <p:sldId id="433" r:id="rId32"/>
    <p:sldId id="434" r:id="rId33"/>
    <p:sldId id="435" r:id="rId34"/>
    <p:sldId id="436" r:id="rId35"/>
  </p:sldIdLst>
  <p:sldSz cx="9105900" cy="6832600"/>
  <p:notesSz cx="9766300" cy="6858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" charset="0"/>
        <a:ea typeface="+mn-ea"/>
        <a:cs typeface="Nazanin" pitchFamily="2" charset="-78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" charset="0"/>
        <a:ea typeface="+mn-ea"/>
        <a:cs typeface="Nazanin" pitchFamily="2" charset="-78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" charset="0"/>
        <a:ea typeface="+mn-ea"/>
        <a:cs typeface="Nazanin" pitchFamily="2" charset="-7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" charset="0"/>
        <a:ea typeface="+mn-ea"/>
        <a:cs typeface="Nazanin" pitchFamily="2" charset="-7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" charset="0"/>
        <a:ea typeface="+mn-ea"/>
        <a:cs typeface="Nazanin" pitchFamily="2" charset="-78"/>
      </a:defRPr>
    </a:lvl5pPr>
    <a:lvl6pPr marL="2286000" algn="l" defTabSz="914400" rtl="0" eaLnBrk="1" latinLnBrk="0" hangingPunct="1">
      <a:defRPr sz="2000" b="1" kern="1200">
        <a:solidFill>
          <a:schemeClr val="tx2"/>
        </a:solidFill>
        <a:latin typeface="Times" charset="0"/>
        <a:ea typeface="+mn-ea"/>
        <a:cs typeface="Nazanin" pitchFamily="2" charset="-78"/>
      </a:defRPr>
    </a:lvl6pPr>
    <a:lvl7pPr marL="2743200" algn="l" defTabSz="914400" rtl="0" eaLnBrk="1" latinLnBrk="0" hangingPunct="1">
      <a:defRPr sz="2000" b="1" kern="1200">
        <a:solidFill>
          <a:schemeClr val="tx2"/>
        </a:solidFill>
        <a:latin typeface="Times" charset="0"/>
        <a:ea typeface="+mn-ea"/>
        <a:cs typeface="Nazanin" pitchFamily="2" charset="-78"/>
      </a:defRPr>
    </a:lvl7pPr>
    <a:lvl8pPr marL="3200400" algn="l" defTabSz="914400" rtl="0" eaLnBrk="1" latinLnBrk="0" hangingPunct="1">
      <a:defRPr sz="2000" b="1" kern="1200">
        <a:solidFill>
          <a:schemeClr val="tx2"/>
        </a:solidFill>
        <a:latin typeface="Times" charset="0"/>
        <a:ea typeface="+mn-ea"/>
        <a:cs typeface="Nazanin" pitchFamily="2" charset="-78"/>
      </a:defRPr>
    </a:lvl8pPr>
    <a:lvl9pPr marL="3657600" algn="l" defTabSz="914400" rtl="0" eaLnBrk="1" latinLnBrk="0" hangingPunct="1">
      <a:defRPr sz="2000" b="1" kern="1200">
        <a:solidFill>
          <a:schemeClr val="tx2"/>
        </a:solidFill>
        <a:latin typeface="Times" charset="0"/>
        <a:ea typeface="+mn-ea"/>
        <a:cs typeface="Nazanin" pitchFamily="2" charset="-7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CCECFF"/>
    <a:srgbClr val="00518E"/>
    <a:srgbClr val="DF8021"/>
    <a:srgbClr val="004070"/>
    <a:srgbClr val="256ECF"/>
    <a:srgbClr val="FF9900"/>
    <a:srgbClr val="031E73"/>
    <a:srgbClr val="FFCC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46" autoAdjust="0"/>
    <p:restoredTop sz="89163" autoAdjust="0"/>
  </p:normalViewPr>
  <p:slideViewPr>
    <p:cSldViewPr>
      <p:cViewPr>
        <p:scale>
          <a:sx n="140" d="100"/>
          <a:sy n="140" d="100"/>
        </p:scale>
        <p:origin x="1368" y="1776"/>
      </p:cViewPr>
      <p:guideLst>
        <p:guide orient="horz" pos="2152"/>
        <p:guide pos="2868"/>
      </p:guideLst>
    </p:cSldViewPr>
  </p:slideViewPr>
  <p:outlineViewPr>
    <p:cViewPr>
      <p:scale>
        <a:sx n="33" d="100"/>
        <a:sy n="33" d="100"/>
      </p:scale>
      <p:origin x="200" y="96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handoutMaster" Target="handoutMasters/handoutMaster1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15065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01750" y="3259138"/>
            <a:ext cx="7162800" cy="2889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notes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741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84538" y="600075"/>
            <a:ext cx="3197225" cy="23987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8771862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84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2625" y="2122488"/>
            <a:ext cx="7740650" cy="14652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5250" y="3871913"/>
            <a:ext cx="6375400" cy="17462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0363" y="247650"/>
            <a:ext cx="1943100" cy="5483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1063" y="247650"/>
            <a:ext cx="5676900" cy="5483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lt1"/>
          </a:solidFill>
        </p:spPr>
        <p:txBody>
          <a:bodyPr/>
          <a:lstStyle>
            <a:lvl1pPr>
              <a:defRPr lang="en-US" sz="2600" dirty="0" smtClean="0">
                <a:solidFill>
                  <a:srgbClr val="00518E"/>
                </a:solidFill>
                <a:latin typeface="+mn-lt"/>
                <a:ea typeface="+mn-ea"/>
                <a:cs typeface="+mn-cs"/>
              </a:defRPr>
            </a:lvl1pPr>
            <a:lvl2pPr>
              <a:defRPr sz="1900"/>
            </a:lvl2pPr>
            <a:lvl3pPr>
              <a:defRPr sz="14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a-I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138" y="4391025"/>
            <a:ext cx="7740650" cy="1357313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138" y="2895600"/>
            <a:ext cx="7740650" cy="14954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1063" y="16160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3463" y="16160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194675" cy="11398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613" y="1528763"/>
            <a:ext cx="4022725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613" y="2166938"/>
            <a:ext cx="4022725" cy="3937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5975" y="1528763"/>
            <a:ext cx="4024313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5975" y="2166938"/>
            <a:ext cx="4024313" cy="3937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1463"/>
            <a:ext cx="2995612" cy="1158875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0763" y="271463"/>
            <a:ext cx="5089525" cy="58324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5613" y="1430338"/>
            <a:ext cx="2995612" cy="4673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4350" y="4783138"/>
            <a:ext cx="5464175" cy="563562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84350" y="611188"/>
            <a:ext cx="5464175" cy="40989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4350" y="5346700"/>
            <a:ext cx="5464175" cy="803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C:\Users\Adel\Downloads\Desktop\adel\win\bg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05900" cy="683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Line 2"/>
          <p:cNvSpPr>
            <a:spLocks noChangeShapeType="1"/>
          </p:cNvSpPr>
          <p:nvPr/>
        </p:nvSpPr>
        <p:spPr bwMode="auto">
          <a:xfrm>
            <a:off x="449263" y="1471613"/>
            <a:ext cx="8208962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a-IR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81063" y="247650"/>
            <a:ext cx="7772400" cy="1104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1063" y="1616075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520700" y="6369050"/>
            <a:ext cx="8089900" cy="2744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kern="1200" dirty="0" smtClean="0">
                <a:solidFill>
                  <a:schemeClr val="tx2"/>
                </a:solidFill>
                <a:latin typeface="Times" charset="0"/>
                <a:ea typeface="+mn-ea"/>
                <a:cs typeface="Arial" pitchFamily="34" charset="0"/>
              </a:rPr>
              <a:t>Adel</a:t>
            </a:r>
            <a:r>
              <a:rPr lang="en-GB" sz="1200" b="0" kern="1200" baseline="0" dirty="0" smtClean="0">
                <a:solidFill>
                  <a:schemeClr val="tx2"/>
                </a:solidFill>
                <a:latin typeface="Times" charset="0"/>
                <a:ea typeface="+mn-ea"/>
                <a:cs typeface="Arial" pitchFamily="34" charset="0"/>
              </a:rPr>
              <a:t> </a:t>
            </a:r>
            <a:r>
              <a:rPr lang="en-GB" sz="1200" b="0" kern="1200" baseline="0" dirty="0" err="1" smtClean="0">
                <a:solidFill>
                  <a:schemeClr val="tx2"/>
                </a:solidFill>
                <a:latin typeface="Times" charset="0"/>
                <a:ea typeface="+mn-ea"/>
                <a:cs typeface="Arial" pitchFamily="34" charset="0"/>
              </a:rPr>
              <a:t>Nadjaran</a:t>
            </a:r>
            <a:r>
              <a:rPr lang="en-GB" sz="1200" b="0" kern="1200" baseline="0" dirty="0" smtClean="0">
                <a:solidFill>
                  <a:schemeClr val="tx2"/>
                </a:solidFill>
                <a:latin typeface="Times" charset="0"/>
                <a:ea typeface="+mn-ea"/>
                <a:cs typeface="Arial" pitchFamily="34" charset="0"/>
              </a:rPr>
              <a:t> </a:t>
            </a:r>
            <a:r>
              <a:rPr lang="en-GB" sz="1200" b="0" kern="1200" baseline="0" dirty="0" err="1" smtClean="0">
                <a:solidFill>
                  <a:schemeClr val="tx2"/>
                </a:solidFill>
                <a:latin typeface="Times" charset="0"/>
                <a:ea typeface="+mn-ea"/>
                <a:cs typeface="Arial" pitchFamily="34" charset="0"/>
              </a:rPr>
              <a:t>Toosi</a:t>
            </a:r>
            <a:r>
              <a:rPr lang="en-GB" sz="1200" b="0" dirty="0"/>
              <a:t>					                </a:t>
            </a:r>
            <a:r>
              <a:rPr lang="en-GB" sz="1200" b="0" dirty="0" smtClean="0"/>
              <a:t>                      </a:t>
            </a:r>
            <a:r>
              <a:rPr lang="en-GB" sz="1200" b="0" kern="1200" dirty="0" smtClean="0">
                <a:solidFill>
                  <a:schemeClr val="tx2"/>
                </a:solidFill>
                <a:latin typeface="Times" charset="0"/>
                <a:ea typeface="+mn-ea"/>
                <a:cs typeface="Arial" pitchFamily="34" charset="0"/>
              </a:rPr>
              <a:t>Slide</a:t>
            </a:r>
            <a:r>
              <a:rPr lang="en-GB" sz="1200" b="0" dirty="0" smtClean="0"/>
              <a:t> </a:t>
            </a:r>
            <a:fld id="{CCE2AB80-464E-44E7-AAAB-1FDBF3B3FBE8}" type="slidenum">
              <a:rPr lang="en-US" sz="1200" b="0" smtClean="0">
                <a:cs typeface="Arial" pitchFamily="34" charset="0"/>
              </a:rPr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lang="en-US" sz="1200" b="0" dirty="0" smtClean="0">
                <a:cs typeface="Arial" pitchFamily="34" charset="0"/>
              </a:rPr>
              <a:t>/34</a:t>
            </a:r>
            <a:endParaRPr lang="en-GB" sz="1200" b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cs typeface="Yagut" pitchFamily="2" charset="-7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cs typeface="Yagut" pitchFamily="2" charset="-7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cs typeface="Yagut" pitchFamily="2" charset="-7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cs typeface="Yagut" pitchFamily="2" charset="-7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cs typeface="Yagut" pitchFamily="2" charset="-78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cs typeface="Yagut" pitchFamily="2" charset="-78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cs typeface="Yagut" pitchFamily="2" charset="-78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cs typeface="Yagut" pitchFamily="2" charset="-78"/>
        </a:defRPr>
      </a:lvl9pPr>
    </p:titleStyle>
    <p:bodyStyle>
      <a:lvl1pPr marL="465138" indent="-465138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Zapf Dingbats" charset="2"/>
        <a:buChar char="l"/>
        <a:defRPr lang="en-GB" sz="26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1035050" indent="-4556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2pPr>
      <a:lvl3pPr marL="13779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400">
          <a:solidFill>
            <a:schemeClr val="tx1"/>
          </a:solidFill>
          <a:latin typeface="+mn-lt"/>
          <a:cs typeface="+mn-cs"/>
        </a:defRPr>
      </a:lvl3pPr>
      <a:lvl4pPr marL="1720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charset="2"/>
        <a:buChar char=""/>
        <a:defRPr sz="2000">
          <a:solidFill>
            <a:schemeClr val="tx1"/>
          </a:solidFill>
          <a:latin typeface="+mn-lt"/>
          <a:cs typeface="+mn-cs"/>
        </a:defRPr>
      </a:lvl4pPr>
      <a:lvl5pPr marL="20637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  <a:cs typeface="+mn-cs"/>
        </a:defRPr>
      </a:lvl5pPr>
      <a:lvl6pPr marL="25209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  <a:cs typeface="+mn-cs"/>
        </a:defRPr>
      </a:lvl6pPr>
      <a:lvl7pPr marL="29781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  <a:cs typeface="+mn-cs"/>
        </a:defRPr>
      </a:lvl7pPr>
      <a:lvl8pPr marL="34353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  <a:cs typeface="+mn-cs"/>
        </a:defRPr>
      </a:lvl8pPr>
      <a:lvl9pPr marL="38925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13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9546" y="1616075"/>
            <a:ext cx="8429684" cy="4114800"/>
          </a:xfrm>
          <a:noFill/>
        </p:spPr>
        <p:txBody>
          <a:bodyPr/>
          <a:lstStyle/>
          <a:p>
            <a:pPr algn="ctr">
              <a:lnSpc>
                <a:spcPct val="80000"/>
              </a:lnSpc>
              <a:buNone/>
            </a:pPr>
            <a:r>
              <a:rPr lang="en-US" sz="3600" dirty="0"/>
              <a:t>Financial Option Market Model </a:t>
            </a:r>
            <a:endParaRPr lang="en-US" sz="3600" dirty="0" smtClean="0"/>
          </a:p>
          <a:p>
            <a:pPr algn="ctr">
              <a:lnSpc>
                <a:spcPct val="80000"/>
              </a:lnSpc>
              <a:buNone/>
            </a:pPr>
            <a:r>
              <a:rPr lang="en-US" sz="3600" dirty="0" smtClean="0"/>
              <a:t>for </a:t>
            </a:r>
            <a:r>
              <a:rPr lang="en-US" sz="3600" dirty="0"/>
              <a:t>Federated Cloud </a:t>
            </a:r>
            <a:r>
              <a:rPr lang="en-US" sz="3600" dirty="0" smtClean="0"/>
              <a:t>Environments</a:t>
            </a:r>
          </a:p>
          <a:p>
            <a:pPr algn="ctr">
              <a:lnSpc>
                <a:spcPct val="80000"/>
              </a:lnSpc>
              <a:buNone/>
            </a:pPr>
            <a:r>
              <a:rPr lang="en-GB" sz="14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Adel </a:t>
            </a:r>
            <a:r>
              <a:rPr lang="en-GB" sz="1400" b="1" dirty="0" err="1">
                <a:solidFill>
                  <a:srgbClr val="0070C0"/>
                </a:solidFill>
                <a:latin typeface="Arial" charset="0"/>
                <a:cs typeface="Arial" charset="0"/>
              </a:rPr>
              <a:t>Nadjaran</a:t>
            </a:r>
            <a:r>
              <a:rPr lang="en-GB" sz="1400" b="1" dirty="0">
                <a:solidFill>
                  <a:srgbClr val="0070C0"/>
                </a:solidFill>
                <a:latin typeface="Arial" charset="0"/>
                <a:cs typeface="Arial" charset="0"/>
              </a:rPr>
              <a:t> </a:t>
            </a:r>
            <a:r>
              <a:rPr lang="en-GB" sz="1400" b="1" dirty="0" err="1" smtClean="0">
                <a:solidFill>
                  <a:srgbClr val="0070C0"/>
                </a:solidFill>
                <a:latin typeface="Arial" charset="0"/>
                <a:cs typeface="Arial" charset="0"/>
              </a:rPr>
              <a:t>Toosi</a:t>
            </a:r>
            <a:r>
              <a:rPr lang="en-GB" sz="1400" b="1" baseline="30000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*</a:t>
            </a:r>
            <a:r>
              <a:rPr lang="en-GB" sz="14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, </a:t>
            </a:r>
            <a:r>
              <a:rPr lang="en-GB" sz="1400" b="1" dirty="0" err="1">
                <a:solidFill>
                  <a:srgbClr val="0070C0"/>
                </a:solidFill>
                <a:latin typeface="Arial" charset="0"/>
                <a:cs typeface="Arial" charset="0"/>
              </a:rPr>
              <a:t>Ruppa</a:t>
            </a:r>
            <a:r>
              <a:rPr lang="en-GB" sz="1400" b="1" dirty="0">
                <a:solidFill>
                  <a:srgbClr val="0070C0"/>
                </a:solidFill>
                <a:latin typeface="Arial" charset="0"/>
                <a:cs typeface="Arial" charset="0"/>
              </a:rPr>
              <a:t> K. </a:t>
            </a:r>
            <a:r>
              <a:rPr lang="en-GB" sz="1400" b="1" dirty="0" err="1" smtClean="0">
                <a:solidFill>
                  <a:srgbClr val="0070C0"/>
                </a:solidFill>
                <a:latin typeface="Arial" charset="0"/>
                <a:cs typeface="Arial" charset="0"/>
              </a:rPr>
              <a:t>Thulasiram</a:t>
            </a:r>
            <a:r>
              <a:rPr lang="en-GB" sz="1400" b="1" baseline="30000" dirty="0" smtClean="0">
                <a:solidFill>
                  <a:srgbClr val="0070C0"/>
                </a:solidFill>
                <a:latin typeface="Arial" charset="0"/>
                <a:cs typeface="Arial" charset="0"/>
                <a:sym typeface="Wingdings 2"/>
              </a:rPr>
              <a:t></a:t>
            </a:r>
            <a:r>
              <a:rPr lang="en-GB" sz="14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, </a:t>
            </a:r>
            <a:r>
              <a:rPr lang="en-GB" sz="1400" b="1" dirty="0">
                <a:solidFill>
                  <a:srgbClr val="0070C0"/>
                </a:solidFill>
                <a:latin typeface="Arial" charset="0"/>
                <a:cs typeface="Arial" charset="0"/>
              </a:rPr>
              <a:t>and </a:t>
            </a:r>
            <a:r>
              <a:rPr lang="en-GB" sz="1400" b="1" dirty="0" err="1">
                <a:solidFill>
                  <a:srgbClr val="0070C0"/>
                </a:solidFill>
                <a:latin typeface="Arial" charset="0"/>
                <a:cs typeface="Arial" charset="0"/>
              </a:rPr>
              <a:t>Rajkumar</a:t>
            </a:r>
            <a:r>
              <a:rPr lang="en-GB" sz="1400" b="1" dirty="0">
                <a:solidFill>
                  <a:srgbClr val="0070C0"/>
                </a:solidFill>
                <a:latin typeface="Arial" charset="0"/>
                <a:cs typeface="Arial" charset="0"/>
              </a:rPr>
              <a:t> </a:t>
            </a:r>
            <a:r>
              <a:rPr lang="en-GB" sz="1400" b="1" dirty="0" err="1" smtClean="0">
                <a:solidFill>
                  <a:srgbClr val="0070C0"/>
                </a:solidFill>
                <a:latin typeface="Arial" charset="0"/>
                <a:cs typeface="Arial" charset="0"/>
              </a:rPr>
              <a:t>Buyya</a:t>
            </a:r>
            <a:r>
              <a:rPr lang="en-GB" sz="14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*</a:t>
            </a:r>
          </a:p>
          <a:p>
            <a:pPr algn="ctr">
              <a:lnSpc>
                <a:spcPct val="80000"/>
              </a:lnSpc>
              <a:buNone/>
            </a:pPr>
            <a:endParaRPr lang="en-GB" sz="1500" i="1" dirty="0">
              <a:solidFill>
                <a:srgbClr val="031E73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80000"/>
              </a:lnSpc>
              <a:buNone/>
            </a:pPr>
            <a:r>
              <a:rPr sz="1500" i="1" dirty="0">
                <a:solidFill>
                  <a:srgbClr val="031E73"/>
                </a:solidFill>
                <a:latin typeface="Arial" charset="0"/>
                <a:cs typeface="Arial" charset="0"/>
              </a:rPr>
              <a:t>* </a:t>
            </a:r>
            <a:r>
              <a:rPr sz="1500" i="1" dirty="0" smtClean="0">
                <a:solidFill>
                  <a:srgbClr val="031E73"/>
                </a:solidFill>
                <a:latin typeface="Arial" charset="0"/>
                <a:cs typeface="Arial" charset="0"/>
              </a:rPr>
              <a:t>Cloud </a:t>
            </a:r>
            <a:r>
              <a:rPr sz="1500" i="1" dirty="0">
                <a:solidFill>
                  <a:srgbClr val="031E73"/>
                </a:solidFill>
                <a:latin typeface="Arial" charset="0"/>
                <a:cs typeface="Arial" charset="0"/>
              </a:rPr>
              <a:t>Computing and Distributed Systems (CLOUDS) </a:t>
            </a:r>
            <a:r>
              <a:rPr sz="1500" i="1" dirty="0" smtClean="0">
                <a:solidFill>
                  <a:srgbClr val="031E73"/>
                </a:solidFill>
                <a:latin typeface="Arial" charset="0"/>
                <a:cs typeface="Arial" charset="0"/>
              </a:rPr>
              <a:t>Laboratory, </a:t>
            </a:r>
          </a:p>
          <a:p>
            <a:pPr algn="ctr">
              <a:lnSpc>
                <a:spcPct val="80000"/>
              </a:lnSpc>
              <a:buNone/>
            </a:pPr>
            <a:r>
              <a:rPr sz="1500" i="1" dirty="0" smtClean="0">
                <a:solidFill>
                  <a:srgbClr val="031E73"/>
                </a:solidFill>
                <a:latin typeface="Arial" charset="0"/>
                <a:cs typeface="Arial" charset="0"/>
              </a:rPr>
              <a:t>Department </a:t>
            </a:r>
            <a:r>
              <a:rPr sz="1500" i="1" dirty="0">
                <a:solidFill>
                  <a:srgbClr val="031E73"/>
                </a:solidFill>
                <a:latin typeface="Arial" charset="0"/>
                <a:cs typeface="Arial" charset="0"/>
              </a:rPr>
              <a:t>of </a:t>
            </a:r>
            <a:r>
              <a:rPr sz="1500" i="1" dirty="0" smtClean="0">
                <a:solidFill>
                  <a:srgbClr val="031E73"/>
                </a:solidFill>
                <a:latin typeface="Arial" charset="0"/>
                <a:cs typeface="Arial" charset="0"/>
              </a:rPr>
              <a:t>Comput</a:t>
            </a:r>
            <a:r>
              <a:rPr lang="en-US" sz="1500" i="1" dirty="0" smtClean="0">
                <a:solidFill>
                  <a:srgbClr val="031E73"/>
                </a:solidFill>
                <a:latin typeface="Arial" charset="0"/>
                <a:cs typeface="Arial" charset="0"/>
              </a:rPr>
              <a:t>ing</a:t>
            </a:r>
            <a:r>
              <a:rPr sz="1500" i="1" dirty="0" smtClean="0">
                <a:solidFill>
                  <a:srgbClr val="031E73"/>
                </a:solidFill>
                <a:latin typeface="Arial" charset="0"/>
                <a:cs typeface="Arial" charset="0"/>
              </a:rPr>
              <a:t> and</a:t>
            </a:r>
            <a:r>
              <a:rPr lang="en-US" sz="1500" i="1" dirty="0" smtClean="0">
                <a:solidFill>
                  <a:srgbClr val="031E73"/>
                </a:solidFill>
                <a:latin typeface="Arial" charset="0"/>
                <a:cs typeface="Arial" charset="0"/>
              </a:rPr>
              <a:t> Information Systems</a:t>
            </a:r>
            <a:endParaRPr sz="1500" i="1" dirty="0" smtClean="0">
              <a:solidFill>
                <a:srgbClr val="031E73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80000"/>
              </a:lnSpc>
              <a:buNone/>
            </a:pPr>
            <a:r>
              <a:rPr sz="1500" i="1" dirty="0" smtClean="0">
                <a:solidFill>
                  <a:srgbClr val="031E73"/>
                </a:solidFill>
                <a:latin typeface="Arial" charset="0"/>
                <a:cs typeface="Arial" charset="0"/>
              </a:rPr>
              <a:t>The </a:t>
            </a:r>
            <a:r>
              <a:rPr sz="1500" i="1" dirty="0">
                <a:solidFill>
                  <a:srgbClr val="031E73"/>
                </a:solidFill>
                <a:latin typeface="Arial" charset="0"/>
                <a:cs typeface="Arial" charset="0"/>
              </a:rPr>
              <a:t>University of Melbourne, </a:t>
            </a:r>
            <a:r>
              <a:rPr sz="1500" i="1" dirty="0" smtClean="0">
                <a:solidFill>
                  <a:srgbClr val="031E73"/>
                </a:solidFill>
                <a:latin typeface="Arial" charset="0"/>
                <a:cs typeface="Arial" charset="0"/>
              </a:rPr>
              <a:t>Australia</a:t>
            </a:r>
          </a:p>
          <a:p>
            <a:pPr algn="ctr">
              <a:lnSpc>
                <a:spcPct val="80000"/>
              </a:lnSpc>
              <a:buNone/>
            </a:pPr>
            <a:endParaRPr sz="1500" i="1" dirty="0">
              <a:solidFill>
                <a:srgbClr val="031E73"/>
              </a:solidFill>
              <a:latin typeface="Arial" charset="0"/>
              <a:cs typeface="Arial" charset="0"/>
              <a:sym typeface="Wingdings 2"/>
            </a:endParaRPr>
          </a:p>
          <a:p>
            <a:pPr algn="ctr">
              <a:lnSpc>
                <a:spcPct val="80000"/>
              </a:lnSpc>
              <a:buNone/>
            </a:pPr>
            <a:r>
              <a:rPr lang="en-GB" sz="1500" i="1" baseline="30000" dirty="0" smtClean="0">
                <a:solidFill>
                  <a:srgbClr val="031E73"/>
                </a:solidFill>
                <a:latin typeface="Arial" charset="0"/>
                <a:cs typeface="Arial" charset="0"/>
                <a:sym typeface="Wingdings 2"/>
              </a:rPr>
              <a:t></a:t>
            </a:r>
            <a:r>
              <a:rPr lang="en-GB" sz="1500" i="1" dirty="0" smtClean="0">
                <a:solidFill>
                  <a:srgbClr val="031E73"/>
                </a:solidFill>
                <a:latin typeface="Arial" charset="0"/>
                <a:cs typeface="Arial" charset="0"/>
                <a:sym typeface="Wingdings 2"/>
              </a:rPr>
              <a:t> </a:t>
            </a:r>
            <a:r>
              <a:rPr lang="en-GB" sz="1500" i="1" dirty="0">
                <a:solidFill>
                  <a:srgbClr val="031E73"/>
                </a:solidFill>
                <a:latin typeface="Arial" charset="0"/>
                <a:cs typeface="Arial" charset="0"/>
                <a:sym typeface="Wingdings 2"/>
              </a:rPr>
              <a:t>Department </a:t>
            </a:r>
            <a:r>
              <a:rPr sz="1500" i="1" dirty="0">
                <a:solidFill>
                  <a:srgbClr val="031E73"/>
                </a:solidFill>
                <a:latin typeface="Arial" charset="0"/>
                <a:cs typeface="Arial" charset="0"/>
              </a:rPr>
              <a:t>of Computer </a:t>
            </a:r>
            <a:r>
              <a:rPr sz="1500" i="1" dirty="0" smtClean="0">
                <a:solidFill>
                  <a:srgbClr val="031E73"/>
                </a:solidFill>
                <a:latin typeface="Arial" charset="0"/>
                <a:cs typeface="Arial" charset="0"/>
              </a:rPr>
              <a:t>Science</a:t>
            </a:r>
          </a:p>
          <a:p>
            <a:pPr algn="ctr">
              <a:lnSpc>
                <a:spcPct val="80000"/>
              </a:lnSpc>
              <a:buNone/>
            </a:pPr>
            <a:r>
              <a:rPr sz="1500" i="1" dirty="0" smtClean="0">
                <a:solidFill>
                  <a:srgbClr val="031E73"/>
                </a:solidFill>
                <a:latin typeface="Arial" charset="0"/>
                <a:cs typeface="Arial" charset="0"/>
              </a:rPr>
              <a:t>University </a:t>
            </a:r>
            <a:r>
              <a:rPr sz="1500" i="1" dirty="0">
                <a:solidFill>
                  <a:srgbClr val="031E73"/>
                </a:solidFill>
                <a:latin typeface="Arial" charset="0"/>
                <a:cs typeface="Arial" charset="0"/>
              </a:rPr>
              <a:t>of Manitoba, </a:t>
            </a:r>
            <a:r>
              <a:rPr sz="1500" i="1" dirty="0" smtClean="0">
                <a:solidFill>
                  <a:srgbClr val="031E73"/>
                </a:solidFill>
                <a:latin typeface="Arial" charset="0"/>
                <a:cs typeface="Arial" charset="0"/>
              </a:rPr>
              <a:t>Canada</a:t>
            </a:r>
            <a:endParaRPr sz="1500" i="1" dirty="0">
              <a:solidFill>
                <a:srgbClr val="031E73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80000"/>
              </a:lnSpc>
              <a:buNone/>
            </a:pPr>
            <a:endParaRPr lang="en-GB" sz="1400" dirty="0" smtClean="0">
              <a:solidFill>
                <a:srgbClr val="031E73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80000"/>
              </a:lnSpc>
              <a:buNone/>
            </a:pPr>
            <a:endParaRPr lang="en-GB" sz="1400" dirty="0">
              <a:solidFill>
                <a:srgbClr val="031E73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80000"/>
              </a:lnSpc>
              <a:buNone/>
            </a:pPr>
            <a:r>
              <a:rPr lang="en-GB" sz="1800" dirty="0" smtClean="0">
                <a:solidFill>
                  <a:srgbClr val="031E73"/>
                </a:solidFill>
                <a:latin typeface="Arial" charset="0"/>
                <a:cs typeface="Arial" charset="0"/>
              </a:rPr>
              <a:t>Adel </a:t>
            </a:r>
            <a:r>
              <a:rPr lang="en-GB" sz="1800" dirty="0" err="1" smtClean="0">
                <a:solidFill>
                  <a:srgbClr val="031E73"/>
                </a:solidFill>
                <a:latin typeface="Arial" charset="0"/>
                <a:cs typeface="Arial" charset="0"/>
              </a:rPr>
              <a:t>Nadjaran</a:t>
            </a:r>
            <a:r>
              <a:rPr lang="en-GB" sz="1800" dirty="0" smtClean="0">
                <a:solidFill>
                  <a:srgbClr val="031E73"/>
                </a:solidFill>
                <a:latin typeface="Arial" charset="0"/>
                <a:cs typeface="Arial" charset="0"/>
              </a:rPr>
              <a:t> </a:t>
            </a:r>
            <a:r>
              <a:rPr lang="en-GB" sz="1800" dirty="0" err="1" smtClean="0">
                <a:solidFill>
                  <a:srgbClr val="031E73"/>
                </a:solidFill>
                <a:latin typeface="Arial" charset="0"/>
                <a:cs typeface="Arial" charset="0"/>
              </a:rPr>
              <a:t>Toosi</a:t>
            </a:r>
            <a:endParaRPr lang="en-GB" sz="1800" dirty="0"/>
          </a:p>
          <a:p>
            <a:pPr algn="ctr">
              <a:lnSpc>
                <a:spcPct val="80000"/>
              </a:lnSpc>
              <a:buNone/>
            </a:pPr>
            <a:r>
              <a:rPr lang="en-GB" sz="1600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Email: </a:t>
            </a:r>
            <a:r>
              <a:rPr lang="en-GB" sz="1600" i="1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adeln@student.unimelb.edu.au</a:t>
            </a:r>
            <a:endParaRPr lang="en-GB" sz="1600" i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pic>
        <p:nvPicPr>
          <p:cNvPr id="1032" name="Picture 8" descr="F:\Desktop\Untitled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81908" y="415904"/>
            <a:ext cx="1101143" cy="928694"/>
          </a:xfrm>
          <a:prstGeom prst="rect">
            <a:avLst/>
          </a:prstGeom>
          <a:noFill/>
        </p:spPr>
      </p:pic>
      <p:sp>
        <p:nvSpPr>
          <p:cNvPr id="18" name="Line 2"/>
          <p:cNvSpPr>
            <a:spLocks noChangeShapeType="1"/>
          </p:cNvSpPr>
          <p:nvPr/>
        </p:nvSpPr>
        <p:spPr bwMode="auto">
          <a:xfrm>
            <a:off x="449263" y="1471613"/>
            <a:ext cx="8208962" cy="0"/>
          </a:xfrm>
          <a:prstGeom prst="line">
            <a:avLst/>
          </a:prstGeom>
          <a:noFill/>
          <a:ln w="92075" cap="rnd" cmpd="sng">
            <a:solidFill>
              <a:srgbClr val="FFFF00"/>
            </a:solidFill>
            <a:prstDash val="solid"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fa-IR"/>
          </a:p>
        </p:txBody>
      </p:sp>
      <p:pic>
        <p:nvPicPr>
          <p:cNvPr id="7" name="Picture 6" descr="UniLog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2551" y="309828"/>
            <a:ext cx="1199215" cy="1214446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advTm="3795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Pricing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000" dirty="0"/>
              <a:t>Requests can be submitted either for reserved or </a:t>
            </a:r>
            <a:r>
              <a:rPr sz="2000" dirty="0" smtClean="0"/>
              <a:t>on-demand service </a:t>
            </a:r>
            <a:r>
              <a:rPr sz="2000" dirty="0"/>
              <a:t>and charges will be applied </a:t>
            </a:r>
            <a:r>
              <a:rPr sz="2000" dirty="0" smtClean="0"/>
              <a:t>accordingly.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1) </a:t>
            </a:r>
            <a:r>
              <a:rPr sz="2000" dirty="0" smtClean="0"/>
              <a:t>On</a:t>
            </a:r>
            <a:r>
              <a:rPr sz="2000" dirty="0"/>
              <a:t>-demand plan: </a:t>
            </a:r>
            <a:endParaRPr sz="2000" dirty="0" smtClean="0"/>
          </a:p>
          <a:p>
            <a:pPr lvl="1"/>
            <a:r>
              <a:rPr lang="en-US" sz="1600" dirty="0"/>
              <a:t>A</a:t>
            </a:r>
            <a:r>
              <a:rPr sz="1600" dirty="0" smtClean="0"/>
              <a:t>llows customers to </a:t>
            </a:r>
            <a:r>
              <a:rPr sz="1600" dirty="0"/>
              <a:t>pay for compute capacity by its usage without </a:t>
            </a:r>
            <a:r>
              <a:rPr sz="1600" dirty="0" smtClean="0"/>
              <a:t>longterm commitment</a:t>
            </a:r>
            <a:r>
              <a:rPr sz="1600" dirty="0"/>
              <a:t>. </a:t>
            </a:r>
            <a:endParaRPr lang="en-US" sz="1600" dirty="0" smtClean="0"/>
          </a:p>
          <a:p>
            <a:pPr lvl="1"/>
            <a:r>
              <a:rPr lang="en-US" sz="1600" dirty="0"/>
              <a:t>A</a:t>
            </a:r>
            <a:r>
              <a:rPr sz="1600" dirty="0" smtClean="0"/>
              <a:t> </a:t>
            </a:r>
            <a:r>
              <a:rPr sz="1600" dirty="0"/>
              <a:t>fixed </a:t>
            </a:r>
            <a:r>
              <a:rPr sz="1600" dirty="0" smtClean="0"/>
              <a:t>rate per </a:t>
            </a:r>
            <a:r>
              <a:rPr sz="1600" dirty="0"/>
              <a:t>usage time, </a:t>
            </a:r>
            <a:r>
              <a:rPr sz="1600" dirty="0" smtClean="0"/>
              <a:t>e.g</a:t>
            </a:r>
            <a:r>
              <a:rPr sz="1600" dirty="0"/>
              <a:t>. </a:t>
            </a:r>
            <a:r>
              <a:rPr sz="1600" dirty="0" smtClean="0"/>
              <a:t>hourly</a:t>
            </a:r>
            <a:endParaRPr lang="en-US" sz="1600" dirty="0" smtClean="0"/>
          </a:p>
          <a:p>
            <a:pPr lvl="1"/>
            <a:r>
              <a:rPr lang="en-US" sz="1600" dirty="0"/>
              <a:t>R</a:t>
            </a:r>
            <a:r>
              <a:rPr sz="1600" dirty="0" smtClean="0"/>
              <a:t>equest </a:t>
            </a:r>
            <a:r>
              <a:rPr lang="en-US" sz="1600" dirty="0" smtClean="0"/>
              <a:t>can be</a:t>
            </a:r>
            <a:r>
              <a:rPr sz="1600" dirty="0" smtClean="0"/>
              <a:t> rejected by </a:t>
            </a:r>
            <a:r>
              <a:rPr sz="1600" dirty="0"/>
              <a:t>the provider. </a:t>
            </a:r>
            <a:endParaRPr lang="en-US" sz="1600" dirty="0" smtClean="0"/>
          </a:p>
          <a:p>
            <a:pPr lvl="1"/>
            <a:r>
              <a:rPr lang="en-US" sz="1600" dirty="0"/>
              <a:t>C</a:t>
            </a:r>
            <a:r>
              <a:rPr sz="1600" dirty="0" smtClean="0"/>
              <a:t>ustomers can </a:t>
            </a:r>
            <a:r>
              <a:rPr sz="1600" dirty="0"/>
              <a:t>retain machines as long as they require them.</a:t>
            </a:r>
          </a:p>
          <a:p>
            <a:pPr marL="0" indent="0">
              <a:buNone/>
            </a:pPr>
            <a:r>
              <a:rPr sz="2000" dirty="0" smtClean="0"/>
              <a:t>2</a:t>
            </a:r>
            <a:r>
              <a:rPr sz="2000" dirty="0"/>
              <a:t>) Reserved plan</a:t>
            </a:r>
            <a:r>
              <a:rPr sz="2000" dirty="0" smtClean="0"/>
              <a:t>:</a:t>
            </a:r>
          </a:p>
          <a:p>
            <a:pPr lvl="1"/>
            <a:r>
              <a:rPr lang="en-US" sz="1600" dirty="0"/>
              <a:t>C</a:t>
            </a:r>
            <a:r>
              <a:rPr sz="1600" dirty="0" smtClean="0"/>
              <a:t>ustomers </a:t>
            </a:r>
            <a:r>
              <a:rPr sz="1600" dirty="0"/>
              <a:t>pay an </a:t>
            </a:r>
            <a:r>
              <a:rPr sz="1600" dirty="0" smtClean="0"/>
              <a:t>upfront</a:t>
            </a:r>
            <a:r>
              <a:rPr lang="en-US" sz="1600" dirty="0" smtClean="0"/>
              <a:t> </a:t>
            </a:r>
            <a:r>
              <a:rPr sz="1600" dirty="0" smtClean="0"/>
              <a:t>fee</a:t>
            </a:r>
            <a:r>
              <a:rPr sz="1600" dirty="0"/>
              <a:t>, called reservation </a:t>
            </a:r>
            <a:r>
              <a:rPr sz="1600" dirty="0" smtClean="0"/>
              <a:t>fee</a:t>
            </a:r>
            <a:r>
              <a:rPr lang="en-US" sz="1600" dirty="0"/>
              <a:t>.</a:t>
            </a:r>
            <a:endParaRPr lang="en-US" sz="1600" dirty="0" smtClean="0"/>
          </a:p>
          <a:p>
            <a:pPr lvl="1"/>
            <a:r>
              <a:rPr lang="en-US" sz="1600" dirty="0"/>
              <a:t>I</a:t>
            </a:r>
            <a:r>
              <a:rPr sz="1600" dirty="0" smtClean="0"/>
              <a:t>n </a:t>
            </a:r>
            <a:r>
              <a:rPr sz="1600" dirty="0"/>
              <a:t>return receive </a:t>
            </a:r>
            <a:r>
              <a:rPr sz="1600" dirty="0" smtClean="0"/>
              <a:t>a</a:t>
            </a:r>
            <a:r>
              <a:rPr lang="en-US" sz="1600" dirty="0" smtClean="0"/>
              <a:t> </a:t>
            </a:r>
            <a:r>
              <a:rPr sz="1600" dirty="0" smtClean="0"/>
              <a:t>discount </a:t>
            </a:r>
            <a:r>
              <a:rPr sz="1600" dirty="0"/>
              <a:t>on the usage for the VMs. </a:t>
            </a:r>
            <a:endParaRPr lang="en-US" sz="1600" dirty="0" smtClean="0"/>
          </a:p>
          <a:p>
            <a:pPr lvl="1"/>
            <a:r>
              <a:rPr lang="en-US" sz="1600" dirty="0"/>
              <a:t>T</a:t>
            </a:r>
            <a:r>
              <a:rPr sz="1600" dirty="0" smtClean="0"/>
              <a:t>he </a:t>
            </a:r>
            <a:r>
              <a:rPr sz="1600" dirty="0"/>
              <a:t>reserved capacity is always </a:t>
            </a:r>
            <a:r>
              <a:rPr sz="1600" dirty="0" smtClean="0"/>
              <a:t>available</a:t>
            </a:r>
            <a:r>
              <a:rPr lang="en-US" sz="1600" dirty="0" smtClean="0"/>
              <a:t> </a:t>
            </a:r>
            <a:r>
              <a:rPr sz="1600" dirty="0" smtClean="0"/>
              <a:t>when </a:t>
            </a:r>
            <a:r>
              <a:rPr sz="1600" dirty="0"/>
              <a:t>it is required</a:t>
            </a:r>
            <a:r>
              <a:rPr sz="1400" dirty="0"/>
              <a:t>.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Capacity Segmentation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800"/>
              <a:t>Two different strategies </a:t>
            </a:r>
            <a:r>
              <a:rPr sz="1800" smtClean="0"/>
              <a:t>are </a:t>
            </a:r>
            <a:r>
              <a:rPr sz="1800"/>
              <a:t>assumed to </a:t>
            </a:r>
            <a:r>
              <a:rPr sz="1800" smtClean="0"/>
              <a:t>to </a:t>
            </a:r>
            <a:r>
              <a:rPr sz="1800"/>
              <a:t>support </a:t>
            </a:r>
            <a:r>
              <a:rPr sz="1800" smtClean="0"/>
              <a:t>aforementioned plans:</a:t>
            </a:r>
          </a:p>
          <a:p>
            <a:pPr lvl="1"/>
            <a:r>
              <a:rPr sz="1400" smtClean="0"/>
              <a:t>Data </a:t>
            </a:r>
            <a:r>
              <a:rPr sz="1400"/>
              <a:t>center maximum capacity in unit of VMs of the similar type is </a:t>
            </a:r>
            <a:r>
              <a:rPr sz="1400" i="1"/>
              <a:t>n</a:t>
            </a:r>
            <a:endParaRPr sz="1400" i="1" smtClean="0"/>
          </a:p>
          <a:p>
            <a:r>
              <a:rPr sz="1800"/>
              <a:t>1) Isolated pools: </a:t>
            </a:r>
            <a:endParaRPr sz="1800" smtClean="0"/>
          </a:p>
          <a:p>
            <a:pPr lvl="1"/>
            <a:r>
              <a:rPr lang="en-US" sz="1400" dirty="0" smtClean="0"/>
              <a:t>T</a:t>
            </a:r>
            <a:r>
              <a:rPr sz="1400" smtClean="0"/>
              <a:t>wo </a:t>
            </a:r>
            <a:r>
              <a:rPr sz="1400"/>
              <a:t>different </a:t>
            </a:r>
            <a:r>
              <a:rPr sz="1400" smtClean="0"/>
              <a:t>pools</a:t>
            </a:r>
            <a:r>
              <a:rPr lang="en-US" sz="1400" dirty="0" smtClean="0"/>
              <a:t> </a:t>
            </a:r>
            <a:r>
              <a:rPr sz="1400" smtClean="0"/>
              <a:t>of </a:t>
            </a:r>
            <a:r>
              <a:rPr sz="1400"/>
              <a:t>servers (nodes in data center) for instances </a:t>
            </a:r>
            <a:r>
              <a:rPr sz="1400" smtClean="0"/>
              <a:t>of</a:t>
            </a:r>
            <a:r>
              <a:rPr lang="en-US" sz="1400" dirty="0" smtClean="0"/>
              <a:t> </a:t>
            </a:r>
            <a:r>
              <a:rPr sz="1400" smtClean="0"/>
              <a:t>each </a:t>
            </a:r>
            <a:r>
              <a:rPr sz="1400"/>
              <a:t>plan is considered in isolation of each other.</a:t>
            </a:r>
          </a:p>
          <a:p>
            <a:pPr lvl="1"/>
            <a:r>
              <a:rPr sz="1400" smtClean="0"/>
              <a:t>If </a:t>
            </a:r>
            <a:r>
              <a:rPr sz="1400"/>
              <a:t>the entire </a:t>
            </a:r>
            <a:r>
              <a:rPr sz="1400" smtClean="0"/>
              <a:t>reservation</a:t>
            </a:r>
            <a:r>
              <a:rPr lang="en-US" sz="1400" dirty="0" smtClean="0"/>
              <a:t> </a:t>
            </a:r>
            <a:r>
              <a:rPr sz="1400" smtClean="0"/>
              <a:t>size </a:t>
            </a:r>
            <a:r>
              <a:rPr lang="en-US" sz="1400" dirty="0" smtClean="0"/>
              <a:t>requires</a:t>
            </a:r>
            <a:r>
              <a:rPr sz="1400" smtClean="0"/>
              <a:t> </a:t>
            </a:r>
            <a:r>
              <a:rPr sz="1400" i="1"/>
              <a:t>r</a:t>
            </a:r>
            <a:r>
              <a:rPr sz="1400"/>
              <a:t> instances, the on-demand pool is capable </a:t>
            </a:r>
            <a:r>
              <a:rPr sz="1400" smtClean="0"/>
              <a:t>of</a:t>
            </a:r>
            <a:r>
              <a:rPr lang="en-US" sz="1400" dirty="0" smtClean="0"/>
              <a:t> </a:t>
            </a:r>
            <a:r>
              <a:rPr sz="1400" smtClean="0"/>
              <a:t>accommodating </a:t>
            </a:r>
            <a:r>
              <a:rPr sz="1400" i="1"/>
              <a:t>n </a:t>
            </a:r>
            <a:r>
              <a:rPr lang="en-US" sz="1400" i="1" dirty="0" smtClean="0"/>
              <a:t>- </a:t>
            </a:r>
            <a:r>
              <a:rPr sz="1400" i="1" smtClean="0"/>
              <a:t>r </a:t>
            </a:r>
            <a:r>
              <a:rPr sz="1400"/>
              <a:t>instances at most.</a:t>
            </a:r>
          </a:p>
          <a:p>
            <a:r>
              <a:rPr sz="1800"/>
              <a:t>2) Shared pool: </a:t>
            </a:r>
            <a:endParaRPr sz="1800" smtClean="0"/>
          </a:p>
          <a:p>
            <a:pPr lvl="1"/>
            <a:r>
              <a:rPr lang="en-US" sz="1400" dirty="0" smtClean="0"/>
              <a:t>O</a:t>
            </a:r>
            <a:r>
              <a:rPr sz="1400" smtClean="0"/>
              <a:t>n-demand</a:t>
            </a:r>
            <a:r>
              <a:rPr lang="en-US" sz="1400" dirty="0" smtClean="0"/>
              <a:t> </a:t>
            </a:r>
            <a:r>
              <a:rPr sz="1400" smtClean="0"/>
              <a:t>VMs</a:t>
            </a:r>
            <a:r>
              <a:rPr lang="en-US" sz="1400" dirty="0" smtClean="0"/>
              <a:t> requests</a:t>
            </a:r>
            <a:r>
              <a:rPr sz="1400" smtClean="0"/>
              <a:t> </a:t>
            </a:r>
            <a:r>
              <a:rPr sz="1400"/>
              <a:t>are offered to use physical nodes of the </a:t>
            </a:r>
            <a:r>
              <a:rPr sz="1400" smtClean="0"/>
              <a:t>reserved</a:t>
            </a:r>
            <a:r>
              <a:rPr lang="en-US" sz="1400" dirty="0" smtClean="0"/>
              <a:t> </a:t>
            </a:r>
            <a:r>
              <a:rPr sz="1400" smtClean="0"/>
              <a:t>capacity </a:t>
            </a:r>
            <a:r>
              <a:rPr sz="1400"/>
              <a:t>if on-demand capacity is fully </a:t>
            </a:r>
            <a:r>
              <a:rPr sz="1400" smtClean="0"/>
              <a:t>utilized</a:t>
            </a:r>
            <a:r>
              <a:rPr lang="en-US" sz="1400" dirty="0" smtClean="0"/>
              <a:t>.</a:t>
            </a:r>
          </a:p>
          <a:p>
            <a:pPr lvl="1"/>
            <a:r>
              <a:rPr lang="en-US" sz="1400" dirty="0" smtClean="0"/>
              <a:t>Entire</a:t>
            </a:r>
            <a:r>
              <a:rPr sz="1400" smtClean="0"/>
              <a:t> </a:t>
            </a:r>
            <a:r>
              <a:rPr sz="1400"/>
              <a:t>reservation size is </a:t>
            </a:r>
            <a:r>
              <a:rPr sz="1400" i="1" smtClean="0"/>
              <a:t>r</a:t>
            </a:r>
            <a:r>
              <a:rPr sz="1400" smtClean="0"/>
              <a:t>, </a:t>
            </a:r>
            <a:r>
              <a:rPr sz="1400"/>
              <a:t>and </a:t>
            </a:r>
            <a:r>
              <a:rPr sz="1400" i="1"/>
              <a:t>m</a:t>
            </a:r>
            <a:r>
              <a:rPr sz="1400"/>
              <a:t> </a:t>
            </a:r>
            <a:r>
              <a:rPr sz="1400" smtClean="0"/>
              <a:t>reserved</a:t>
            </a:r>
            <a:r>
              <a:rPr lang="en-US" sz="1400" dirty="0" smtClean="0"/>
              <a:t> </a:t>
            </a:r>
            <a:r>
              <a:rPr sz="1400" smtClean="0"/>
              <a:t>VMs </a:t>
            </a:r>
            <a:r>
              <a:rPr sz="1400"/>
              <a:t>are running </a:t>
            </a:r>
            <a:r>
              <a:rPr sz="1400" smtClean="0"/>
              <a:t>then accommodating</a:t>
            </a:r>
            <a:r>
              <a:rPr lang="en-US" sz="1400" dirty="0" smtClean="0"/>
              <a:t> </a:t>
            </a:r>
            <a:r>
              <a:rPr sz="1400" i="1" smtClean="0"/>
              <a:t>n</a:t>
            </a:r>
            <a:r>
              <a:rPr lang="en-US" sz="1400" i="1" dirty="0" smtClean="0"/>
              <a:t> - </a:t>
            </a:r>
            <a:r>
              <a:rPr sz="1400" i="1" smtClean="0"/>
              <a:t>m </a:t>
            </a:r>
            <a:r>
              <a:rPr sz="1400"/>
              <a:t>on-demand requests is </a:t>
            </a:r>
            <a:r>
              <a:rPr sz="1400" smtClean="0"/>
              <a:t>possible</a:t>
            </a:r>
            <a:r>
              <a:rPr lang="en-US" sz="1400" dirty="0" smtClean="0"/>
              <a:t>.</a:t>
            </a:r>
          </a:p>
          <a:p>
            <a:r>
              <a:rPr lang="en-US" sz="2000" dirty="0" smtClean="0"/>
              <a:t>Shared pool strategy suffers from the risk of violating availability of the reserved instances.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Cloud Federation Spot and Option Market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400" dirty="0" smtClean="0"/>
              <a:t>The </a:t>
            </a:r>
            <a:r>
              <a:rPr sz="2400" dirty="0"/>
              <a:t>federation </a:t>
            </a:r>
            <a:r>
              <a:rPr sz="2400" dirty="0" smtClean="0"/>
              <a:t>spot market:</a:t>
            </a:r>
          </a:p>
          <a:p>
            <a:pPr lvl="1"/>
            <a:r>
              <a:rPr lang="en-US" sz="1800" dirty="0" smtClean="0"/>
              <a:t>F</a:t>
            </a:r>
            <a:r>
              <a:rPr sz="1800" dirty="0" smtClean="0"/>
              <a:t>ederated </a:t>
            </a:r>
            <a:r>
              <a:rPr sz="1800" dirty="0"/>
              <a:t>Clouds trade </a:t>
            </a:r>
            <a:r>
              <a:rPr sz="1800" dirty="0" smtClean="0"/>
              <a:t>their resources </a:t>
            </a:r>
            <a:r>
              <a:rPr sz="1800" dirty="0"/>
              <a:t>with each </a:t>
            </a:r>
            <a:r>
              <a:rPr sz="1800" dirty="0" smtClean="0"/>
              <a:t>other</a:t>
            </a:r>
            <a:r>
              <a:rPr lang="en-US" sz="1800" dirty="0" smtClean="0"/>
              <a:t> </a:t>
            </a:r>
            <a:r>
              <a:rPr lang="en-US" sz="1800" b="1" i="1" dirty="0" smtClean="0"/>
              <a:t>for immediate delivery</a:t>
            </a:r>
            <a:r>
              <a:rPr sz="1800" dirty="0" smtClean="0"/>
              <a:t>. </a:t>
            </a:r>
          </a:p>
          <a:p>
            <a:pPr lvl="1"/>
            <a:r>
              <a:rPr sz="1800" dirty="0" smtClean="0"/>
              <a:t>Different </a:t>
            </a:r>
            <a:r>
              <a:rPr sz="1800" dirty="0"/>
              <a:t>types </a:t>
            </a:r>
            <a:r>
              <a:rPr sz="1800" dirty="0" smtClean="0"/>
              <a:t>of underlying </a:t>
            </a:r>
            <a:r>
              <a:rPr sz="1800" dirty="0"/>
              <a:t>market </a:t>
            </a:r>
            <a:r>
              <a:rPr sz="1800" dirty="0" smtClean="0"/>
              <a:t>mechanism</a:t>
            </a:r>
            <a:r>
              <a:rPr lang="en-US" sz="1800" dirty="0" smtClean="0"/>
              <a:t> is possible:</a:t>
            </a:r>
            <a:endParaRPr lang="en-US" sz="800" dirty="0"/>
          </a:p>
          <a:p>
            <a:pPr lvl="2"/>
            <a:r>
              <a:rPr lang="en-US" dirty="0" smtClean="0"/>
              <a:t>C</a:t>
            </a:r>
            <a:r>
              <a:rPr dirty="0" smtClean="0"/>
              <a:t>ombinatorial </a:t>
            </a:r>
            <a:r>
              <a:rPr lang="en-US" dirty="0" smtClean="0"/>
              <a:t>D</a:t>
            </a:r>
            <a:r>
              <a:rPr dirty="0" smtClean="0"/>
              <a:t>ouble </a:t>
            </a:r>
            <a:r>
              <a:rPr lang="en-US" dirty="0" smtClean="0"/>
              <a:t>A</a:t>
            </a:r>
            <a:r>
              <a:rPr dirty="0" smtClean="0"/>
              <a:t>uctions, </a:t>
            </a:r>
            <a:r>
              <a:rPr lang="en-US" dirty="0" smtClean="0"/>
              <a:t>C</a:t>
            </a:r>
            <a:r>
              <a:rPr dirty="0" smtClean="0"/>
              <a:t>ommodity </a:t>
            </a:r>
            <a:r>
              <a:rPr lang="en-US" dirty="0" smtClean="0"/>
              <a:t>E</a:t>
            </a:r>
            <a:r>
              <a:rPr dirty="0" smtClean="0"/>
              <a:t>xchanges, </a:t>
            </a:r>
            <a:r>
              <a:rPr lang="en-US" dirty="0" smtClean="0"/>
              <a:t>R</a:t>
            </a:r>
            <a:r>
              <a:rPr dirty="0" smtClean="0"/>
              <a:t>everse Dutch </a:t>
            </a:r>
            <a:r>
              <a:rPr lang="en-US" dirty="0" smtClean="0"/>
              <a:t>A</a:t>
            </a:r>
            <a:r>
              <a:rPr dirty="0" smtClean="0"/>
              <a:t>uctions</a:t>
            </a:r>
            <a:r>
              <a:rPr lang="en-US" dirty="0" smtClean="0"/>
              <a:t>, …</a:t>
            </a:r>
          </a:p>
          <a:p>
            <a:r>
              <a:rPr lang="en-US" i="1" dirty="0" smtClean="0"/>
              <a:t>Option </a:t>
            </a:r>
            <a:r>
              <a:rPr lang="en-US" i="1" dirty="0"/>
              <a:t>market </a:t>
            </a:r>
            <a:r>
              <a:rPr lang="en-US" dirty="0"/>
              <a:t>on top of the spot market. </a:t>
            </a:r>
          </a:p>
          <a:p>
            <a:pPr lvl="1"/>
            <a:r>
              <a:rPr lang="en-US" dirty="0"/>
              <a:t>Our option market is </a:t>
            </a:r>
            <a:r>
              <a:rPr lang="en-US" i="1" dirty="0"/>
              <a:t>general</a:t>
            </a:r>
            <a:r>
              <a:rPr lang="en-US" dirty="0"/>
              <a:t> and modeled </a:t>
            </a:r>
            <a:r>
              <a:rPr lang="en-US" i="1" dirty="0"/>
              <a:t>independently</a:t>
            </a:r>
            <a:r>
              <a:rPr lang="en-US" dirty="0"/>
              <a:t> from the underlying spot market mechanism. </a:t>
            </a:r>
          </a:p>
          <a:p>
            <a:pPr lvl="1"/>
            <a:r>
              <a:rPr lang="en-US" dirty="0"/>
              <a:t>The only </a:t>
            </a:r>
            <a:r>
              <a:rPr lang="en-US" i="1" dirty="0"/>
              <a:t>outcome</a:t>
            </a:r>
            <a:r>
              <a:rPr lang="en-US" dirty="0"/>
              <a:t> of the spot market which is required by the model is the </a:t>
            </a:r>
            <a:r>
              <a:rPr lang="en-US" i="1" dirty="0"/>
              <a:t>spot price </a:t>
            </a:r>
            <a:r>
              <a:rPr lang="en-US" dirty="0"/>
              <a:t>at which resources are </a:t>
            </a:r>
            <a:r>
              <a:rPr lang="en-US" dirty="0" smtClean="0"/>
              <a:t>offered</a:t>
            </a:r>
          </a:p>
          <a:p>
            <a:pPr lvl="2"/>
            <a:r>
              <a:rPr lang="en-US" dirty="0" smtClean="0"/>
              <a:t> </a:t>
            </a:r>
            <a:r>
              <a:rPr lang="en-US" dirty="0"/>
              <a:t>(History of prices). </a:t>
            </a:r>
          </a:p>
          <a:p>
            <a:pPr lvl="1"/>
            <a:r>
              <a:rPr lang="en-US" dirty="0"/>
              <a:t>We do not specify a particular spot market mechanism, </a:t>
            </a:r>
          </a:p>
          <a:p>
            <a:pPr lvl="1"/>
            <a:r>
              <a:rPr lang="en-US" dirty="0" smtClean="0"/>
              <a:t>Abstract </a:t>
            </a:r>
            <a:r>
              <a:rPr lang="en-US" dirty="0"/>
              <a:t>Cloud Federation spot market in out experiments.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500" dirty="0"/>
              <a:t>A Market model based on the financial option on top of the spot market for a federation of Cloud providers.</a:t>
            </a:r>
          </a:p>
          <a:p>
            <a:pPr lvl="1"/>
            <a:r>
              <a:rPr lang="en-US" sz="1800" dirty="0" smtClean="0"/>
              <a:t>P</a:t>
            </a:r>
            <a:r>
              <a:rPr sz="1800" dirty="0" smtClean="0"/>
              <a:t>rice fluctuation in the market and high cost of outsourcing, and</a:t>
            </a:r>
          </a:p>
          <a:p>
            <a:pPr lvl="1"/>
            <a:r>
              <a:rPr lang="en-US" sz="1800" dirty="0"/>
              <a:t>N</a:t>
            </a:r>
            <a:r>
              <a:rPr sz="1800" dirty="0" smtClean="0"/>
              <a:t>ot being able to acquire resources,</a:t>
            </a:r>
            <a:endParaRPr lang="en-US" sz="1800" dirty="0" smtClean="0"/>
          </a:p>
          <a:p>
            <a:pPr lvl="2"/>
            <a:r>
              <a:rPr sz="1200" dirty="0" smtClean="0"/>
              <a:t> leads to rejection of the reserved requests.</a:t>
            </a:r>
          </a:p>
          <a:p>
            <a:r>
              <a:rPr sz="2800" dirty="0" smtClean="0"/>
              <a:t>Benefits:</a:t>
            </a:r>
            <a:r>
              <a:rPr lang="en-US" sz="2800" dirty="0"/>
              <a:t> </a:t>
            </a:r>
            <a:r>
              <a:rPr lang="en-US" sz="1800" dirty="0" smtClean="0"/>
              <a:t>The </a:t>
            </a:r>
            <a:r>
              <a:rPr lang="en-US" sz="1800" dirty="0"/>
              <a:t>provider is </a:t>
            </a:r>
            <a:r>
              <a:rPr lang="en-US" sz="1800" dirty="0" smtClean="0"/>
              <a:t>able to:</a:t>
            </a:r>
          </a:p>
          <a:p>
            <a:pPr lvl="1"/>
            <a:r>
              <a:rPr lang="en-US" sz="1800" dirty="0"/>
              <a:t>E</a:t>
            </a:r>
            <a:r>
              <a:rPr lang="en-US" sz="1800" dirty="0" smtClean="0"/>
              <a:t>nhance its profit by deploying a shared pool of physical nodes </a:t>
            </a:r>
          </a:p>
          <a:p>
            <a:pPr lvl="1"/>
            <a:r>
              <a:rPr lang="en-US" sz="1800" dirty="0"/>
              <a:t>G</a:t>
            </a:r>
            <a:r>
              <a:rPr lang="en-US" sz="1800" dirty="0" smtClean="0"/>
              <a:t>uarantee the availability of the reserved instances</a:t>
            </a:r>
          </a:p>
          <a:p>
            <a:pPr lvl="2"/>
            <a:r>
              <a:rPr lang="en-US" sz="1200" dirty="0" smtClean="0"/>
              <a:t> and avoids buying resources at a price that is higher than the one charged to its own customers.</a:t>
            </a:r>
          </a:p>
          <a:p>
            <a:pPr lvl="1"/>
            <a:r>
              <a:rPr lang="en-US" sz="1800" dirty="0" smtClean="0"/>
              <a:t>let the contract expire without responsibility to buy unnecessary resources (Ignoring premium).</a:t>
            </a:r>
          </a:p>
          <a:p>
            <a:pPr lvl="2"/>
            <a:r>
              <a:rPr lang="en-US" sz="1200" dirty="0" smtClean="0"/>
              <a:t>The important advantage of buying options in comparison to other future agreements.</a:t>
            </a:r>
          </a:p>
          <a:p>
            <a:pPr lvl="1"/>
            <a:endParaRPr sz="1600" dirty="0"/>
          </a:p>
          <a:p>
            <a:endParaRPr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Option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provider buys option contracts as a backup capacity for the reserved resources used by on-demand </a:t>
            </a:r>
            <a:r>
              <a:rPr lang="en-US" dirty="0" smtClean="0"/>
              <a:t>instances</a:t>
            </a:r>
          </a:p>
          <a:p>
            <a:r>
              <a:rPr lang="en-US" dirty="0"/>
              <a:t>T</a:t>
            </a:r>
            <a:r>
              <a:rPr lang="en-US" dirty="0" smtClean="0"/>
              <a:t>o </a:t>
            </a:r>
            <a:r>
              <a:rPr lang="en-US" dirty="0"/>
              <a:t>gain the right to acquire resource from the seller provider, as need arises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seller is obligated to fulfill the request, risk of not acquiring resources is removed. </a:t>
            </a:r>
            <a:endParaRPr lang="en-US" dirty="0" smtClean="0"/>
          </a:p>
          <a:p>
            <a:pPr lvl="1"/>
            <a:r>
              <a:rPr lang="en-US" dirty="0" smtClean="0"/>
              <a:t>Buying </a:t>
            </a:r>
            <a:r>
              <a:rPr lang="en-US" dirty="0"/>
              <a:t>option contract protects provider against high variation of the market price. </a:t>
            </a:r>
          </a:p>
        </p:txBody>
      </p:sp>
    </p:spTree>
    <p:extLst>
      <p:ext uri="{BB962C8B-B14F-4D97-AF65-F5344CB8AC3E}">
        <p14:creationId xmlns:p14="http://schemas.microsoft.com/office/powerpoint/2010/main" val="2356100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buy option?</a:t>
            </a:r>
            <a:endParaRPr lang="en-US" dirty="0"/>
          </a:p>
        </p:txBody>
      </p:sp>
      <p:pic>
        <p:nvPicPr>
          <p:cNvPr id="4" name="Picture 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64584" y="2052838"/>
            <a:ext cx="3761893" cy="2459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38"/>
          <p:cNvSpPr>
            <a:spLocks noChangeArrowheads="1"/>
          </p:cNvSpPr>
          <p:nvPr/>
        </p:nvSpPr>
        <p:spPr bwMode="auto">
          <a:xfrm>
            <a:off x="4664082" y="4104186"/>
            <a:ext cx="1152128" cy="64807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AU" sz="1100" b="0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Cloud </a:t>
            </a:r>
            <a:r>
              <a:rPr lang="en-AU" sz="1100" b="0" dirty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Coordinator</a:t>
            </a:r>
            <a:endParaRPr lang="en-AU" sz="1800" b="0" dirty="0">
              <a:solidFill>
                <a:schemeClr val="tx1"/>
              </a:solidFill>
              <a:latin typeface="Arial" charset="0"/>
              <a:ea typeface="Calibri" pitchFamily="34" charset="0"/>
            </a:endParaRPr>
          </a:p>
        </p:txBody>
      </p:sp>
      <p:sp>
        <p:nvSpPr>
          <p:cNvPr id="6" name="Rectangle 36"/>
          <p:cNvSpPr>
            <a:spLocks noChangeArrowheads="1"/>
          </p:cNvSpPr>
          <p:nvPr/>
        </p:nvSpPr>
        <p:spPr bwMode="auto">
          <a:xfrm>
            <a:off x="5480316" y="2648819"/>
            <a:ext cx="361950" cy="344487"/>
          </a:xfrm>
          <a:prstGeom prst="rect">
            <a:avLst/>
          </a:prstGeom>
          <a:solidFill>
            <a:srgbClr val="FFFFFF"/>
          </a:solidFill>
          <a:ln w="9525">
            <a:miter lim="800000"/>
            <a:headEnd/>
            <a:tailEnd/>
          </a:ln>
          <a:scene3d>
            <a:camera prst="legacyPerspectiveFront">
              <a:rot lat="1500000" lon="1500000" rev="0"/>
            </a:camera>
            <a:lightRig rig="legacyFlat2" dir="b"/>
          </a:scene3d>
          <a:sp3d extrusionH="430200" prstMaterial="legacyWirefram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>
            <a:flatTx/>
          </a:bodyPr>
          <a:lstStyle/>
          <a:p>
            <a:endParaRPr lang="en-US"/>
          </a:p>
        </p:txBody>
      </p:sp>
      <p:sp>
        <p:nvSpPr>
          <p:cNvPr id="7" name="Rectangle 35"/>
          <p:cNvSpPr>
            <a:spLocks noChangeArrowheads="1"/>
          </p:cNvSpPr>
          <p:nvPr/>
        </p:nvSpPr>
        <p:spPr bwMode="auto">
          <a:xfrm>
            <a:off x="5708916" y="3225081"/>
            <a:ext cx="361950" cy="342900"/>
          </a:xfrm>
          <a:prstGeom prst="rect">
            <a:avLst/>
          </a:prstGeom>
          <a:solidFill>
            <a:srgbClr val="FFFFFF"/>
          </a:solidFill>
          <a:ln w="9525">
            <a:miter lim="800000"/>
            <a:headEnd/>
            <a:tailEnd/>
          </a:ln>
          <a:scene3d>
            <a:camera prst="legacyPerspectiveFront">
              <a:rot lat="1500000" lon="1500000" rev="0"/>
            </a:camera>
            <a:lightRig rig="legacyFlat2" dir="b"/>
          </a:scene3d>
          <a:sp3d extrusionH="430200" prstMaterial="legacyWirefram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>
            <a:flatTx/>
          </a:bodyPr>
          <a:lstStyle/>
          <a:p>
            <a:endParaRPr lang="en-US"/>
          </a:p>
        </p:txBody>
      </p:sp>
      <p:sp>
        <p:nvSpPr>
          <p:cNvPr id="8" name="Rectangle 34"/>
          <p:cNvSpPr>
            <a:spLocks noChangeArrowheads="1"/>
          </p:cNvSpPr>
          <p:nvPr/>
        </p:nvSpPr>
        <p:spPr bwMode="auto">
          <a:xfrm>
            <a:off x="4916754" y="2648819"/>
            <a:ext cx="360362" cy="342900"/>
          </a:xfrm>
          <a:prstGeom prst="rect">
            <a:avLst/>
          </a:prstGeom>
          <a:solidFill>
            <a:srgbClr val="FFFFFF"/>
          </a:solidFill>
          <a:ln w="9525">
            <a:miter lim="800000"/>
            <a:headEnd/>
            <a:tailEnd/>
          </a:ln>
          <a:scene3d>
            <a:camera prst="legacyPerspectiveFront">
              <a:rot lat="1500000" lon="1500000" rev="0"/>
            </a:camera>
            <a:lightRig rig="legacyFlat2" dir="b"/>
          </a:scene3d>
          <a:sp3d extrusionH="430200" prstMaterial="legacyWirefram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>
            <a:flatTx/>
          </a:bodyPr>
          <a:lstStyle/>
          <a:p>
            <a:endParaRPr lang="en-US" sz="1600"/>
          </a:p>
        </p:txBody>
      </p:sp>
      <p:sp>
        <p:nvSpPr>
          <p:cNvPr id="9" name="Rectangle 28"/>
          <p:cNvSpPr>
            <a:spLocks noChangeArrowheads="1"/>
          </p:cNvSpPr>
          <p:nvPr/>
        </p:nvSpPr>
        <p:spPr bwMode="auto">
          <a:xfrm>
            <a:off x="5133057" y="3224707"/>
            <a:ext cx="360029" cy="342926"/>
          </a:xfrm>
          <a:prstGeom prst="rect">
            <a:avLst/>
          </a:prstGeom>
          <a:solidFill>
            <a:srgbClr val="FFFFFF"/>
          </a:solidFill>
          <a:ln w="9525">
            <a:miter lim="800000"/>
            <a:headEnd/>
            <a:tailEnd/>
          </a:ln>
          <a:scene3d>
            <a:camera prst="legacyPerspectiveFront">
              <a:rot lat="1500000" lon="1500000" rev="0"/>
            </a:camera>
            <a:lightRig rig="legacyFlat2" dir="b"/>
          </a:scene3d>
          <a:sp3d extrusionH="430200" prstMaterial="legacyWireframe">
            <a:bevelT w="13500" h="13500" prst="relaxedInset"/>
            <a:bevelB w="13500" h="13500" prst="cross"/>
            <a:extrusionClr>
              <a:srgbClr val="FFFFFF"/>
            </a:extrusionClr>
          </a:sp3d>
        </p:spPr>
        <p:txBody>
          <a:bodyPr/>
          <a:lstStyle/>
          <a:p>
            <a:pPr>
              <a:defRPr/>
            </a:pPr>
            <a:endParaRPr lang="en-US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6511149" y="3444007"/>
            <a:ext cx="679450" cy="50323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54000" rIns="54000"/>
          <a:lstStyle/>
          <a:p>
            <a:pPr algn="ctr" eaLnBrk="1" hangingPunct="1"/>
            <a:r>
              <a:rPr lang="en-AU" sz="1100" b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User Interface</a:t>
            </a:r>
            <a:endParaRPr lang="en-AU" sz="600" b="0">
              <a:solidFill>
                <a:schemeClr val="tx1"/>
              </a:solidFill>
              <a:latin typeface="Arial" charset="0"/>
              <a:ea typeface="Calibri" pitchFamily="34" charset="0"/>
            </a:endParaRPr>
          </a:p>
          <a:p>
            <a:endParaRPr lang="en-AU" sz="1800" b="0">
              <a:solidFill>
                <a:schemeClr val="tx1"/>
              </a:solidFill>
              <a:latin typeface="Arial" charset="0"/>
              <a:ea typeface="Calibri" pitchFamily="34" charset="0"/>
            </a:endParaRPr>
          </a:p>
        </p:txBody>
      </p:sp>
      <p:sp>
        <p:nvSpPr>
          <p:cNvPr id="11" name="Rectangle 29"/>
          <p:cNvSpPr>
            <a:spLocks noChangeArrowheads="1"/>
          </p:cNvSpPr>
          <p:nvPr/>
        </p:nvSpPr>
        <p:spPr bwMode="auto">
          <a:xfrm>
            <a:off x="6032766" y="2648819"/>
            <a:ext cx="361950" cy="342900"/>
          </a:xfrm>
          <a:prstGeom prst="rect">
            <a:avLst/>
          </a:prstGeom>
          <a:solidFill>
            <a:srgbClr val="FFFFFF"/>
          </a:solidFill>
          <a:ln w="9525">
            <a:miter lim="800000"/>
            <a:headEnd/>
            <a:tailEnd/>
          </a:ln>
          <a:scene3d>
            <a:camera prst="legacyPerspectiveFront">
              <a:rot lat="1500000" lon="1500000" rev="0"/>
            </a:camera>
            <a:lightRig rig="legacyFlat2" dir="b"/>
          </a:scene3d>
          <a:sp3d extrusionH="430200" prstMaterial="legacyWirefram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>
            <a:flatTx/>
          </a:bodyPr>
          <a:lstStyle/>
          <a:p>
            <a:endParaRPr lang="en-US"/>
          </a:p>
        </p:txBody>
      </p:sp>
      <p:pic>
        <p:nvPicPr>
          <p:cNvPr id="12" name="Picture 17" descr="MC900432626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0074" y="4236170"/>
            <a:ext cx="47466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8" descr="MC900432622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6512" y="4261570"/>
            <a:ext cx="4572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AutoShape 14"/>
          <p:cNvCxnSpPr>
            <a:cxnSpLocks noChangeShapeType="1"/>
          </p:cNvCxnSpPr>
          <p:nvPr/>
        </p:nvCxnSpPr>
        <p:spPr bwMode="auto">
          <a:xfrm flipH="1" flipV="1">
            <a:off x="7003274" y="3948832"/>
            <a:ext cx="6350" cy="279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5" name="AutoShape 10"/>
          <p:cNvCxnSpPr>
            <a:cxnSpLocks noChangeShapeType="1"/>
          </p:cNvCxnSpPr>
          <p:nvPr/>
        </p:nvCxnSpPr>
        <p:spPr bwMode="auto">
          <a:xfrm flipV="1">
            <a:off x="6584174" y="3948832"/>
            <a:ext cx="144463" cy="2873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pic>
        <p:nvPicPr>
          <p:cNvPr id="16" name="Picture 2" descr="MC900432624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19212" y="3804370"/>
            <a:ext cx="44767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7" name="AutoShape 13"/>
          <p:cNvCxnSpPr>
            <a:cxnSpLocks noChangeShapeType="1"/>
          </p:cNvCxnSpPr>
          <p:nvPr/>
        </p:nvCxnSpPr>
        <p:spPr bwMode="auto">
          <a:xfrm flipH="1" flipV="1">
            <a:off x="7219174" y="3804370"/>
            <a:ext cx="287338" cy="11906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8" name="Rectangle 34"/>
          <p:cNvSpPr>
            <a:spLocks noChangeArrowheads="1"/>
          </p:cNvSpPr>
          <p:nvPr/>
        </p:nvSpPr>
        <p:spPr bwMode="auto">
          <a:xfrm>
            <a:off x="5131066" y="3228256"/>
            <a:ext cx="361950" cy="342900"/>
          </a:xfrm>
          <a:prstGeom prst="rect">
            <a:avLst/>
          </a:prstGeom>
          <a:solidFill>
            <a:srgbClr val="FFFFFF"/>
          </a:solidFill>
          <a:ln w="9525">
            <a:miter lim="800000"/>
            <a:headEnd/>
            <a:tailEnd/>
          </a:ln>
          <a:scene3d>
            <a:camera prst="legacyPerspectiveFront">
              <a:rot lat="1500000" lon="1500000" rev="0"/>
            </a:camera>
            <a:lightRig rig="legacyFlat2" dir="b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>
            <a:flatTx/>
          </a:bodyPr>
          <a:lstStyle/>
          <a:p>
            <a:endParaRPr lang="en-US" dirty="0"/>
          </a:p>
        </p:txBody>
      </p:sp>
      <p:sp>
        <p:nvSpPr>
          <p:cNvPr id="19" name="Rectangle 34"/>
          <p:cNvSpPr>
            <a:spLocks noChangeArrowheads="1"/>
          </p:cNvSpPr>
          <p:nvPr/>
        </p:nvSpPr>
        <p:spPr bwMode="auto">
          <a:xfrm>
            <a:off x="4927866" y="2651994"/>
            <a:ext cx="360363" cy="342900"/>
          </a:xfrm>
          <a:prstGeom prst="rect">
            <a:avLst/>
          </a:prstGeom>
          <a:solidFill>
            <a:srgbClr val="FFFFFF"/>
          </a:solidFill>
          <a:ln w="9525">
            <a:miter lim="800000"/>
            <a:headEnd/>
            <a:tailEnd/>
          </a:ln>
          <a:scene3d>
            <a:camera prst="legacyPerspectiveFront">
              <a:rot lat="1500000" lon="1500000" rev="0"/>
            </a:camera>
            <a:lightRig rig="legacyFlat2" dir="b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>
            <a:flatTx/>
          </a:bodyPr>
          <a:lstStyle/>
          <a:p>
            <a:endParaRPr lang="en-US"/>
          </a:p>
        </p:txBody>
      </p:sp>
      <p:sp>
        <p:nvSpPr>
          <p:cNvPr id="20" name="Rectangle 34"/>
          <p:cNvSpPr>
            <a:spLocks noChangeArrowheads="1"/>
          </p:cNvSpPr>
          <p:nvPr/>
        </p:nvSpPr>
        <p:spPr bwMode="auto">
          <a:xfrm>
            <a:off x="5491429" y="2651994"/>
            <a:ext cx="360362" cy="342900"/>
          </a:xfrm>
          <a:prstGeom prst="rect">
            <a:avLst/>
          </a:prstGeom>
          <a:solidFill>
            <a:srgbClr val="FFFFFF"/>
          </a:solidFill>
          <a:ln w="9525">
            <a:miter lim="800000"/>
            <a:headEnd/>
            <a:tailEnd/>
          </a:ln>
          <a:scene3d>
            <a:camera prst="legacyPerspectiveFront">
              <a:rot lat="1500000" lon="1500000" rev="0"/>
            </a:camera>
            <a:lightRig rig="legacyFlat2" dir="b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>
            <a:flatTx/>
          </a:bodyPr>
          <a:lstStyle/>
          <a:p>
            <a:r>
              <a:rPr lang="en-US" sz="800" dirty="0"/>
              <a:t> </a:t>
            </a:r>
            <a:endParaRPr lang="en-US" sz="1600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5718441" y="3215556"/>
            <a:ext cx="360363" cy="342900"/>
          </a:xfrm>
          <a:prstGeom prst="rect">
            <a:avLst/>
          </a:prstGeom>
          <a:solidFill>
            <a:srgbClr val="FFFFFF"/>
          </a:solidFill>
          <a:ln w="9525">
            <a:miter lim="800000"/>
            <a:headEnd/>
            <a:tailEnd/>
          </a:ln>
          <a:scene3d>
            <a:camera prst="legacyPerspectiveFront">
              <a:rot lat="1500000" lon="1500000" rev="0"/>
            </a:camera>
            <a:lightRig rig="legacyFlat2" dir="b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>
            <a:flatTx/>
          </a:bodyPr>
          <a:lstStyle/>
          <a:p>
            <a:r>
              <a:rPr lang="en-US" sz="800" dirty="0"/>
              <a:t> </a:t>
            </a:r>
            <a:endParaRPr lang="en-US" sz="1600" dirty="0"/>
          </a:p>
        </p:txBody>
      </p:sp>
      <p:sp>
        <p:nvSpPr>
          <p:cNvPr id="22" name="Rectangle 34"/>
          <p:cNvSpPr>
            <a:spLocks noChangeArrowheads="1"/>
          </p:cNvSpPr>
          <p:nvPr/>
        </p:nvSpPr>
        <p:spPr bwMode="auto">
          <a:xfrm>
            <a:off x="6029591" y="2651994"/>
            <a:ext cx="360363" cy="342900"/>
          </a:xfrm>
          <a:prstGeom prst="rect">
            <a:avLst/>
          </a:prstGeom>
          <a:solidFill>
            <a:srgbClr val="FFFFFF"/>
          </a:solidFill>
          <a:ln w="9525">
            <a:miter lim="800000"/>
            <a:headEnd/>
            <a:tailEnd/>
          </a:ln>
          <a:scene3d>
            <a:camera prst="legacyPerspectiveFront">
              <a:rot lat="1500000" lon="1500000" rev="0"/>
            </a:camera>
            <a:lightRig rig="legacyFlat2" dir="b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>
            <a:flatTx/>
          </a:bodyPr>
          <a:lstStyle/>
          <a:p>
            <a:r>
              <a:rPr lang="en-US" sz="800" dirty="0"/>
              <a:t> </a:t>
            </a:r>
            <a:endParaRPr lang="en-US" sz="1600" dirty="0"/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6425424" y="3971057"/>
            <a:ext cx="2492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0"/>
              <a:t>2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976287" y="3994870"/>
            <a:ext cx="2492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0"/>
              <a:t>3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301724" y="3659907"/>
            <a:ext cx="2476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0"/>
              <a:t>1</a:t>
            </a:r>
          </a:p>
        </p:txBody>
      </p:sp>
      <p:cxnSp>
        <p:nvCxnSpPr>
          <p:cNvPr id="26" name="Straight Connector 25"/>
          <p:cNvCxnSpPr/>
          <p:nvPr/>
        </p:nvCxnSpPr>
        <p:spPr bwMode="auto">
          <a:xfrm rot="5400000">
            <a:off x="3991762" y="3156050"/>
            <a:ext cx="1728192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Rectangle 28"/>
          <p:cNvSpPr>
            <a:spLocks noChangeArrowheads="1"/>
          </p:cNvSpPr>
          <p:nvPr/>
        </p:nvSpPr>
        <p:spPr bwMode="auto">
          <a:xfrm>
            <a:off x="3691514" y="3083858"/>
            <a:ext cx="360029" cy="342926"/>
          </a:xfrm>
          <a:prstGeom prst="rect">
            <a:avLst/>
          </a:prstGeom>
          <a:solidFill>
            <a:srgbClr val="FFFFFF"/>
          </a:solidFill>
          <a:ln w="9525">
            <a:miter lim="800000"/>
            <a:headEnd/>
            <a:tailEnd/>
          </a:ln>
          <a:scene3d>
            <a:camera prst="legacyPerspectiveFront">
              <a:rot lat="1500000" lon="1500000" rev="0"/>
            </a:camera>
            <a:lightRig rig="legacyFlat2" dir="b"/>
          </a:scene3d>
          <a:sp3d extrusionH="430200" prstMaterial="legacyWireframe">
            <a:bevelT w="13500" h="13500" prst="relaxedInset"/>
            <a:bevelB w="13500" h="13500" prst="cross"/>
            <a:extrusionClr>
              <a:srgbClr val="FFFFFF"/>
            </a:extrusionClr>
          </a:sp3d>
        </p:spPr>
        <p:txBody>
          <a:bodyPr/>
          <a:lstStyle/>
          <a:p>
            <a:pPr>
              <a:defRPr/>
            </a:pPr>
            <a:endParaRPr lang="en-US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8" name="Rectangle 28"/>
          <p:cNvSpPr>
            <a:spLocks noChangeArrowheads="1"/>
          </p:cNvSpPr>
          <p:nvPr/>
        </p:nvSpPr>
        <p:spPr bwMode="auto">
          <a:xfrm>
            <a:off x="4231850" y="2796194"/>
            <a:ext cx="360029" cy="342926"/>
          </a:xfrm>
          <a:prstGeom prst="rect">
            <a:avLst/>
          </a:prstGeom>
          <a:solidFill>
            <a:srgbClr val="FFFFFF"/>
          </a:solidFill>
          <a:ln w="9525">
            <a:miter lim="800000"/>
            <a:headEnd/>
            <a:tailEnd/>
          </a:ln>
          <a:scene3d>
            <a:camera prst="legacyPerspectiveFront">
              <a:rot lat="1500000" lon="1500000" rev="0"/>
            </a:camera>
            <a:lightRig rig="legacyFlat2" dir="b"/>
          </a:scene3d>
          <a:sp3d extrusionH="430200" prstMaterial="legacyWireframe">
            <a:bevelT w="13500" h="13500" prst="relaxedInset"/>
            <a:bevelB w="13500" h="13500" prst="cross"/>
            <a:extrusionClr>
              <a:srgbClr val="FFFFFF"/>
            </a:extrusionClr>
          </a:sp3d>
        </p:spPr>
        <p:txBody>
          <a:bodyPr/>
          <a:lstStyle/>
          <a:p>
            <a:pPr>
              <a:defRPr/>
            </a:pPr>
            <a:endParaRPr lang="en-US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4159474" y="3322120"/>
            <a:ext cx="361950" cy="342900"/>
          </a:xfrm>
          <a:prstGeom prst="rect">
            <a:avLst/>
          </a:prstGeom>
          <a:solidFill>
            <a:srgbClr val="FFFFFF"/>
          </a:solidFill>
          <a:ln w="9525">
            <a:miter lim="800000"/>
            <a:headEnd/>
            <a:tailEnd/>
          </a:ln>
          <a:scene3d>
            <a:camera prst="legacyPerspectiveFront">
              <a:rot lat="1500000" lon="1500000" rev="0"/>
            </a:camera>
            <a:lightRig rig="legacyFlat2" dir="b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>
            <a:flatTx/>
          </a:bodyPr>
          <a:lstStyle/>
          <a:p>
            <a:endParaRPr lang="en-US" dirty="0"/>
          </a:p>
        </p:txBody>
      </p:sp>
      <p:sp>
        <p:nvSpPr>
          <p:cNvPr id="30" name="AutoShape 38"/>
          <p:cNvSpPr>
            <a:spLocks noChangeArrowheads="1"/>
          </p:cNvSpPr>
          <p:nvPr/>
        </p:nvSpPr>
        <p:spPr bwMode="auto">
          <a:xfrm>
            <a:off x="3991762" y="3695834"/>
            <a:ext cx="792088" cy="28803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1" hangingPunct="1"/>
            <a:r>
              <a:rPr lang="en-AU" sz="1100" b="0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Reserved</a:t>
            </a:r>
            <a:endParaRPr lang="en-AU" sz="1800" b="0" dirty="0">
              <a:solidFill>
                <a:schemeClr val="tx1"/>
              </a:solidFill>
              <a:latin typeface="Arial" charset="0"/>
              <a:ea typeface="Calibri" pitchFamily="34" charset="0"/>
            </a:endParaRPr>
          </a:p>
        </p:txBody>
      </p:sp>
      <p:cxnSp>
        <p:nvCxnSpPr>
          <p:cNvPr id="31" name="Shape 46"/>
          <p:cNvCxnSpPr>
            <a:stCxn id="5" idx="2"/>
            <a:endCxn id="32" idx="3"/>
          </p:cNvCxnSpPr>
          <p:nvPr/>
        </p:nvCxnSpPr>
        <p:spPr bwMode="auto">
          <a:xfrm rot="5400000" flipH="1">
            <a:off x="3581334" y="3093447"/>
            <a:ext cx="581263" cy="2736361"/>
          </a:xfrm>
          <a:prstGeom prst="curvedConnector4">
            <a:avLst>
              <a:gd name="adj1" fmla="val -39328"/>
              <a:gd name="adj2" fmla="val 60526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AutoShape 43"/>
          <p:cNvSpPr>
            <a:spLocks noChangeArrowheads="1"/>
          </p:cNvSpPr>
          <p:nvPr/>
        </p:nvSpPr>
        <p:spPr bwMode="auto">
          <a:xfrm>
            <a:off x="1146472" y="3492338"/>
            <a:ext cx="1357313" cy="135731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000000"/>
            </a:solidFill>
            <a:prstDash val="dash"/>
            <a:round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3" name="Text Box 21"/>
          <p:cNvSpPr txBox="1">
            <a:spLocks noChangeArrowheads="1"/>
          </p:cNvSpPr>
          <p:nvPr/>
        </p:nvSpPr>
        <p:spPr bwMode="auto">
          <a:xfrm>
            <a:off x="1256010" y="4344826"/>
            <a:ext cx="11620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AU" sz="1200" b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Cloud Exchange Service</a:t>
            </a:r>
            <a:endParaRPr lang="en-AU" sz="600" b="0">
              <a:solidFill>
                <a:schemeClr val="tx1"/>
              </a:solidFill>
              <a:latin typeface="Calibri" pitchFamily="34" charset="0"/>
              <a:ea typeface="Calibri" pitchFamily="34" charset="0"/>
            </a:endParaRPr>
          </a:p>
        </p:txBody>
      </p:sp>
      <p:sp>
        <p:nvSpPr>
          <p:cNvPr id="34" name="AutoShape 23"/>
          <p:cNvSpPr>
            <a:spLocks noChangeArrowheads="1"/>
          </p:cNvSpPr>
          <p:nvPr/>
        </p:nvSpPr>
        <p:spPr bwMode="auto">
          <a:xfrm flipV="1">
            <a:off x="1843385" y="3544726"/>
            <a:ext cx="446087" cy="784225"/>
          </a:xfrm>
          <a:prstGeom prst="curvedLeftArrow">
            <a:avLst>
              <a:gd name="adj1" fmla="val 35152"/>
              <a:gd name="adj2" fmla="val 70312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AutoShape 22"/>
          <p:cNvSpPr>
            <a:spLocks noChangeArrowheads="1"/>
          </p:cNvSpPr>
          <p:nvPr/>
        </p:nvSpPr>
        <p:spPr bwMode="auto">
          <a:xfrm>
            <a:off x="1338560" y="3592351"/>
            <a:ext cx="431800" cy="801687"/>
          </a:xfrm>
          <a:prstGeom prst="curvedRightArrow">
            <a:avLst>
              <a:gd name="adj1" fmla="val 37124"/>
              <a:gd name="adj2" fmla="val 74256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AutoShape 38"/>
          <p:cNvSpPr>
            <a:spLocks noChangeArrowheads="1"/>
          </p:cNvSpPr>
          <p:nvPr/>
        </p:nvSpPr>
        <p:spPr bwMode="auto">
          <a:xfrm>
            <a:off x="3367938" y="4536786"/>
            <a:ext cx="792088" cy="43204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 eaLnBrk="1" hangingPunct="1"/>
            <a:r>
              <a:rPr lang="en-AU" sz="1100" b="0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Option Contract</a:t>
            </a:r>
            <a:endParaRPr lang="en-AU" sz="1800" b="0" dirty="0">
              <a:solidFill>
                <a:schemeClr val="tx1"/>
              </a:solidFill>
              <a:latin typeface="Arial" charset="0"/>
              <a:ea typeface="Calibri" pitchFamily="34" charset="0"/>
            </a:endParaRPr>
          </a:p>
        </p:txBody>
      </p:sp>
      <p:sp>
        <p:nvSpPr>
          <p:cNvPr id="37" name="Rectangle 34"/>
          <p:cNvSpPr>
            <a:spLocks noChangeArrowheads="1"/>
          </p:cNvSpPr>
          <p:nvPr/>
        </p:nvSpPr>
        <p:spPr bwMode="auto">
          <a:xfrm>
            <a:off x="4227545" y="2802866"/>
            <a:ext cx="360362" cy="342900"/>
          </a:xfrm>
          <a:prstGeom prst="rect">
            <a:avLst/>
          </a:prstGeom>
          <a:solidFill>
            <a:schemeClr val="bg1"/>
          </a:solidFill>
          <a:ln w="9525">
            <a:miter lim="800000"/>
            <a:headEnd/>
            <a:tailEnd/>
          </a:ln>
          <a:scene3d>
            <a:camera prst="legacyPerspectiveFront">
              <a:rot lat="1500000" lon="1500000" rev="0"/>
            </a:camera>
            <a:lightRig rig="legacyFlat2" dir="b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>
            <a:flatTx/>
          </a:bodyPr>
          <a:lstStyle/>
          <a:p>
            <a:r>
              <a:rPr lang="en-US" sz="800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00371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26" presetClass="emph" presetSubtype="0" repeatCount="1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 tmFilter="0, 0; .2, .5; .8, .5; 1, 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250" autoRev="1" fill="hold"/>
                                        <p:tgtEl>
                                          <p:spTgt spid="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9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1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/>
      <p:bldP spid="24" grpId="0"/>
      <p:bldP spid="25" grpId="0"/>
      <p:bldP spid="36" grpId="0" animBg="1"/>
      <p:bldP spid="37" grpId="1" animBg="1"/>
      <p:bldP spid="37" grpId="2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 </a:t>
            </a:r>
            <a:r>
              <a:rPr lang="en-US" sz="2000" dirty="0"/>
              <a:t>main element in </a:t>
            </a:r>
            <a:r>
              <a:rPr lang="en-US" sz="2000" dirty="0" smtClean="0"/>
              <a:t>an option </a:t>
            </a:r>
            <a:r>
              <a:rPr lang="en-US" sz="2000" dirty="0"/>
              <a:t>market is the </a:t>
            </a:r>
            <a:r>
              <a:rPr lang="en-US" sz="2000" dirty="0" smtClean="0"/>
              <a:t>option.</a:t>
            </a:r>
          </a:p>
          <a:p>
            <a:r>
              <a:rPr lang="en-US" sz="2000" dirty="0" smtClean="0"/>
              <a:t>There </a:t>
            </a:r>
            <a:r>
              <a:rPr lang="en-US" sz="2000" dirty="0"/>
              <a:t>are two types of option: </a:t>
            </a:r>
            <a:endParaRPr lang="en-US" sz="2000" dirty="0" smtClean="0"/>
          </a:p>
          <a:p>
            <a:pPr lvl="1"/>
            <a:r>
              <a:rPr lang="en-US" sz="1600" i="1" dirty="0" smtClean="0"/>
              <a:t>call</a:t>
            </a:r>
            <a:r>
              <a:rPr lang="en-US" sz="1600" dirty="0" smtClean="0"/>
              <a:t> </a:t>
            </a:r>
            <a:r>
              <a:rPr lang="en-US" sz="1600" dirty="0"/>
              <a:t>and </a:t>
            </a:r>
            <a:r>
              <a:rPr lang="en-US" sz="1600" i="1" dirty="0"/>
              <a:t>put</a:t>
            </a:r>
            <a:r>
              <a:rPr lang="en-US" sz="1600" dirty="0"/>
              <a:t>. </a:t>
            </a:r>
            <a:endParaRPr lang="en-US" sz="1600" dirty="0" smtClean="0"/>
          </a:p>
          <a:p>
            <a:pPr lvl="2"/>
            <a:r>
              <a:rPr lang="en-US" sz="1100" dirty="0" smtClean="0"/>
              <a:t>A </a:t>
            </a:r>
            <a:r>
              <a:rPr lang="en-US" sz="1100" dirty="0"/>
              <a:t>call option gives its holder the right to buy the underlying asset at a specific price (strike price) by a certain time (expiration date</a:t>
            </a:r>
            <a:r>
              <a:rPr lang="en-US" sz="1100" dirty="0" smtClean="0"/>
              <a:t>). </a:t>
            </a:r>
          </a:p>
          <a:p>
            <a:pPr lvl="2"/>
            <a:r>
              <a:rPr lang="en-US" sz="1100" dirty="0" smtClean="0"/>
              <a:t>A </a:t>
            </a:r>
            <a:r>
              <a:rPr lang="en-US" sz="1100" dirty="0"/>
              <a:t>put option gives the holder the right to sell the asset at a specific price over a given period of time. </a:t>
            </a:r>
            <a:endParaRPr lang="en-US" sz="1100" dirty="0" smtClean="0"/>
          </a:p>
          <a:p>
            <a:r>
              <a:rPr sz="2000" dirty="0"/>
              <a:t>The option can either be exercised </a:t>
            </a:r>
            <a:r>
              <a:rPr sz="2000" dirty="0" smtClean="0"/>
              <a:t>at:</a:t>
            </a:r>
          </a:p>
          <a:p>
            <a:pPr lvl="1"/>
            <a:r>
              <a:rPr lang="en-US" sz="1600" dirty="0" smtClean="0"/>
              <a:t>E</a:t>
            </a:r>
            <a:r>
              <a:rPr sz="1600" dirty="0" smtClean="0"/>
              <a:t>xpiration date (European </a:t>
            </a:r>
            <a:r>
              <a:rPr sz="1600" dirty="0"/>
              <a:t>option), </a:t>
            </a:r>
            <a:endParaRPr lang="en-US" sz="1600" dirty="0" smtClean="0"/>
          </a:p>
          <a:p>
            <a:pPr lvl="1"/>
            <a:r>
              <a:rPr sz="1600" dirty="0" smtClean="0"/>
              <a:t>or </a:t>
            </a:r>
            <a:r>
              <a:rPr sz="1600" dirty="0"/>
              <a:t>any time during its life </a:t>
            </a:r>
            <a:r>
              <a:rPr sz="1600" dirty="0" smtClean="0"/>
              <a:t>(American option).</a:t>
            </a:r>
          </a:p>
          <a:p>
            <a:pPr algn="just"/>
            <a:r>
              <a:rPr lang="en-US" sz="2000" dirty="0" smtClean="0"/>
              <a:t>In our model the provider buys an option: </a:t>
            </a:r>
          </a:p>
          <a:p>
            <a:pPr lvl="1" algn="just"/>
            <a:r>
              <a:rPr lang="en-US" sz="1300" dirty="0" smtClean="0"/>
              <a:t>To acquire the right to outsource  reserved requests to hedge against the risks</a:t>
            </a:r>
          </a:p>
          <a:p>
            <a:pPr lvl="1" algn="just"/>
            <a:r>
              <a:rPr lang="en-US" sz="1300" dirty="0" smtClean="0"/>
              <a:t>and it needs to exercise the option any time in the future according to the load and upcoming reserved requests, </a:t>
            </a:r>
          </a:p>
          <a:p>
            <a:pPr algn="ctr">
              <a:buNone/>
            </a:pPr>
            <a:r>
              <a:rPr sz="2300" dirty="0">
                <a:solidFill>
                  <a:schemeClr val="tx1"/>
                </a:solidFill>
              </a:rPr>
              <a:t>T</a:t>
            </a:r>
            <a:r>
              <a:rPr lang="en-US" sz="2300" dirty="0" smtClean="0">
                <a:solidFill>
                  <a:schemeClr val="tx1"/>
                </a:solidFill>
              </a:rPr>
              <a:t>he American call option is the most appropriate for our work.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103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Example (European)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400" dirty="0"/>
              <a:t>Suppose that a market participant purchases a call </a:t>
            </a:r>
            <a:r>
              <a:rPr sz="2400" dirty="0" smtClean="0"/>
              <a:t>option in $2:</a:t>
            </a:r>
          </a:p>
          <a:p>
            <a:pPr lvl="1"/>
            <a:r>
              <a:rPr lang="en-US" sz="1800" dirty="0" smtClean="0"/>
              <a:t>S</a:t>
            </a:r>
            <a:r>
              <a:rPr sz="1800" dirty="0" smtClean="0"/>
              <a:t>trike </a:t>
            </a:r>
            <a:r>
              <a:rPr sz="1800" dirty="0"/>
              <a:t>price of $28 </a:t>
            </a:r>
            <a:endParaRPr lang="en-US" sz="1800" dirty="0" smtClean="0"/>
          </a:p>
          <a:p>
            <a:pPr lvl="1"/>
            <a:r>
              <a:rPr lang="en-US" sz="1800" dirty="0" smtClean="0"/>
              <a:t>E</a:t>
            </a:r>
            <a:r>
              <a:rPr sz="1800" dirty="0" smtClean="0"/>
              <a:t>xpiration </a:t>
            </a:r>
            <a:r>
              <a:rPr sz="1800" dirty="0"/>
              <a:t>date in </a:t>
            </a:r>
            <a:r>
              <a:rPr sz="1800" dirty="0" smtClean="0"/>
              <a:t>two months</a:t>
            </a:r>
            <a:r>
              <a:rPr sz="1800" dirty="0"/>
              <a:t>. </a:t>
            </a:r>
            <a:endParaRPr sz="1800" dirty="0" smtClean="0"/>
          </a:p>
          <a:p>
            <a:r>
              <a:rPr lang="en-US" sz="2400" dirty="0"/>
              <a:t>T</a:t>
            </a:r>
            <a:r>
              <a:rPr sz="2400" dirty="0" smtClean="0"/>
              <a:t>wo months</a:t>
            </a:r>
            <a:r>
              <a:rPr lang="en-US" sz="2400" dirty="0" smtClean="0"/>
              <a:t> later</a:t>
            </a:r>
            <a:r>
              <a:rPr sz="2400" dirty="0" smtClean="0"/>
              <a:t>, </a:t>
            </a:r>
            <a:r>
              <a:rPr sz="2400" dirty="0"/>
              <a:t>the spot price goes to $35, </a:t>
            </a:r>
            <a:r>
              <a:rPr sz="2400" dirty="0" smtClean="0"/>
              <a:t>in this </a:t>
            </a:r>
            <a:r>
              <a:rPr sz="2400" dirty="0"/>
              <a:t>case, he/she exercises the option and gains the </a:t>
            </a:r>
            <a:r>
              <a:rPr sz="2400" dirty="0" smtClean="0"/>
              <a:t>advantage of </a:t>
            </a:r>
            <a:r>
              <a:rPr sz="2400" dirty="0"/>
              <a:t>(35 </a:t>
            </a:r>
            <a:r>
              <a:rPr sz="2400" dirty="0" smtClean="0"/>
              <a:t>- 28</a:t>
            </a:r>
            <a:r>
              <a:rPr sz="2400" dirty="0"/>
              <a:t>) </a:t>
            </a:r>
            <a:r>
              <a:rPr sz="2400" dirty="0" smtClean="0"/>
              <a:t>- 2 </a:t>
            </a:r>
            <a:r>
              <a:rPr sz="2400" dirty="0"/>
              <a:t>= $5. </a:t>
            </a:r>
            <a:endParaRPr sz="2400" dirty="0" smtClean="0"/>
          </a:p>
          <a:p>
            <a:r>
              <a:rPr sz="2400" dirty="0" smtClean="0"/>
              <a:t>If </a:t>
            </a:r>
            <a:r>
              <a:rPr sz="2400" dirty="0"/>
              <a:t>the spot price stays below </a:t>
            </a:r>
            <a:r>
              <a:rPr sz="2400" dirty="0" smtClean="0"/>
              <a:t>the strike </a:t>
            </a:r>
            <a:r>
              <a:rPr sz="2400" dirty="0"/>
              <a:t>price, the option holder might buy at the spot price </a:t>
            </a:r>
            <a:r>
              <a:rPr sz="2400" dirty="0" smtClean="0"/>
              <a:t>and allow </a:t>
            </a:r>
            <a:r>
              <a:rPr sz="2400" dirty="0"/>
              <a:t>the option to be expired. </a:t>
            </a:r>
            <a:endParaRPr sz="2400" dirty="0" smtClean="0"/>
          </a:p>
          <a:p>
            <a:pPr lvl="1"/>
            <a:r>
              <a:rPr sz="1800" dirty="0" smtClean="0"/>
              <a:t>In </a:t>
            </a:r>
            <a:r>
              <a:rPr sz="1800" dirty="0"/>
              <a:t>this case, the $2 </a:t>
            </a:r>
            <a:r>
              <a:rPr sz="1800" dirty="0" smtClean="0"/>
              <a:t>premium paid </a:t>
            </a:r>
            <a:r>
              <a:rPr sz="1800" dirty="0"/>
              <a:t>at the beginning of the option contract is lost.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Pricing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/>
              <a:t>An option contract is defined by a tuple (</a:t>
            </a:r>
            <a:r>
              <a:rPr smtClean="0"/>
              <a:t>P, K, T</a:t>
            </a:r>
            <a:r>
              <a:rPr/>
              <a:t>), </a:t>
            </a:r>
            <a:r>
              <a:rPr smtClean="0"/>
              <a:t>where </a:t>
            </a:r>
          </a:p>
          <a:p>
            <a:pPr lvl="1"/>
            <a:r>
              <a:rPr smtClean="0"/>
              <a:t>P </a:t>
            </a:r>
            <a:r>
              <a:rPr/>
              <a:t>is the price of buying the </a:t>
            </a:r>
            <a:r>
              <a:rPr smtClean="0"/>
              <a:t>option</a:t>
            </a:r>
            <a:r>
              <a:rPr lang="en-US" dirty="0" smtClean="0"/>
              <a:t> (Premium)</a:t>
            </a:r>
            <a:r>
              <a:rPr smtClean="0"/>
              <a:t>, </a:t>
            </a:r>
            <a:endParaRPr lang="en-US" dirty="0" smtClean="0"/>
          </a:p>
          <a:p>
            <a:pPr lvl="1"/>
            <a:r>
              <a:rPr smtClean="0"/>
              <a:t>K </a:t>
            </a:r>
            <a:r>
              <a:rPr/>
              <a:t>is the strike </a:t>
            </a:r>
            <a:r>
              <a:rPr smtClean="0"/>
              <a:t>price,</a:t>
            </a:r>
            <a:endParaRPr lang="en-US" dirty="0" smtClean="0"/>
          </a:p>
          <a:p>
            <a:pPr lvl="1"/>
            <a:r>
              <a:rPr smtClean="0"/>
              <a:t>and </a:t>
            </a:r>
            <a:r>
              <a:rPr/>
              <a:t>T is the expiration date</a:t>
            </a:r>
            <a:r>
              <a:rPr smtClean="0"/>
              <a:t>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Strike Price (K)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/>
              <a:t>Given that the price per time unit for the reserved instances is R, </a:t>
            </a:r>
          </a:p>
          <a:p>
            <a:pPr lvl="1"/>
            <a:r>
              <a:rPr lang="en-US" dirty="0" smtClean="0"/>
              <a:t>The provider buys an option with a strike price lower than R to secure its future profitability. </a:t>
            </a:r>
          </a:p>
          <a:p>
            <a:pPr lvl="1"/>
            <a:r>
              <a:rPr lang="en-US" dirty="0" smtClean="0"/>
              <a:t>As long as the spot market price, S, is lower than R, the provider submits a request for buying an option with strike price K = S, otherwise K = R.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Infrastructure as a Service providers and pricing plans</a:t>
            </a:r>
            <a:endParaRPr sz="2000" dirty="0" smtClean="0"/>
          </a:p>
          <a:p>
            <a:pPr lvl="1"/>
            <a:r>
              <a:rPr lang="en-US" sz="1600" dirty="0" smtClean="0"/>
              <a:t>Reserved and On-demand</a:t>
            </a:r>
          </a:p>
          <a:p>
            <a:r>
              <a:rPr lang="en-US" sz="2000" dirty="0" smtClean="0"/>
              <a:t>Problem definition</a:t>
            </a:r>
            <a:endParaRPr sz="2000" dirty="0" smtClean="0"/>
          </a:p>
          <a:p>
            <a:r>
              <a:rPr sz="2000" dirty="0" smtClean="0"/>
              <a:t>System Mode</a:t>
            </a:r>
            <a:r>
              <a:rPr lang="en-US" sz="2000" dirty="0" smtClean="0"/>
              <a:t>l</a:t>
            </a:r>
          </a:p>
          <a:p>
            <a:pPr lvl="1"/>
            <a:r>
              <a:rPr lang="en-US" sz="1600" dirty="0" smtClean="0"/>
              <a:t>Cloud Federation </a:t>
            </a:r>
            <a:endParaRPr lang="en-US" sz="200" dirty="0" smtClean="0"/>
          </a:p>
          <a:p>
            <a:pPr lvl="1"/>
            <a:r>
              <a:rPr lang="en-US" sz="1600" dirty="0" smtClean="0"/>
              <a:t>Spot market</a:t>
            </a:r>
          </a:p>
          <a:p>
            <a:pPr lvl="1"/>
            <a:r>
              <a:rPr lang="en-US" sz="1600" dirty="0" smtClean="0"/>
              <a:t>Option market</a:t>
            </a:r>
          </a:p>
          <a:p>
            <a:pPr lvl="2"/>
            <a:r>
              <a:rPr lang="en-US" sz="1100" dirty="0" smtClean="0"/>
              <a:t>Option pricing</a:t>
            </a:r>
          </a:p>
          <a:p>
            <a:pPr lvl="1"/>
            <a:r>
              <a:rPr lang="en-US" sz="1600" dirty="0" smtClean="0"/>
              <a:t>Policies</a:t>
            </a:r>
            <a:endParaRPr sz="1100" dirty="0" smtClean="0"/>
          </a:p>
          <a:p>
            <a:r>
              <a:rPr sz="2000" dirty="0" smtClean="0"/>
              <a:t>Performance Evaluation</a:t>
            </a:r>
          </a:p>
          <a:p>
            <a:pPr lvl="1"/>
            <a:r>
              <a:rPr lang="en-US" sz="1600" dirty="0" smtClean="0"/>
              <a:t>Experimental Setup</a:t>
            </a:r>
          </a:p>
          <a:p>
            <a:pPr lvl="1"/>
            <a:r>
              <a:rPr lang="en-US" sz="1600" dirty="0" smtClean="0"/>
              <a:t>Results</a:t>
            </a:r>
          </a:p>
          <a:p>
            <a:r>
              <a:rPr sz="2000" dirty="0" smtClean="0"/>
              <a:t>Conclusion and Future Work</a:t>
            </a:r>
          </a:p>
          <a:p>
            <a:endParaRPr dirty="0" smtClean="0"/>
          </a:p>
          <a:p>
            <a:endParaRPr dirty="0" smtClean="0"/>
          </a:p>
          <a:p>
            <a:endParaRPr dirty="0" smtClean="0"/>
          </a:p>
          <a:p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62"/>
    </mc:Choice>
    <mc:Fallback xmlns="">
      <p:transition xmlns:p14="http://schemas.microsoft.com/office/powerpoint/2010/main" spd="slow" advTm="2662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Expiration Date (T)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The provider is oblivious to the duration of the VM </a:t>
            </a:r>
            <a:r>
              <a:rPr dirty="0" smtClean="0"/>
              <a:t>and its </a:t>
            </a:r>
            <a:r>
              <a:rPr dirty="0"/>
              <a:t>future load, so we consider T as a fixed value, e.g. </a:t>
            </a:r>
            <a:r>
              <a:rPr dirty="0" smtClean="0"/>
              <a:t>one month</a:t>
            </a:r>
            <a:r>
              <a:rPr dirty="0"/>
              <a:t>. </a:t>
            </a:r>
            <a:endParaRPr dirty="0" smtClean="0"/>
          </a:p>
          <a:p>
            <a:r>
              <a:rPr dirty="0" smtClean="0"/>
              <a:t>We </a:t>
            </a:r>
            <a:r>
              <a:rPr dirty="0"/>
              <a:t>investigate the impact of the time to </a:t>
            </a:r>
            <a:r>
              <a:rPr dirty="0" smtClean="0"/>
              <a:t>maturity of </a:t>
            </a:r>
            <a:r>
              <a:rPr dirty="0"/>
              <a:t>the options on the model in our study. </a:t>
            </a:r>
            <a:endParaRPr dirty="0" smtClean="0"/>
          </a:p>
          <a:p>
            <a:r>
              <a:rPr dirty="0" smtClean="0"/>
              <a:t>Optimization strategies </a:t>
            </a:r>
            <a:r>
              <a:rPr dirty="0"/>
              <a:t>regarding buying option with the best </a:t>
            </a:r>
            <a:r>
              <a:rPr dirty="0" smtClean="0"/>
              <a:t>expiration date </a:t>
            </a:r>
            <a:r>
              <a:rPr dirty="0"/>
              <a:t>requires load prediction strategies. </a:t>
            </a:r>
            <a:endParaRPr dirty="0" smtClean="0"/>
          </a:p>
          <a:p>
            <a:r>
              <a:rPr dirty="0" smtClean="0"/>
              <a:t>It </a:t>
            </a:r>
            <a:r>
              <a:rPr dirty="0"/>
              <a:t>can be </a:t>
            </a:r>
            <a:r>
              <a:rPr dirty="0" smtClean="0"/>
              <a:t>considered as </a:t>
            </a:r>
            <a:r>
              <a:rPr dirty="0"/>
              <a:t>an extension of this work.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Price (P)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smtClean="0"/>
              <a:t>Popular Technique: Binomial </a:t>
            </a:r>
            <a:r>
              <a:rPr dirty="0"/>
              <a:t>lattice or </a:t>
            </a:r>
            <a:r>
              <a:rPr dirty="0" smtClean="0"/>
              <a:t>tree. </a:t>
            </a:r>
          </a:p>
          <a:p>
            <a:pPr marL="1036637" lvl="1" indent="-457200">
              <a:buFont typeface="+mj-lt"/>
              <a:buAutoNum type="arabicPeriod"/>
            </a:pPr>
            <a:r>
              <a:rPr lang="en-US" dirty="0" smtClean="0"/>
              <a:t>Consider the current spot market price </a:t>
            </a:r>
            <a:r>
              <a:rPr lang="en-US" smtClean="0"/>
              <a:t>is </a:t>
            </a:r>
            <a:r>
              <a:rPr lang="en-US" i="1"/>
              <a:t>S</a:t>
            </a:r>
            <a:r>
              <a:rPr lang="en-US" i="1" baseline="-25000"/>
              <a:t>0</a:t>
            </a:r>
            <a:r>
              <a:rPr lang="en-US" smtClean="0"/>
              <a:t>. </a:t>
            </a:r>
            <a:endParaRPr lang="en-US" dirty="0" smtClean="0"/>
          </a:p>
          <a:p>
            <a:pPr marL="1036637" lvl="1" indent="-457200">
              <a:buFont typeface="+mj-lt"/>
              <a:buAutoNum type="arabicPeriod"/>
            </a:pPr>
            <a:r>
              <a:rPr lang="en-US" i="1" dirty="0" smtClean="0"/>
              <a:t>S</a:t>
            </a:r>
            <a:r>
              <a:rPr lang="en-US" i="1" baseline="-25000" dirty="0" smtClean="0"/>
              <a:t>0</a:t>
            </a:r>
            <a:r>
              <a:rPr lang="en-US" baseline="-25000" dirty="0" smtClean="0"/>
              <a:t> </a:t>
            </a:r>
            <a:r>
              <a:rPr lang="en-US" dirty="0" smtClean="0"/>
              <a:t>goes to </a:t>
            </a:r>
            <a:r>
              <a:rPr lang="en-US" i="1" dirty="0" smtClean="0"/>
              <a:t>S</a:t>
            </a:r>
            <a:r>
              <a:rPr lang="en-US" i="1" baseline="-25000" dirty="0" smtClean="0"/>
              <a:t>0</a:t>
            </a:r>
            <a:r>
              <a:rPr lang="en-US" i="1" dirty="0" smtClean="0"/>
              <a:t>u</a:t>
            </a:r>
            <a:r>
              <a:rPr lang="en-US" dirty="0" smtClean="0"/>
              <a:t> with probability of </a:t>
            </a:r>
            <a:r>
              <a:rPr lang="en-US" i="1" dirty="0" smtClean="0"/>
              <a:t>p</a:t>
            </a:r>
            <a:r>
              <a:rPr lang="en-US" dirty="0" smtClean="0"/>
              <a:t> and to </a:t>
            </a:r>
            <a:r>
              <a:rPr lang="en-US" i="1" dirty="0" smtClean="0"/>
              <a:t>S</a:t>
            </a:r>
            <a:r>
              <a:rPr lang="en-US" i="1" baseline="-25000" dirty="0" smtClean="0"/>
              <a:t>0</a:t>
            </a:r>
            <a:r>
              <a:rPr lang="en-US" i="1" dirty="0" smtClean="0"/>
              <a:t>d</a:t>
            </a:r>
            <a:r>
              <a:rPr lang="en-US" dirty="0" smtClean="0"/>
              <a:t> with probability </a:t>
            </a:r>
            <a:r>
              <a:rPr lang="en-US" i="1" dirty="0" smtClean="0"/>
              <a:t>1-p</a:t>
            </a:r>
            <a:r>
              <a:rPr lang="en-US" dirty="0" smtClean="0"/>
              <a:t> at each time step </a:t>
            </a:r>
            <a:r>
              <a:rPr lang="en-US" dirty="0" smtClean="0">
                <a:sym typeface="Symbol"/>
              </a:rPr>
              <a:t></a:t>
            </a:r>
            <a:r>
              <a:rPr lang="en-US" dirty="0" smtClean="0"/>
              <a:t>T. </a:t>
            </a:r>
          </a:p>
          <a:p>
            <a:pPr marL="1036637" lvl="1" indent="-457200">
              <a:buFont typeface="+mj-lt"/>
              <a:buAutoNum type="arabicPeriod"/>
            </a:pPr>
            <a:r>
              <a:rPr lang="en-US" dirty="0" smtClean="0"/>
              <a:t>Let </a:t>
            </a:r>
            <a:r>
              <a:rPr lang="en-US" i="1" dirty="0" smtClean="0"/>
              <a:t>T = </a:t>
            </a:r>
            <a:r>
              <a:rPr lang="en-US" i="1" dirty="0" err="1" smtClean="0"/>
              <a:t>n</a:t>
            </a:r>
            <a:r>
              <a:rPr lang="en-US" i="1" dirty="0" err="1" smtClean="0">
                <a:sym typeface="Symbol"/>
              </a:rPr>
              <a:t>.</a:t>
            </a:r>
            <a:r>
              <a:rPr lang="en-US" i="1" dirty="0" err="1" smtClean="0"/>
              <a:t>T</a:t>
            </a:r>
            <a:r>
              <a:rPr lang="en-US" dirty="0" smtClean="0"/>
              <a:t>, where T is the option expiration date, </a:t>
            </a:r>
          </a:p>
          <a:p>
            <a:pPr marL="1036637" lvl="1" indent="-457200">
              <a:buFont typeface="+mj-lt"/>
              <a:buAutoNum type="arabicPeriod"/>
            </a:pPr>
            <a:r>
              <a:rPr lang="en-US" dirty="0" smtClean="0"/>
              <a:t>A lattice of spot price movement for n = 3: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67132" y="3773490"/>
            <a:ext cx="2286016" cy="2132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Price (P</a:t>
            </a:r>
            <a:r>
              <a:rPr lang="en-US" dirty="0" smtClean="0"/>
              <a:t>)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74" y="1630350"/>
            <a:ext cx="7772400" cy="4114800"/>
          </a:xfrm>
        </p:spPr>
        <p:txBody>
          <a:bodyPr/>
          <a:lstStyle/>
          <a:p>
            <a:pPr marL="466725" indent="-457200">
              <a:buFont typeface="+mj-lt"/>
              <a:buAutoNum type="arabicPeriod" startAt="5"/>
            </a:pPr>
            <a:r>
              <a:rPr lang="en-US" sz="2000" dirty="0" smtClean="0">
                <a:solidFill>
                  <a:schemeClr val="tx1"/>
                </a:solidFill>
              </a:rPr>
              <a:t>A call option is worth max(S</a:t>
            </a:r>
            <a:r>
              <a:rPr lang="en-US" sz="2000" baseline="-25000" dirty="0" smtClean="0">
                <a:solidFill>
                  <a:schemeClr val="tx1"/>
                </a:solidFill>
              </a:rPr>
              <a:t>T</a:t>
            </a:r>
            <a:r>
              <a:rPr lang="en-US" sz="2000" dirty="0" smtClean="0">
                <a:solidFill>
                  <a:schemeClr val="tx1"/>
                </a:solidFill>
              </a:rPr>
              <a:t> – K, 0), where S</a:t>
            </a:r>
            <a:r>
              <a:rPr lang="en-US" sz="2000" baseline="-25000" dirty="0" smtClean="0">
                <a:solidFill>
                  <a:schemeClr val="tx1"/>
                </a:solidFill>
              </a:rPr>
              <a:t>T</a:t>
            </a:r>
            <a:r>
              <a:rPr lang="en-US" sz="2000" dirty="0" smtClean="0">
                <a:solidFill>
                  <a:schemeClr val="tx1"/>
                </a:solidFill>
              </a:rPr>
              <a:t> is the spot market price for underlying asset at time T.</a:t>
            </a:r>
          </a:p>
          <a:p>
            <a:pPr marL="466725" indent="-457200">
              <a:buFont typeface="+mj-lt"/>
              <a:buAutoNum type="arabicPeriod" startAt="5"/>
            </a:pPr>
            <a:r>
              <a:rPr sz="2000" dirty="0" smtClean="0">
                <a:solidFill>
                  <a:schemeClr val="tx1"/>
                </a:solidFill>
              </a:rPr>
              <a:t>Assuming </a:t>
            </a:r>
            <a:r>
              <a:rPr sz="2000" dirty="0">
                <a:solidFill>
                  <a:schemeClr val="tx1"/>
                </a:solidFill>
              </a:rPr>
              <a:t>risk neutral world, the value at each node </a:t>
            </a:r>
            <a:r>
              <a:rPr sz="2000" dirty="0" smtClean="0">
                <a:solidFill>
                  <a:schemeClr val="tx1"/>
                </a:solidFill>
              </a:rPr>
              <a:t>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sz="2000" dirty="0" smtClean="0">
                <a:solidFill>
                  <a:schemeClr val="tx1"/>
                </a:solidFill>
              </a:rPr>
              <a:t>time </a:t>
            </a:r>
            <a:r>
              <a:rPr sz="2000" dirty="0">
                <a:solidFill>
                  <a:schemeClr val="tx1"/>
                </a:solidFill>
              </a:rPr>
              <a:t>T </a:t>
            </a:r>
            <a:r>
              <a:rPr lang="en-US" sz="2000" dirty="0" smtClean="0">
                <a:solidFill>
                  <a:schemeClr val="tx1"/>
                </a:solidFill>
              </a:rPr>
              <a:t>- </a:t>
            </a:r>
            <a:r>
              <a:rPr lang="en-US" sz="2000" dirty="0" smtClean="0">
                <a:solidFill>
                  <a:schemeClr val="tx1"/>
                </a:solidFill>
                <a:sym typeface="Symbol"/>
              </a:rPr>
              <a:t></a:t>
            </a:r>
            <a:r>
              <a:rPr sz="2000" dirty="0" smtClean="0">
                <a:solidFill>
                  <a:schemeClr val="tx1"/>
                </a:solidFill>
              </a:rPr>
              <a:t>T </a:t>
            </a:r>
            <a:r>
              <a:rPr sz="2000" dirty="0">
                <a:solidFill>
                  <a:schemeClr val="tx1"/>
                </a:solidFill>
              </a:rPr>
              <a:t>is computed according </a:t>
            </a:r>
            <a:endParaRPr lang="en-US" sz="2000" dirty="0">
              <a:solidFill>
                <a:schemeClr val="tx1"/>
              </a:solidFill>
            </a:endParaRPr>
          </a:p>
          <a:p>
            <a:pPr marL="9525" indent="0">
              <a:buNone/>
            </a:pPr>
            <a:r>
              <a:rPr lang="en-US" sz="1300" dirty="0" smtClean="0">
                <a:solidFill>
                  <a:schemeClr val="tx1"/>
                </a:solidFill>
              </a:rPr>
              <a:t>              </a:t>
            </a:r>
            <a:r>
              <a:rPr lang="en-US" sz="1300" dirty="0" smtClean="0">
                <a:solidFill>
                  <a:srgbClr val="000000"/>
                </a:solidFill>
              </a:rPr>
              <a:t>    The </a:t>
            </a:r>
            <a:r>
              <a:rPr lang="en-US" sz="1300" dirty="0">
                <a:solidFill>
                  <a:srgbClr val="000000"/>
                </a:solidFill>
              </a:rPr>
              <a:t>expected payoff value at time T and the risk-free interest rate, r, for the time period </a:t>
            </a:r>
            <a:r>
              <a:rPr lang="en-US" sz="1300" dirty="0">
                <a:solidFill>
                  <a:srgbClr val="000000"/>
                </a:solidFill>
                <a:sym typeface="Symbol"/>
              </a:rPr>
              <a:t></a:t>
            </a:r>
            <a:r>
              <a:rPr lang="en-US" sz="1300" dirty="0">
                <a:solidFill>
                  <a:srgbClr val="000000"/>
                </a:solidFill>
              </a:rPr>
              <a:t>T. </a:t>
            </a:r>
          </a:p>
          <a:p>
            <a:pPr marL="9525" indent="0"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            </a:t>
            </a:r>
            <a:r>
              <a:rPr sz="1400" dirty="0" smtClean="0">
                <a:solidFill>
                  <a:srgbClr val="000000"/>
                </a:solidFill>
              </a:rPr>
              <a:t>In </a:t>
            </a:r>
            <a:r>
              <a:rPr sz="1400" dirty="0">
                <a:solidFill>
                  <a:srgbClr val="000000"/>
                </a:solidFill>
              </a:rPr>
              <a:t>this study we assumed r = 0. </a:t>
            </a:r>
            <a:endParaRPr lang="en-US" sz="1400" dirty="0" smtClean="0">
              <a:solidFill>
                <a:srgbClr val="000000"/>
              </a:solidFill>
            </a:endParaRPr>
          </a:p>
          <a:p>
            <a:pPr marL="466725" indent="-457200">
              <a:buFont typeface="+mj-lt"/>
              <a:buAutoNum type="arabicPeriod" startAt="5"/>
            </a:pPr>
            <a:r>
              <a:rPr sz="2000" dirty="0" smtClean="0">
                <a:solidFill>
                  <a:schemeClr val="tx1"/>
                </a:solidFill>
              </a:rPr>
              <a:t>Going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sz="2000" dirty="0" smtClean="0">
                <a:solidFill>
                  <a:schemeClr val="tx1"/>
                </a:solidFill>
              </a:rPr>
              <a:t>backward </a:t>
            </a:r>
            <a:r>
              <a:rPr sz="2000" dirty="0">
                <a:solidFill>
                  <a:schemeClr val="tx1"/>
                </a:solidFill>
              </a:rPr>
              <a:t>using the above procedure, the option value, </a:t>
            </a:r>
            <a:r>
              <a:rPr sz="2000" dirty="0" smtClean="0">
                <a:solidFill>
                  <a:schemeClr val="tx1"/>
                </a:solidFill>
              </a:rPr>
              <a:t>P,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sz="2000" dirty="0" smtClean="0">
                <a:solidFill>
                  <a:schemeClr val="tx1"/>
                </a:solidFill>
              </a:rPr>
              <a:t>can </a:t>
            </a:r>
            <a:r>
              <a:rPr sz="2000" dirty="0">
                <a:solidFill>
                  <a:schemeClr val="tx1"/>
                </a:solidFill>
              </a:rPr>
              <a:t>be obtained at time zero. 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466725" indent="-457200">
              <a:buFont typeface="+mj-lt"/>
              <a:buAutoNum type="arabicPeriod" startAt="5"/>
            </a:pPr>
            <a:r>
              <a:rPr lang="en-US" sz="2000" dirty="0" smtClean="0">
                <a:solidFill>
                  <a:schemeClr val="tx1"/>
                </a:solidFill>
              </a:rPr>
              <a:t>Factors </a:t>
            </a:r>
            <a:r>
              <a:rPr lang="en-US" sz="2000" i="1" dirty="0" smtClean="0">
                <a:solidFill>
                  <a:schemeClr val="tx1"/>
                </a:solidFill>
              </a:rPr>
              <a:t>u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i="1" dirty="0" smtClean="0">
                <a:solidFill>
                  <a:schemeClr val="tx1"/>
                </a:solidFill>
              </a:rPr>
              <a:t>d</a:t>
            </a:r>
            <a:r>
              <a:rPr lang="en-US" sz="2000" dirty="0" smtClean="0">
                <a:solidFill>
                  <a:schemeClr val="tx1"/>
                </a:solidFill>
              </a:rPr>
              <a:t> and </a:t>
            </a:r>
            <a:r>
              <a:rPr lang="en-US" sz="2000" i="1" dirty="0" smtClean="0">
                <a:solidFill>
                  <a:schemeClr val="tx1"/>
                </a:solidFill>
              </a:rPr>
              <a:t>p</a:t>
            </a:r>
            <a:r>
              <a:rPr lang="en-US" sz="2000" dirty="0" smtClean="0">
                <a:solidFill>
                  <a:schemeClr val="tx1"/>
                </a:solidFill>
              </a:rPr>
              <a:t> play crucial role in option pricing:</a:t>
            </a:r>
          </a:p>
          <a:p>
            <a:pPr marL="1036637" lvl="1" indent="-457200">
              <a:buNone/>
            </a:pPr>
            <a:endParaRPr lang="en-US" sz="1600" dirty="0" smtClean="0"/>
          </a:p>
          <a:p>
            <a:pPr marL="1036637" lvl="1" indent="-457200">
              <a:buNone/>
            </a:pPr>
            <a:endParaRPr lang="en-US" sz="1600" dirty="0" smtClean="0"/>
          </a:p>
          <a:p>
            <a:pPr marL="1036637" lvl="1" indent="-457200">
              <a:buNone/>
            </a:pPr>
            <a:r>
              <a:rPr lang="en-US" sz="1600" dirty="0" smtClean="0"/>
              <a:t>where </a:t>
            </a:r>
            <a:r>
              <a:rPr lang="en-US" sz="1600" dirty="0" smtClean="0">
                <a:sym typeface="Symbol"/>
              </a:rPr>
              <a:t> is called volatility (a measure of uncertainty about future price) </a:t>
            </a:r>
            <a:r>
              <a:rPr lang="en-US" sz="1600" dirty="0" smtClean="0"/>
              <a:t> </a:t>
            </a:r>
          </a:p>
          <a:p>
            <a:pPr marL="1036637" lvl="1" indent="-457200">
              <a:buNone/>
            </a:pPr>
            <a:r>
              <a:rPr lang="en-US" sz="1600" dirty="0" smtClean="0"/>
              <a:t>we calculate volatility according to the historical data by method provided in </a:t>
            </a:r>
          </a:p>
          <a:p>
            <a:pPr marL="1036637" lvl="1" indent="-457200">
              <a:buNone/>
            </a:pPr>
            <a:r>
              <a:rPr lang="en-US" sz="1600" i="1" dirty="0" smtClean="0"/>
              <a:t>J. Hull, Options, futures and other derivatives 2009.</a:t>
            </a:r>
            <a:endParaRPr lang="en-US" sz="1600" i="1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86421" y="4608390"/>
            <a:ext cx="3143272" cy="575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800" dirty="0" smtClean="0"/>
              <a:t>Baseline </a:t>
            </a:r>
            <a:r>
              <a:rPr sz="1800" dirty="0"/>
              <a:t>In-house Isolated Pool Policy (IIP)</a:t>
            </a:r>
          </a:p>
          <a:p>
            <a:pPr lvl="1"/>
            <a:r>
              <a:rPr lang="en-US" sz="1400" dirty="0" smtClean="0"/>
              <a:t>P</a:t>
            </a:r>
            <a:r>
              <a:rPr sz="1400" dirty="0" smtClean="0"/>
              <a:t>rovider </a:t>
            </a:r>
            <a:r>
              <a:rPr sz="1400" dirty="0"/>
              <a:t>works independently, without participating </a:t>
            </a:r>
            <a:r>
              <a:rPr sz="1400" dirty="0" smtClean="0"/>
              <a:t>in</a:t>
            </a:r>
            <a:r>
              <a:rPr lang="en-US" sz="1400" dirty="0" smtClean="0"/>
              <a:t> </a:t>
            </a:r>
            <a:r>
              <a:rPr sz="1400" dirty="0" smtClean="0"/>
              <a:t>the </a:t>
            </a:r>
            <a:r>
              <a:rPr sz="1400" dirty="0"/>
              <a:t>federation. </a:t>
            </a:r>
            <a:endParaRPr lang="en-US" sz="1400" dirty="0" smtClean="0"/>
          </a:p>
          <a:p>
            <a:pPr lvl="1"/>
            <a:r>
              <a:rPr lang="en-US" sz="1400" dirty="0"/>
              <a:t>I</a:t>
            </a:r>
            <a:r>
              <a:rPr sz="1400" dirty="0" smtClean="0"/>
              <a:t>solated </a:t>
            </a:r>
            <a:r>
              <a:rPr sz="1400" dirty="0"/>
              <a:t>pools of physical nodes for on-demand and </a:t>
            </a:r>
            <a:r>
              <a:rPr sz="1400" dirty="0" smtClean="0"/>
              <a:t>reserved</a:t>
            </a:r>
            <a:r>
              <a:rPr lang="en-US" sz="1400" dirty="0" smtClean="0"/>
              <a:t> </a:t>
            </a:r>
            <a:r>
              <a:rPr sz="1400" dirty="0" smtClean="0"/>
              <a:t>instances .</a:t>
            </a:r>
            <a:endParaRPr sz="1400" dirty="0"/>
          </a:p>
          <a:p>
            <a:r>
              <a:rPr sz="1800" dirty="0" smtClean="0"/>
              <a:t>Baseline </a:t>
            </a:r>
            <a:r>
              <a:rPr sz="1800" dirty="0"/>
              <a:t>Federated Isolated Pool Policy (FIP)</a:t>
            </a:r>
          </a:p>
          <a:p>
            <a:pPr lvl="1"/>
            <a:r>
              <a:rPr lang="en-US" sz="1400" dirty="0" smtClean="0"/>
              <a:t>I</a:t>
            </a:r>
            <a:r>
              <a:rPr sz="1400" dirty="0" smtClean="0"/>
              <a:t>f </a:t>
            </a:r>
            <a:r>
              <a:rPr sz="1400" dirty="0"/>
              <a:t>the provider is not able to </a:t>
            </a:r>
            <a:r>
              <a:rPr sz="1400" dirty="0" smtClean="0"/>
              <a:t>serve</a:t>
            </a:r>
            <a:r>
              <a:rPr lang="en-US" sz="1400" dirty="0" smtClean="0"/>
              <a:t> on-demand</a:t>
            </a:r>
            <a:r>
              <a:rPr sz="1400" dirty="0" smtClean="0"/>
              <a:t> </a:t>
            </a:r>
            <a:r>
              <a:rPr lang="en-US" sz="1400" dirty="0" smtClean="0"/>
              <a:t>requests </a:t>
            </a:r>
            <a:r>
              <a:rPr sz="1400" dirty="0" smtClean="0"/>
              <a:t>locally</a:t>
            </a:r>
            <a:r>
              <a:rPr lang="en-US" sz="1400" dirty="0" smtClean="0"/>
              <a:t> it outsource them  through federation spot market.</a:t>
            </a:r>
            <a:r>
              <a:rPr sz="1400" dirty="0" smtClean="0"/>
              <a:t> </a:t>
            </a:r>
            <a:endParaRPr lang="en-US" sz="1400" dirty="0" smtClean="0"/>
          </a:p>
          <a:p>
            <a:pPr lvl="1"/>
            <a:r>
              <a:rPr sz="1400" dirty="0" smtClean="0"/>
              <a:t>To </a:t>
            </a:r>
            <a:r>
              <a:rPr sz="1400" dirty="0"/>
              <a:t>be always cost-effective, if the spot price </a:t>
            </a:r>
            <a:r>
              <a:rPr sz="1400" dirty="0" smtClean="0"/>
              <a:t>in</a:t>
            </a:r>
            <a:r>
              <a:rPr lang="en-US" sz="1400" dirty="0" smtClean="0"/>
              <a:t> </a:t>
            </a:r>
            <a:r>
              <a:rPr sz="1400" dirty="0" smtClean="0"/>
              <a:t>the </a:t>
            </a:r>
            <a:r>
              <a:rPr sz="1400" dirty="0"/>
              <a:t>federation market is higher than the local </a:t>
            </a:r>
            <a:r>
              <a:rPr sz="1400" dirty="0" smtClean="0"/>
              <a:t>on-demand</a:t>
            </a:r>
            <a:r>
              <a:rPr lang="en-US" sz="1400" dirty="0" smtClean="0"/>
              <a:t> </a:t>
            </a:r>
            <a:r>
              <a:rPr sz="1400" dirty="0" smtClean="0"/>
              <a:t>price </a:t>
            </a:r>
            <a:r>
              <a:rPr sz="1400" dirty="0"/>
              <a:t>then the provider rejects the on-demand request. </a:t>
            </a:r>
            <a:endParaRPr lang="en-US" sz="1400" dirty="0" smtClean="0"/>
          </a:p>
          <a:p>
            <a:pPr lvl="1"/>
            <a:r>
              <a:rPr lang="en-US" sz="1400" dirty="0" smtClean="0"/>
              <a:t>T</a:t>
            </a:r>
            <a:r>
              <a:rPr sz="1400" dirty="0" smtClean="0"/>
              <a:t>he </a:t>
            </a:r>
            <a:r>
              <a:rPr sz="1400" dirty="0"/>
              <a:t>pool of physical nodes for reserved </a:t>
            </a:r>
            <a:r>
              <a:rPr sz="1400" dirty="0" smtClean="0"/>
              <a:t>and</a:t>
            </a:r>
            <a:r>
              <a:rPr lang="en-US" sz="1400" dirty="0" smtClean="0"/>
              <a:t> </a:t>
            </a:r>
            <a:r>
              <a:rPr sz="1400" dirty="0" smtClean="0"/>
              <a:t>on-demand </a:t>
            </a:r>
            <a:r>
              <a:rPr sz="1400" dirty="0"/>
              <a:t>instances are isolated to prevent rejection </a:t>
            </a:r>
            <a:r>
              <a:rPr sz="1400" dirty="0" smtClean="0"/>
              <a:t>of</a:t>
            </a:r>
            <a:r>
              <a:rPr lang="en-US" sz="1400" dirty="0" smtClean="0"/>
              <a:t> </a:t>
            </a:r>
            <a:r>
              <a:rPr sz="1400" dirty="0" smtClean="0"/>
              <a:t>reserved requests.</a:t>
            </a:r>
            <a:r>
              <a:rPr lang="en-US" sz="1400" dirty="0" smtClean="0"/>
              <a:t> </a:t>
            </a:r>
          </a:p>
          <a:p>
            <a:r>
              <a:rPr sz="1800" dirty="0" smtClean="0"/>
              <a:t>Federated </a:t>
            </a:r>
            <a:r>
              <a:rPr sz="1800" dirty="0"/>
              <a:t>Shared Pool Option-Enabled Policy (FSPO)</a:t>
            </a:r>
          </a:p>
          <a:p>
            <a:pPr lvl="1"/>
            <a:r>
              <a:rPr lang="en-US" sz="1400" dirty="0" smtClean="0"/>
              <a:t>T</a:t>
            </a:r>
            <a:r>
              <a:rPr sz="1400" dirty="0" smtClean="0"/>
              <a:t>he </a:t>
            </a:r>
            <a:r>
              <a:rPr sz="1400" dirty="0"/>
              <a:t>provider </a:t>
            </a:r>
            <a:r>
              <a:rPr sz="1400" dirty="0" smtClean="0"/>
              <a:t>accommodates</a:t>
            </a:r>
            <a:r>
              <a:rPr lang="en-US" sz="1400" dirty="0" smtClean="0"/>
              <a:t> </a:t>
            </a:r>
            <a:r>
              <a:rPr sz="1400" dirty="0" smtClean="0"/>
              <a:t>excess </a:t>
            </a:r>
            <a:r>
              <a:rPr sz="1400" dirty="0"/>
              <a:t>on-demand requests in the </a:t>
            </a:r>
            <a:r>
              <a:rPr sz="1400" dirty="0" smtClean="0"/>
              <a:t>underutilized</a:t>
            </a:r>
            <a:r>
              <a:rPr lang="en-US" sz="1400" dirty="0" smtClean="0"/>
              <a:t> </a:t>
            </a:r>
            <a:r>
              <a:rPr sz="1400" dirty="0" smtClean="0"/>
              <a:t>reserved </a:t>
            </a:r>
            <a:r>
              <a:rPr sz="1400" dirty="0"/>
              <a:t>capacity. </a:t>
            </a:r>
            <a:endParaRPr lang="en-US" sz="1400" dirty="0" smtClean="0"/>
          </a:p>
          <a:p>
            <a:pPr lvl="1"/>
            <a:r>
              <a:rPr lang="en-US" sz="1400" dirty="0" smtClean="0"/>
              <a:t>T</a:t>
            </a:r>
            <a:r>
              <a:rPr sz="1400" dirty="0" smtClean="0"/>
              <a:t>he </a:t>
            </a:r>
            <a:r>
              <a:rPr sz="1400" dirty="0"/>
              <a:t>provider buys </a:t>
            </a:r>
            <a:r>
              <a:rPr sz="1400" dirty="0" smtClean="0"/>
              <a:t>an</a:t>
            </a:r>
            <a:r>
              <a:rPr lang="en-US" sz="1400" dirty="0" smtClean="0"/>
              <a:t> </a:t>
            </a:r>
            <a:r>
              <a:rPr sz="1400" dirty="0" smtClean="0"/>
              <a:t>option </a:t>
            </a:r>
            <a:r>
              <a:rPr sz="1400" dirty="0"/>
              <a:t>whenever he accommodates on-demand requests </a:t>
            </a:r>
            <a:r>
              <a:rPr sz="1400" dirty="0" smtClean="0"/>
              <a:t>in</a:t>
            </a:r>
            <a:r>
              <a:rPr lang="en-US" sz="1400" dirty="0" smtClean="0"/>
              <a:t> </a:t>
            </a:r>
            <a:r>
              <a:rPr sz="1400" dirty="0" smtClean="0"/>
              <a:t>the </a:t>
            </a:r>
            <a:r>
              <a:rPr sz="1400" dirty="0"/>
              <a:t>reserved capacity. </a:t>
            </a:r>
            <a:endParaRPr lang="en-US" sz="1400" dirty="0" smtClean="0"/>
          </a:p>
          <a:p>
            <a:pPr lvl="1"/>
            <a:r>
              <a:rPr lang="en-US" sz="1400" dirty="0" smtClean="0"/>
              <a:t>I</a:t>
            </a:r>
            <a:r>
              <a:rPr sz="1400" dirty="0" smtClean="0"/>
              <a:t>f </a:t>
            </a:r>
            <a:r>
              <a:rPr sz="1400" dirty="0"/>
              <a:t>a reserved </a:t>
            </a:r>
            <a:r>
              <a:rPr sz="1400" dirty="0" smtClean="0"/>
              <a:t>request</a:t>
            </a:r>
            <a:r>
              <a:rPr lang="en-US" sz="1400" dirty="0" smtClean="0"/>
              <a:t> </a:t>
            </a:r>
            <a:r>
              <a:rPr sz="1400" dirty="0" smtClean="0"/>
              <a:t>comes </a:t>
            </a:r>
            <a:r>
              <a:rPr sz="1400" dirty="0"/>
              <a:t>in and the provider is not able to serve it locally, </a:t>
            </a:r>
            <a:r>
              <a:rPr sz="1400" dirty="0" smtClean="0"/>
              <a:t>the</a:t>
            </a:r>
            <a:r>
              <a:rPr lang="en-US" sz="1400" dirty="0" smtClean="0"/>
              <a:t> </a:t>
            </a:r>
            <a:r>
              <a:rPr sz="1400" dirty="0" smtClean="0"/>
              <a:t>option </a:t>
            </a:r>
            <a:r>
              <a:rPr sz="1400" dirty="0"/>
              <a:t>is exercised and the reserved request is outsourced </a:t>
            </a:r>
            <a:r>
              <a:rPr sz="1400" dirty="0" smtClean="0"/>
              <a:t>at</a:t>
            </a:r>
            <a:r>
              <a:rPr lang="en-US" sz="1400" dirty="0" smtClean="0"/>
              <a:t> </a:t>
            </a:r>
            <a:r>
              <a:rPr sz="1400" dirty="0" smtClean="0"/>
              <a:t>the </a:t>
            </a:r>
            <a:r>
              <a:rPr sz="1400" dirty="0"/>
              <a:t>strike price of the option.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mtClean="0"/>
              <a:t>Exprimental Setup</a:t>
            </a:r>
          </a:p>
          <a:p>
            <a:pPr lvl="1"/>
            <a:r>
              <a:rPr lang="en-US" dirty="0" smtClean="0"/>
              <a:t>Workload Setup</a:t>
            </a:r>
          </a:p>
          <a:p>
            <a:pPr lvl="2"/>
            <a:r>
              <a:rPr lang="en-US" dirty="0" smtClean="0"/>
              <a:t>lack of publicly available traces of real-world </a:t>
            </a:r>
            <a:r>
              <a:rPr lang="en-US" dirty="0" err="1" smtClean="0"/>
              <a:t>IaaS</a:t>
            </a:r>
            <a:r>
              <a:rPr lang="en-US" dirty="0" smtClean="0"/>
              <a:t> Cloud requests,</a:t>
            </a:r>
          </a:p>
          <a:p>
            <a:pPr lvl="2"/>
            <a:r>
              <a:rPr lang="en-US" dirty="0" smtClean="0"/>
              <a:t>VM request created based on the pair (S, D) </a:t>
            </a:r>
          </a:p>
          <a:p>
            <a:pPr lvl="3"/>
            <a:r>
              <a:rPr lang="en-US" dirty="0" smtClean="0"/>
              <a:t>S is the arrival time of the request </a:t>
            </a:r>
          </a:p>
          <a:p>
            <a:pPr lvl="4"/>
            <a:r>
              <a:rPr lang="en-US" dirty="0" smtClean="0"/>
              <a:t>Daily Cycle (with different load for weekdays and weakened)</a:t>
            </a:r>
          </a:p>
          <a:p>
            <a:pPr lvl="4"/>
            <a:r>
              <a:rPr lang="en-US" dirty="0" smtClean="0"/>
              <a:t>Detail in the paper</a:t>
            </a:r>
          </a:p>
          <a:p>
            <a:pPr lvl="3"/>
            <a:r>
              <a:rPr lang="en-US" dirty="0" smtClean="0"/>
              <a:t>D is the holding time of the instance by the user.</a:t>
            </a:r>
          </a:p>
          <a:p>
            <a:pPr lvl="4"/>
            <a:r>
              <a:rPr lang="en-US" dirty="0" smtClean="0"/>
              <a:t>D is taken to be a Pareto distributed random variable</a:t>
            </a:r>
          </a:p>
          <a:p>
            <a:pPr lvl="2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4124" y="4273556"/>
            <a:ext cx="3357586" cy="1956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000" dirty="0"/>
              <a:t>The experiments </a:t>
            </a:r>
            <a:r>
              <a:rPr sz="2000" dirty="0" smtClean="0"/>
              <a:t>developed </a:t>
            </a:r>
            <a:r>
              <a:rPr sz="2000" dirty="0"/>
              <a:t>using the </a:t>
            </a:r>
            <a:r>
              <a:rPr sz="2000" dirty="0" smtClean="0"/>
              <a:t>CloudSim, a discrete event Cloud </a:t>
            </a:r>
            <a:r>
              <a:rPr sz="2000" dirty="0"/>
              <a:t>simulator</a:t>
            </a:r>
            <a:r>
              <a:rPr sz="2000" dirty="0" smtClean="0"/>
              <a:t>.</a:t>
            </a:r>
          </a:p>
          <a:p>
            <a:r>
              <a:rPr sz="2000" dirty="0"/>
              <a:t>VM configuration is inspired by Amazon Elastic Compute Cloud</a:t>
            </a:r>
          </a:p>
          <a:p>
            <a:r>
              <a:rPr sz="2000" dirty="0"/>
              <a:t>The pricing is also adopted from the Amazon EC2 (the US east region</a:t>
            </a:r>
            <a:r>
              <a:rPr sz="2000" dirty="0" smtClean="0"/>
              <a:t>)</a:t>
            </a:r>
          </a:p>
          <a:p>
            <a:pPr lvl="1"/>
            <a:r>
              <a:rPr sz="1300" dirty="0" smtClean="0"/>
              <a:t>The </a:t>
            </a:r>
            <a:r>
              <a:rPr sz="1300" dirty="0"/>
              <a:t>provider charges their customers based on hourly </a:t>
            </a:r>
            <a:r>
              <a:rPr sz="1300" dirty="0" smtClean="0"/>
              <a:t>usage</a:t>
            </a:r>
            <a:endParaRPr lang="en-US" sz="1300" dirty="0" smtClean="0"/>
          </a:p>
          <a:p>
            <a:pPr lvl="1"/>
            <a:r>
              <a:rPr sz="1300" dirty="0" smtClean="0"/>
              <a:t>At </a:t>
            </a:r>
            <a:r>
              <a:rPr sz="1300" dirty="0"/>
              <a:t>the cost of $0.085 and $0.030 per hour for on-demand and reserved VMs, respectively.</a:t>
            </a:r>
          </a:p>
          <a:p>
            <a:r>
              <a:rPr lang="en-US" sz="2000" dirty="0" smtClean="0"/>
              <a:t>The </a:t>
            </a:r>
            <a:r>
              <a:rPr sz="2000" dirty="0"/>
              <a:t>provider capacity is set equal to the maximum number of simultaneously runnable VMs</a:t>
            </a:r>
            <a:r>
              <a:rPr sz="2000" dirty="0" smtClean="0"/>
              <a:t>.</a:t>
            </a:r>
          </a:p>
          <a:p>
            <a:pPr lvl="1"/>
            <a:r>
              <a:rPr sz="1300" dirty="0" smtClean="0"/>
              <a:t>The </a:t>
            </a:r>
            <a:r>
              <a:rPr sz="1300" dirty="0"/>
              <a:t>provider capacity is set to 200 VMs</a:t>
            </a:r>
            <a:r>
              <a:rPr sz="1300" dirty="0" smtClean="0"/>
              <a:t>.</a:t>
            </a:r>
            <a:endParaRPr lang="en-US" sz="1300" dirty="0" smtClean="0"/>
          </a:p>
          <a:p>
            <a:pPr lvl="1"/>
            <a:r>
              <a:rPr sz="1300" dirty="0" smtClean="0"/>
              <a:t>The </a:t>
            </a:r>
            <a:r>
              <a:rPr sz="1300" dirty="0"/>
              <a:t>reserved capacity is set to 100 VMs in all the experiments.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Setup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400" dirty="0"/>
              <a:t>Federation spot market </a:t>
            </a:r>
            <a:endParaRPr sz="2400" dirty="0" smtClean="0"/>
          </a:p>
          <a:p>
            <a:pPr lvl="1"/>
            <a:r>
              <a:rPr lang="en-US" sz="1800" dirty="0" smtClean="0"/>
              <a:t>P</a:t>
            </a:r>
            <a:r>
              <a:rPr sz="1800" dirty="0" smtClean="0"/>
              <a:t>rices </a:t>
            </a:r>
            <a:r>
              <a:rPr sz="1800" dirty="0"/>
              <a:t>are </a:t>
            </a:r>
            <a:r>
              <a:rPr sz="1800" dirty="0" smtClean="0"/>
              <a:t>generated according to </a:t>
            </a:r>
            <a:r>
              <a:rPr sz="1800" dirty="0"/>
              <a:t>the statistical </a:t>
            </a:r>
            <a:r>
              <a:rPr sz="1800" dirty="0" smtClean="0"/>
              <a:t>model for </a:t>
            </a:r>
            <a:r>
              <a:rPr sz="1800" dirty="0"/>
              <a:t>fluctuation of the spot instances in the Amazon EC2 spot </a:t>
            </a:r>
            <a:r>
              <a:rPr sz="1800" dirty="0" smtClean="0"/>
              <a:t>market </a:t>
            </a:r>
            <a:r>
              <a:rPr lang="en-US" sz="1800" dirty="0" smtClean="0"/>
              <a:t>by </a:t>
            </a:r>
            <a:r>
              <a:rPr lang="en-US" sz="1800" dirty="0" err="1" smtClean="0"/>
              <a:t>Javadi</a:t>
            </a:r>
            <a:r>
              <a:rPr lang="en-US" sz="1800" dirty="0" smtClean="0"/>
              <a:t> et al. </a:t>
            </a:r>
          </a:p>
          <a:p>
            <a:pPr lvl="2"/>
            <a:r>
              <a:rPr lang="en-US" sz="1200" dirty="0" smtClean="0"/>
              <a:t>C</a:t>
            </a:r>
            <a:r>
              <a:rPr sz="1200" dirty="0" smtClean="0"/>
              <a:t>orrelation between </a:t>
            </a:r>
            <a:r>
              <a:rPr sz="1200" dirty="0"/>
              <a:t>generated spot prices and the price of </a:t>
            </a:r>
            <a:r>
              <a:rPr sz="1200" dirty="0" smtClean="0"/>
              <a:t>on-demand and </a:t>
            </a:r>
            <a:r>
              <a:rPr sz="1200" dirty="0"/>
              <a:t>reserved instances makes the evaluation of our </a:t>
            </a:r>
            <a:r>
              <a:rPr sz="1200" dirty="0" smtClean="0"/>
              <a:t>model more </a:t>
            </a:r>
            <a:r>
              <a:rPr sz="1200" dirty="0"/>
              <a:t>significant. </a:t>
            </a:r>
            <a:endParaRPr sz="1200" dirty="0" smtClean="0"/>
          </a:p>
          <a:p>
            <a:pPr lvl="2"/>
            <a:r>
              <a:rPr lang="en-US" sz="1200" dirty="0" smtClean="0"/>
              <a:t>T</a:t>
            </a:r>
            <a:r>
              <a:rPr sz="1200" dirty="0" smtClean="0"/>
              <a:t>he </a:t>
            </a:r>
            <a:r>
              <a:rPr sz="1200" dirty="0"/>
              <a:t>statistical model provides </a:t>
            </a:r>
            <a:r>
              <a:rPr sz="1200" dirty="0" smtClean="0"/>
              <a:t>more flexibility </a:t>
            </a:r>
            <a:r>
              <a:rPr sz="1200" dirty="0"/>
              <a:t>to investigate our proposed market </a:t>
            </a:r>
            <a:endParaRPr lang="en-US" sz="1200" dirty="0" smtClean="0"/>
          </a:p>
          <a:p>
            <a:pPr lvl="3"/>
            <a:r>
              <a:rPr sz="1400" dirty="0" smtClean="0"/>
              <a:t>we can modify </a:t>
            </a:r>
            <a:r>
              <a:rPr sz="1400" dirty="0"/>
              <a:t>the </a:t>
            </a:r>
            <a:r>
              <a:rPr sz="1400" dirty="0" smtClean="0"/>
              <a:t>parameters</a:t>
            </a:r>
            <a:r>
              <a:rPr lang="en-US" sz="1400" dirty="0" smtClean="0"/>
              <a:t> e.g. to increase the volatility.</a:t>
            </a:r>
          </a:p>
          <a:p>
            <a:r>
              <a:rPr lang="en-US" sz="2400" dirty="0" smtClean="0"/>
              <a:t>Option pricing is done by the previously described method.</a:t>
            </a:r>
          </a:p>
          <a:p>
            <a:pPr lvl="1"/>
            <a:r>
              <a:rPr lang="en-US" sz="1800" dirty="0" smtClean="0"/>
              <a:t>The depth of the binomial tree to calculate the option value is 30</a:t>
            </a:r>
          </a:p>
          <a:p>
            <a:r>
              <a:rPr lang="en-US" sz="2400" dirty="0" smtClean="0"/>
              <a:t>length of a simulation period is 6 months. </a:t>
            </a:r>
          </a:p>
          <a:p>
            <a:r>
              <a:rPr lang="en-US" sz="2400" dirty="0" smtClean="0"/>
              <a:t>Each experiment is carried out 30 times and the mean value of the results are reported.</a:t>
            </a:r>
          </a:p>
          <a:p>
            <a:pPr lvl="3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800" dirty="0"/>
              <a:t>Provider's profit:</a:t>
            </a:r>
          </a:p>
          <a:p>
            <a:pPr marL="808038" lvl="2" indent="-465138">
              <a:buClr>
                <a:schemeClr val="tx2"/>
              </a:buClr>
              <a:buSzPct val="50000"/>
              <a:buFont typeface="Zapf Dingbats" charset="2"/>
              <a:buChar char="l"/>
            </a:pPr>
            <a:r>
              <a:rPr lang="en-US" sz="2000" dirty="0" smtClean="0">
                <a:ea typeface="+mn-ea"/>
              </a:rPr>
              <a:t>P = R</a:t>
            </a:r>
            <a:r>
              <a:rPr lang="en-US" sz="2000" baseline="-25000" dirty="0" smtClean="0">
                <a:ea typeface="+mn-ea"/>
              </a:rPr>
              <a:t>O</a:t>
            </a:r>
            <a:r>
              <a:rPr lang="en-US" sz="2000" dirty="0" smtClean="0">
                <a:ea typeface="+mn-ea"/>
              </a:rPr>
              <a:t> + R</a:t>
            </a:r>
            <a:r>
              <a:rPr lang="en-US" sz="2000" baseline="-25000" dirty="0" smtClean="0">
                <a:ea typeface="+mn-ea"/>
              </a:rPr>
              <a:t>R</a:t>
            </a:r>
            <a:r>
              <a:rPr lang="en-US" sz="2000" dirty="0" smtClean="0">
                <a:ea typeface="+mn-ea"/>
              </a:rPr>
              <a:t> – </a:t>
            </a:r>
            <a:r>
              <a:rPr lang="en-US" sz="2000" dirty="0" err="1" smtClean="0">
                <a:ea typeface="+mn-ea"/>
              </a:rPr>
              <a:t>C</a:t>
            </a:r>
            <a:r>
              <a:rPr lang="en-US" sz="2000" baseline="-25000" dirty="0" err="1" smtClean="0">
                <a:ea typeface="+mn-ea"/>
              </a:rPr>
              <a:t>out,O</a:t>
            </a:r>
            <a:r>
              <a:rPr lang="en-US" sz="2000" dirty="0" smtClean="0">
                <a:ea typeface="+mn-ea"/>
              </a:rPr>
              <a:t> – </a:t>
            </a:r>
            <a:r>
              <a:rPr lang="en-US" sz="2000" dirty="0" err="1" smtClean="0">
                <a:ea typeface="+mn-ea"/>
              </a:rPr>
              <a:t>C</a:t>
            </a:r>
            <a:r>
              <a:rPr lang="en-US" sz="2000" baseline="-25000" dirty="0" err="1" smtClean="0">
                <a:ea typeface="+mn-ea"/>
              </a:rPr>
              <a:t>out,R</a:t>
            </a:r>
            <a:r>
              <a:rPr lang="en-US" sz="2000" baseline="-25000" dirty="0" smtClean="0">
                <a:ea typeface="+mn-ea"/>
              </a:rPr>
              <a:t> </a:t>
            </a:r>
            <a:r>
              <a:rPr lang="en-US" sz="2000" dirty="0" smtClean="0">
                <a:ea typeface="+mn-ea"/>
              </a:rPr>
              <a:t>– </a:t>
            </a:r>
            <a:r>
              <a:rPr lang="en-US" sz="2000" dirty="0" err="1" smtClean="0">
                <a:ea typeface="+mn-ea"/>
              </a:rPr>
              <a:t>C</a:t>
            </a:r>
            <a:r>
              <a:rPr lang="en-US" sz="2000" baseline="-25000" dirty="0" err="1" smtClean="0">
                <a:ea typeface="+mn-ea"/>
              </a:rPr>
              <a:t>option</a:t>
            </a:r>
            <a:r>
              <a:rPr lang="en-US" sz="2000" dirty="0" smtClean="0">
                <a:ea typeface="+mn-ea"/>
              </a:rPr>
              <a:t> – C</a:t>
            </a:r>
            <a:r>
              <a:rPr lang="en-US" sz="2000" baseline="-25000" dirty="0" smtClean="0">
                <a:ea typeface="+mn-ea"/>
              </a:rPr>
              <a:t>p</a:t>
            </a:r>
            <a:r>
              <a:rPr lang="en-US" sz="2000" dirty="0" smtClean="0">
                <a:ea typeface="+mn-ea"/>
              </a:rPr>
              <a:t> </a:t>
            </a:r>
          </a:p>
          <a:p>
            <a:pPr marL="808038" lvl="2" indent="-465138">
              <a:buClr>
                <a:schemeClr val="tx2"/>
              </a:buClr>
              <a:buSzPct val="50000"/>
              <a:buFont typeface="Zapf Dingbats" charset="2"/>
              <a:buChar char="l"/>
            </a:pPr>
            <a:r>
              <a:rPr lang="en-US" sz="2000" dirty="0" smtClean="0">
                <a:ea typeface="+mn-ea"/>
              </a:rPr>
              <a:t>R</a:t>
            </a:r>
            <a:r>
              <a:rPr lang="en-US" sz="2000" baseline="-25000" dirty="0" smtClean="0">
                <a:ea typeface="+mn-ea"/>
              </a:rPr>
              <a:t>O</a:t>
            </a:r>
            <a:r>
              <a:rPr lang="en-US" sz="2000" dirty="0" smtClean="0">
                <a:ea typeface="+mn-ea"/>
              </a:rPr>
              <a:t> : Revenue of the on-demand instances</a:t>
            </a:r>
            <a:endParaRPr lang="en-US" sz="2000" baseline="-25000" dirty="0" smtClean="0">
              <a:ea typeface="+mn-ea"/>
            </a:endParaRPr>
          </a:p>
          <a:p>
            <a:pPr marL="808038" lvl="2" indent="-465138">
              <a:buClr>
                <a:schemeClr val="tx2"/>
              </a:buClr>
              <a:buSzPct val="50000"/>
              <a:buFont typeface="Zapf Dingbats" charset="2"/>
              <a:buChar char="l"/>
            </a:pPr>
            <a:r>
              <a:rPr lang="en-US" sz="2000" dirty="0" smtClean="0"/>
              <a:t>R</a:t>
            </a:r>
            <a:r>
              <a:rPr lang="en-US" sz="2000" baseline="-25000" dirty="0" smtClean="0"/>
              <a:t>R</a:t>
            </a:r>
            <a:r>
              <a:rPr lang="en-US" sz="2000" dirty="0" smtClean="0"/>
              <a:t> : Revenue of the Reserved instances</a:t>
            </a:r>
            <a:endParaRPr lang="en-US" sz="2000" baseline="-25000" dirty="0" smtClean="0"/>
          </a:p>
          <a:p>
            <a:pPr marL="808038" lvl="2" indent="-465138">
              <a:buClr>
                <a:schemeClr val="tx2"/>
              </a:buClr>
              <a:buSzPct val="50000"/>
              <a:buFont typeface="Zapf Dingbats" charset="2"/>
              <a:buChar char="l"/>
            </a:pPr>
            <a:r>
              <a:rPr lang="en-US" sz="2000" dirty="0" err="1" smtClean="0"/>
              <a:t>C</a:t>
            </a:r>
            <a:r>
              <a:rPr lang="en-US" sz="2000" baseline="-25000" dirty="0" err="1" smtClean="0"/>
              <a:t>out,O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 : Cost of buying resources to outsource on-demand instances.</a:t>
            </a:r>
            <a:endParaRPr lang="en-US" sz="2000" baseline="-25000" dirty="0" smtClean="0"/>
          </a:p>
          <a:p>
            <a:pPr marL="808038" lvl="2" indent="-465138">
              <a:buClr>
                <a:schemeClr val="tx2"/>
              </a:buClr>
              <a:buSzPct val="50000"/>
              <a:buFont typeface="Zapf Dingbats" charset="2"/>
              <a:buChar char="l"/>
            </a:pPr>
            <a:r>
              <a:rPr lang="en-US" sz="2000" dirty="0" err="1" smtClean="0"/>
              <a:t>C</a:t>
            </a:r>
            <a:r>
              <a:rPr lang="en-US" sz="2000" baseline="-25000" dirty="0" err="1" smtClean="0"/>
              <a:t>out,R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 : Cost of buying resources to outsource Reserved instances.</a:t>
            </a:r>
            <a:endParaRPr lang="en-US" sz="2000" baseline="-25000" dirty="0" smtClean="0"/>
          </a:p>
          <a:p>
            <a:pPr marL="808038" lvl="2" indent="-465138">
              <a:buClr>
                <a:schemeClr val="tx2"/>
              </a:buClr>
              <a:buSzPct val="50000"/>
              <a:buFont typeface="Zapf Dingbats" charset="2"/>
              <a:buChar char="l"/>
            </a:pPr>
            <a:r>
              <a:rPr lang="en-US" sz="2000" dirty="0" err="1" smtClean="0"/>
              <a:t>C</a:t>
            </a:r>
            <a:r>
              <a:rPr lang="en-US" sz="2000" baseline="-25000" dirty="0" err="1" smtClean="0"/>
              <a:t>option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 : Cost of buying options</a:t>
            </a:r>
            <a:endParaRPr lang="en-US" sz="2000" baseline="-25000" dirty="0" smtClean="0"/>
          </a:p>
          <a:p>
            <a:pPr marL="808038" lvl="2" indent="-465138">
              <a:buClr>
                <a:schemeClr val="tx2"/>
              </a:buClr>
              <a:buSzPct val="50000"/>
              <a:buFont typeface="Zapf Dingbats" charset="2"/>
              <a:buChar char="l"/>
            </a:pPr>
            <a:r>
              <a:rPr lang="en-US" sz="2000" dirty="0" smtClean="0"/>
              <a:t>C</a:t>
            </a:r>
            <a:r>
              <a:rPr lang="en-US" sz="2000" baseline="-25000" dirty="0" smtClean="0"/>
              <a:t>p </a:t>
            </a:r>
            <a:r>
              <a:rPr lang="en-US" sz="2000" dirty="0" smtClean="0"/>
              <a:t> : Data Center cost (operational and none-operational</a:t>
            </a:r>
          </a:p>
          <a:p>
            <a:pPr marL="1150938" lvl="3" indent="-465138">
              <a:buClr>
                <a:schemeClr val="tx2"/>
              </a:buClr>
              <a:buSzPct val="50000"/>
              <a:buFont typeface="Zapf Dingbats" charset="2"/>
              <a:buChar char="l"/>
            </a:pPr>
            <a:r>
              <a:rPr lang="en-US" sz="1800" dirty="0" smtClean="0"/>
              <a:t>Assumed as a constant value for all policies.</a:t>
            </a:r>
          </a:p>
          <a:p>
            <a:pPr marL="465138" lvl="1" indent="-465138">
              <a:buClr>
                <a:schemeClr val="tx2"/>
              </a:buClr>
              <a:buSzPct val="50000"/>
              <a:buFont typeface="Zapf Dingbats" charset="2"/>
              <a:buChar char="l"/>
            </a:pPr>
            <a:r>
              <a:rPr lang="en-US" sz="2800" dirty="0" smtClean="0">
                <a:solidFill>
                  <a:srgbClr val="00518E"/>
                </a:solidFill>
                <a:ea typeface="+mn-ea"/>
              </a:rPr>
              <a:t>Number of rejected reserved requests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063" y="247948"/>
            <a:ext cx="7772400" cy="1104900"/>
          </a:xfrm>
        </p:spPr>
        <p:txBody>
          <a:bodyPr/>
          <a:lstStyle/>
          <a:p>
            <a:r>
              <a:rPr lang="en-US" sz="4000" dirty="0" smtClean="0"/>
              <a:t>Reserved Capacity Utilization Effect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1063" y="1616075"/>
            <a:ext cx="7529539" cy="1085845"/>
          </a:xfrm>
        </p:spPr>
        <p:txBody>
          <a:bodyPr/>
          <a:lstStyle/>
          <a:p>
            <a:r>
              <a:rPr sz="1400" dirty="0" smtClean="0"/>
              <a:t>The </a:t>
            </a:r>
            <a:r>
              <a:rPr sz="1400" dirty="0"/>
              <a:t>capacity of the data center is 200 VMs,</a:t>
            </a:r>
          </a:p>
          <a:p>
            <a:r>
              <a:rPr sz="1400" dirty="0" smtClean="0"/>
              <a:t>The </a:t>
            </a:r>
            <a:r>
              <a:rPr sz="1400" dirty="0"/>
              <a:t>reserved capacity is 100 VMs, </a:t>
            </a:r>
            <a:endParaRPr sz="1400" dirty="0" smtClean="0"/>
          </a:p>
          <a:p>
            <a:r>
              <a:rPr sz="1400" dirty="0"/>
              <a:t>T</a:t>
            </a:r>
            <a:r>
              <a:rPr sz="1400" dirty="0" smtClean="0"/>
              <a:t>he </a:t>
            </a:r>
            <a:r>
              <a:rPr sz="1400" dirty="0"/>
              <a:t>maturity time of </a:t>
            </a:r>
            <a:r>
              <a:rPr sz="1400" dirty="0" smtClean="0"/>
              <a:t>the options </a:t>
            </a:r>
            <a:r>
              <a:rPr sz="1400" dirty="0"/>
              <a:t>is 30 days, </a:t>
            </a:r>
          </a:p>
          <a:p>
            <a:r>
              <a:rPr sz="1400" dirty="0"/>
              <a:t>T</a:t>
            </a:r>
            <a:r>
              <a:rPr sz="1400" dirty="0" smtClean="0"/>
              <a:t>he </a:t>
            </a:r>
            <a:r>
              <a:rPr sz="1400" dirty="0"/>
              <a:t>number of </a:t>
            </a:r>
            <a:r>
              <a:rPr sz="1400" dirty="0" smtClean="0"/>
              <a:t>on-demand requests per </a:t>
            </a:r>
            <a:r>
              <a:rPr sz="1400" dirty="0"/>
              <a:t>weekdays and weekends is 700 and 350, respectively</a:t>
            </a:r>
            <a:r>
              <a:rPr sz="1400" dirty="0" smtClean="0"/>
              <a:t>.</a:t>
            </a:r>
            <a:endParaRPr sz="1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9354" y="2987672"/>
            <a:ext cx="4249290" cy="287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On-demand Load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2488" y="1773226"/>
            <a:ext cx="7429552" cy="1728787"/>
          </a:xfrm>
        </p:spPr>
        <p:txBody>
          <a:bodyPr/>
          <a:lstStyle/>
          <a:p>
            <a:r>
              <a:rPr sz="1400" dirty="0"/>
              <a:t>The same configuration of the previous experiment while utilization of the reserved capacity is fixed at 52%.</a:t>
            </a:r>
          </a:p>
          <a:p>
            <a:r>
              <a:rPr sz="1400" dirty="0"/>
              <a:t>The number of on-demand requests is varied from 300 to 800 per day for Weekdays and half of that for weekends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8694" y="2840236"/>
            <a:ext cx="4711700" cy="2959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IaaS</a:t>
            </a:r>
            <a:r>
              <a:rPr lang="en-US" dirty="0" smtClean="0"/>
              <a:t> providers and pricing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Infrastructure as a Service (</a:t>
            </a:r>
            <a:r>
              <a:rPr lang="en-US" dirty="0" err="1"/>
              <a:t>IaaS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Offers </a:t>
            </a:r>
            <a:r>
              <a:rPr lang="en-US" dirty="0"/>
              <a:t>storage and computational service in the form of Virtual Machine (VM) instances</a:t>
            </a:r>
            <a:endParaRPr lang="en-US" dirty="0" smtClean="0"/>
          </a:p>
          <a:p>
            <a:r>
              <a:rPr lang="en-US" dirty="0" smtClean="0"/>
              <a:t>Two well</a:t>
            </a:r>
            <a:r>
              <a:rPr lang="en-US" dirty="0"/>
              <a:t>-known payment </a:t>
            </a:r>
            <a:r>
              <a:rPr lang="en-US" dirty="0" smtClean="0"/>
              <a:t>plans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ubscription option (Reservation) </a:t>
            </a:r>
          </a:p>
          <a:p>
            <a:pPr lvl="1"/>
            <a:r>
              <a:rPr lang="fr-FR" dirty="0" smtClean="0"/>
              <a:t>Flat rate </a:t>
            </a:r>
            <a:r>
              <a:rPr lang="fr-FR" dirty="0" err="1" smtClean="0"/>
              <a:t>pay</a:t>
            </a:r>
            <a:r>
              <a:rPr lang="fr-FR" dirty="0"/>
              <a:t>-as-</a:t>
            </a:r>
            <a:r>
              <a:rPr lang="fr-FR" dirty="0" err="1"/>
              <a:t>you</a:t>
            </a:r>
            <a:r>
              <a:rPr lang="fr-FR" dirty="0"/>
              <a:t>-</a:t>
            </a:r>
            <a:r>
              <a:rPr lang="fr-FR" dirty="0" smtClean="0"/>
              <a:t>go (</a:t>
            </a:r>
            <a:r>
              <a:rPr lang="en-US" dirty="0" smtClean="0"/>
              <a:t>On</a:t>
            </a:r>
            <a:r>
              <a:rPr lang="en-US" dirty="0"/>
              <a:t>-</a:t>
            </a:r>
            <a:r>
              <a:rPr lang="en-US" dirty="0" smtClean="0"/>
              <a:t>demand)</a:t>
            </a:r>
          </a:p>
          <a:p>
            <a:pPr marL="579437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081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894"/>
    </mc:Choice>
    <mc:Fallback xmlns="">
      <p:transition xmlns:p14="http://schemas.microsoft.com/office/powerpoint/2010/main" spd="slow" advTm="12894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Volatility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024558" y="1688108"/>
            <a:ext cx="7215238" cy="1857388"/>
          </a:xfrm>
          <a:prstGeom prst="rect">
            <a:avLst/>
          </a:prstGeom>
          <a:solidFill>
            <a:schemeClr val="lt1"/>
          </a:solidFill>
          <a:ln w="12700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465138" lvl="0" indent="-465138">
              <a:spcBef>
                <a:spcPct val="20000"/>
              </a:spcBef>
              <a:buClr>
                <a:schemeClr val="tx2"/>
              </a:buClr>
              <a:buSzPct val="50000"/>
              <a:buFont typeface="Zapf Dingbats" charset="2"/>
              <a:buChar char="l"/>
            </a:pPr>
            <a:r>
              <a:rPr lang="en-US" sz="1400" b="0" kern="0" dirty="0" smtClean="0">
                <a:solidFill>
                  <a:srgbClr val="00518E"/>
                </a:solidFill>
                <a:latin typeface="+mn-lt"/>
                <a:cs typeface="+mn-cs"/>
              </a:rPr>
              <a:t>To generate a highly volatile prices in the spot market, </a:t>
            </a:r>
          </a:p>
          <a:p>
            <a:pPr marL="465138" lvl="0" indent="-465138">
              <a:spcBef>
                <a:spcPct val="20000"/>
              </a:spcBef>
              <a:buClr>
                <a:schemeClr val="tx2"/>
              </a:buClr>
              <a:buSzPct val="50000"/>
              <a:buFont typeface="Zapf Dingbats" charset="2"/>
              <a:buChar char="l"/>
            </a:pPr>
            <a:r>
              <a:rPr lang="en-US" sz="1400" b="0" kern="0" dirty="0" smtClean="0">
                <a:solidFill>
                  <a:srgbClr val="00518E"/>
                </a:solidFill>
                <a:latin typeface="+mn-lt"/>
                <a:cs typeface="+mn-cs"/>
              </a:rPr>
              <a:t>We increased the standard deviation of the proposed distributions,</a:t>
            </a:r>
          </a:p>
          <a:p>
            <a:pPr marL="465138" indent="-465138">
              <a:spcBef>
                <a:spcPct val="20000"/>
              </a:spcBef>
              <a:buClr>
                <a:schemeClr val="tx2"/>
              </a:buClr>
              <a:buSzPct val="50000"/>
              <a:buFont typeface="Zapf Dingbats" charset="2"/>
              <a:buChar char="l"/>
            </a:pPr>
            <a:r>
              <a:rPr lang="en-US" sz="1400" b="0" kern="0" dirty="0" smtClean="0">
                <a:solidFill>
                  <a:srgbClr val="00518E"/>
                </a:solidFill>
                <a:latin typeface="+mn-lt"/>
                <a:cs typeface="+mn-cs"/>
              </a:rPr>
              <a:t>Prices below $0.025 were ignored. </a:t>
            </a:r>
          </a:p>
          <a:p>
            <a:pPr marL="465138" lvl="0" indent="-465138">
              <a:spcBef>
                <a:spcPct val="20000"/>
              </a:spcBef>
              <a:buClr>
                <a:schemeClr val="tx2"/>
              </a:buClr>
              <a:buSzPct val="50000"/>
              <a:buFont typeface="Zapf Dingbats" charset="2"/>
              <a:buChar char="l"/>
            </a:pPr>
            <a:r>
              <a:rPr lang="en-US" sz="1400" b="0" kern="0" dirty="0" smtClean="0">
                <a:solidFill>
                  <a:srgbClr val="00518E"/>
                </a:solidFill>
                <a:latin typeface="+mn-lt"/>
                <a:cs typeface="+mn-cs"/>
              </a:rPr>
              <a:t>The capacity of the data center is 200 VMs, the reserved capacity is 100 VMs.</a:t>
            </a:r>
          </a:p>
          <a:p>
            <a:pPr marL="465138" lvl="0" indent="-465138">
              <a:spcBef>
                <a:spcPct val="20000"/>
              </a:spcBef>
              <a:buClr>
                <a:schemeClr val="tx2"/>
              </a:buClr>
              <a:buSzPct val="50000"/>
              <a:buFont typeface="Zapf Dingbats" charset="2"/>
              <a:buChar char="l"/>
            </a:pPr>
            <a:r>
              <a:rPr lang="en-US" sz="1400" b="0" kern="0" dirty="0" smtClean="0">
                <a:solidFill>
                  <a:srgbClr val="00518E"/>
                </a:solidFill>
                <a:latin typeface="+mn-lt"/>
                <a:cs typeface="+mn-cs"/>
              </a:rPr>
              <a:t>The maturity time of the options is 30 days, and the number of on-demand requests per weekdays and weekends is 700 and 350.</a:t>
            </a:r>
          </a:p>
          <a:p>
            <a:pPr marL="465138" lvl="0" indent="-465138">
              <a:spcBef>
                <a:spcPct val="20000"/>
              </a:spcBef>
              <a:buClr>
                <a:schemeClr val="tx2"/>
              </a:buClr>
              <a:buSzPct val="50000"/>
              <a:buFont typeface="Zapf Dingbats" charset="2"/>
              <a:buChar char="l"/>
            </a:pPr>
            <a:r>
              <a:rPr lang="en-US" sz="1400" b="0" kern="0" dirty="0" smtClean="0">
                <a:solidFill>
                  <a:srgbClr val="00518E"/>
                </a:solidFill>
                <a:latin typeface="+mn-lt"/>
                <a:cs typeface="+mn-cs"/>
              </a:rPr>
              <a:t>The utilization of the reserved capacity is 64%. 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518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4340" y="3502586"/>
            <a:ext cx="3797300" cy="2603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Number of Request Rejections</a:t>
            </a:r>
            <a:endParaRPr lang="en-US" sz="4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68574" y="1976140"/>
            <a:ext cx="6614694" cy="3225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Maturity Time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91279" y="2273604"/>
            <a:ext cx="6521720" cy="2512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913024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Conclusions and </a:t>
            </a:r>
            <a:r>
              <a:rPr lang="en-US" sz="4000" smtClean="0"/>
              <a:t>Future Directions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</a:t>
            </a:r>
            <a:r>
              <a:rPr lang="en-US" sz="1800" dirty="0" smtClean="0"/>
              <a:t>echanism </a:t>
            </a:r>
            <a:r>
              <a:rPr lang="en-US" sz="1800" dirty="0"/>
              <a:t>to guarantee resources to reserved </a:t>
            </a:r>
            <a:r>
              <a:rPr lang="en-US" sz="1800" dirty="0" smtClean="0"/>
              <a:t>users whenever </a:t>
            </a:r>
            <a:r>
              <a:rPr lang="en-US" sz="1800" dirty="0"/>
              <a:t>they need them, while keeping resources loaded all the time is of value</a:t>
            </a:r>
            <a:r>
              <a:rPr lang="en-US" sz="1800" dirty="0" smtClean="0"/>
              <a:t>.</a:t>
            </a:r>
          </a:p>
          <a:p>
            <a:r>
              <a:rPr lang="en-US" sz="1800" dirty="0"/>
              <a:t>We proposed a financial option model for a federation of Cloud providers to address the above situation</a:t>
            </a:r>
            <a:r>
              <a:rPr lang="en-US" sz="1800" dirty="0" smtClean="0"/>
              <a:t>.</a:t>
            </a:r>
          </a:p>
          <a:p>
            <a:pPr lvl="1"/>
            <a:r>
              <a:rPr lang="en-US" sz="1400" dirty="0" smtClean="0"/>
              <a:t>by trading option contracts that allows </a:t>
            </a:r>
            <a:r>
              <a:rPr lang="en-US" sz="1400" dirty="0"/>
              <a:t>resources from other service providers </a:t>
            </a:r>
            <a:r>
              <a:rPr lang="en-US" sz="1400" dirty="0" smtClean="0"/>
              <a:t>to be exploited for future in </a:t>
            </a:r>
            <a:r>
              <a:rPr lang="en-US" sz="1400" dirty="0"/>
              <a:t>the Cloud federation</a:t>
            </a:r>
            <a:r>
              <a:rPr lang="en-US" sz="1400" dirty="0" smtClean="0"/>
              <a:t>.</a:t>
            </a:r>
          </a:p>
          <a:p>
            <a:r>
              <a:rPr lang="en-US" sz="1800" dirty="0"/>
              <a:t>Experimental results showed that </a:t>
            </a:r>
            <a:endParaRPr lang="en-US" sz="1800" dirty="0" smtClean="0"/>
          </a:p>
          <a:p>
            <a:pPr lvl="1"/>
            <a:r>
              <a:rPr lang="en-US" sz="1400" dirty="0" smtClean="0"/>
              <a:t>The </a:t>
            </a:r>
            <a:r>
              <a:rPr lang="en-US" sz="1400" dirty="0"/>
              <a:t>provider’s profit will be increased by using our </a:t>
            </a:r>
            <a:r>
              <a:rPr lang="en-US" sz="1400" dirty="0" smtClean="0"/>
              <a:t>model</a:t>
            </a:r>
            <a:r>
              <a:rPr lang="en-US" sz="1400" dirty="0"/>
              <a:t> </a:t>
            </a:r>
            <a:r>
              <a:rPr lang="en-US" sz="1400" dirty="0" smtClean="0"/>
              <a:t>under-utilized reserved capacity.</a:t>
            </a:r>
          </a:p>
          <a:p>
            <a:pPr lvl="1"/>
            <a:r>
              <a:rPr lang="en-US" sz="1400" dirty="0"/>
              <a:t>A</a:t>
            </a:r>
            <a:r>
              <a:rPr lang="en-US" sz="1400" dirty="0" smtClean="0"/>
              <a:t>vailability of the reserved customers is guaranteed. </a:t>
            </a:r>
          </a:p>
          <a:p>
            <a:pPr lvl="1"/>
            <a:r>
              <a:rPr lang="en-US" sz="1400" dirty="0" smtClean="0"/>
              <a:t>The </a:t>
            </a:r>
            <a:r>
              <a:rPr lang="en-US" sz="1400" dirty="0"/>
              <a:t>model therefore contributes to obtaining a trust and goodwill from the provider’s client base</a:t>
            </a:r>
            <a:r>
              <a:rPr lang="en-US" sz="1400" dirty="0" smtClean="0"/>
              <a:t>.</a:t>
            </a:r>
          </a:p>
          <a:p>
            <a:r>
              <a:rPr lang="en-US" sz="2000" dirty="0" smtClean="0"/>
              <a:t>We </a:t>
            </a:r>
            <a:r>
              <a:rPr lang="en-US" sz="2000" dirty="0"/>
              <a:t>did not consider strategies regarding selling options</a:t>
            </a:r>
            <a:r>
              <a:rPr lang="en-US" sz="2000" dirty="0" smtClean="0"/>
              <a:t>.</a:t>
            </a:r>
          </a:p>
          <a:p>
            <a:r>
              <a:rPr lang="en-US" sz="2000" dirty="0"/>
              <a:t>P</a:t>
            </a:r>
            <a:r>
              <a:rPr lang="en-US" sz="2000" dirty="0" smtClean="0"/>
              <a:t>ut </a:t>
            </a:r>
            <a:r>
              <a:rPr lang="en-US" sz="2000" dirty="0"/>
              <a:t>options that will give </a:t>
            </a:r>
            <a:r>
              <a:rPr lang="en-US" sz="2000" dirty="0" smtClean="0"/>
              <a:t>providers the </a:t>
            </a:r>
            <a:r>
              <a:rPr lang="en-US" sz="2000" dirty="0"/>
              <a:t>right to sell resources at their will</a:t>
            </a:r>
            <a:endParaRPr lang="en-US" sz="2000" dirty="0" smtClean="0"/>
          </a:p>
          <a:p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1503964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36526" y="1688108"/>
            <a:ext cx="7772400" cy="4114800"/>
          </a:xfrm>
          <a:prstGeom prst="rect">
            <a:avLst/>
          </a:prstGeom>
          <a:solidFill>
            <a:schemeClr val="lt1"/>
          </a:solidFill>
          <a:ln w="12700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465138" indent="-4651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Zapf Dingbats" charset="2"/>
              <a:buChar char="l"/>
              <a:defRPr lang="en-US" sz="2600" dirty="0" smtClean="0">
                <a:solidFill>
                  <a:srgbClr val="00518E"/>
                </a:solidFill>
                <a:latin typeface="+mn-lt"/>
                <a:ea typeface="+mn-ea"/>
                <a:cs typeface="+mn-cs"/>
              </a:defRPr>
            </a:lvl1pPr>
            <a:lvl2pPr marL="1035050" indent="-4556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900">
                <a:solidFill>
                  <a:schemeClr val="tx1"/>
                </a:solidFill>
                <a:latin typeface="+mn-lt"/>
                <a:cs typeface="+mn-cs"/>
              </a:defRPr>
            </a:lvl2pPr>
            <a:lvl3pPr marL="13779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1400">
                <a:solidFill>
                  <a:schemeClr val="tx1"/>
                </a:solidFill>
                <a:latin typeface="+mn-lt"/>
                <a:cs typeface="+mn-cs"/>
              </a:defRPr>
            </a:lvl3pPr>
            <a:lvl4pPr marL="1720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Monotype Sorts" charset="2"/>
              <a:buChar char="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2063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>
                <a:solidFill>
                  <a:schemeClr val="tx1"/>
                </a:solidFill>
                <a:latin typeface="+mn-lt"/>
                <a:cs typeface="+mn-cs"/>
              </a:defRPr>
            </a:lvl5pPr>
            <a:lvl6pPr marL="25209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81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353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925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buFont typeface="Zapf Dingbats" charset="2"/>
              <a:buNone/>
            </a:pPr>
            <a:endParaRPr lang="it-IT" sz="2400" dirty="0" smtClean="0"/>
          </a:p>
          <a:p>
            <a:pPr algn="ctr">
              <a:buFont typeface="Zapf Dingbats" charset="2"/>
              <a:buNone/>
            </a:pPr>
            <a:endParaRPr lang="it-IT" sz="2400" dirty="0" smtClean="0"/>
          </a:p>
          <a:p>
            <a:pPr algn="ctr">
              <a:buFont typeface="Zapf Dingbats" charset="2"/>
              <a:buNone/>
            </a:pPr>
            <a:r>
              <a:rPr lang="it-IT" sz="4800" dirty="0" smtClean="0"/>
              <a:t>THANK YOU </a:t>
            </a:r>
          </a:p>
          <a:p>
            <a:pPr algn="ctr">
              <a:buFont typeface="Zapf Dingbats" charset="2"/>
              <a:buNone/>
            </a:pPr>
            <a:endParaRPr lang="it-IT" sz="1400" dirty="0" smtClean="0"/>
          </a:p>
          <a:p>
            <a:pPr algn="ctr">
              <a:buFont typeface="Zapf Dingbats" charset="2"/>
              <a:buNone/>
            </a:pPr>
            <a:r>
              <a:rPr lang="it-IT" sz="4800" dirty="0" err="1"/>
              <a:t>Q</a:t>
            </a:r>
            <a:r>
              <a:rPr lang="it-IT" sz="4800" dirty="0" err="1" smtClean="0"/>
              <a:t>uestions</a:t>
            </a:r>
            <a:r>
              <a:rPr lang="it-IT" sz="4800" dirty="0" smtClean="0"/>
              <a:t>?</a:t>
            </a:r>
          </a:p>
          <a:p>
            <a:pPr algn="ctr">
              <a:buFont typeface="Zapf Dingbats" charset="2"/>
              <a:buNone/>
            </a:pPr>
            <a:endParaRPr lang="it-IT" sz="4800" dirty="0" smtClean="0"/>
          </a:p>
          <a:p>
            <a:pPr algn="ctr">
              <a:buFont typeface="Zapf Dingbats" charset="2"/>
              <a:buNone/>
            </a:pPr>
            <a:endParaRPr lang="it-IT" sz="4800" dirty="0"/>
          </a:p>
        </p:txBody>
      </p:sp>
    </p:spTree>
    <p:extLst>
      <p:ext uri="{BB962C8B-B14F-4D97-AF65-F5344CB8AC3E}">
        <p14:creationId xmlns:p14="http://schemas.microsoft.com/office/powerpoint/2010/main" val="931186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50"/>
                            </p:stCondLst>
                            <p:childTnLst>
                              <p:par>
                                <p:cTn id="13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Reserved capacity is not fully utilized!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1063" y="1616100"/>
            <a:ext cx="7772400" cy="4114800"/>
          </a:xfrm>
        </p:spPr>
        <p:txBody>
          <a:bodyPr/>
          <a:lstStyle/>
          <a:p>
            <a:r>
              <a:rPr lang="en-US" sz="2000" dirty="0"/>
              <a:t>H</a:t>
            </a:r>
            <a:r>
              <a:rPr lang="en-US" sz="2000" dirty="0" smtClean="0"/>
              <a:t>uge </a:t>
            </a:r>
            <a:r>
              <a:rPr lang="en-US" sz="2000" dirty="0"/>
              <a:t>and unpredictable variation in the load over </a:t>
            </a:r>
            <a:r>
              <a:rPr lang="en-US" sz="2000" dirty="0" smtClean="0"/>
              <a:t>time for Cloud applications, e.g</a:t>
            </a:r>
            <a:r>
              <a:rPr lang="en-US" sz="2000" dirty="0"/>
              <a:t>. web </a:t>
            </a:r>
            <a:r>
              <a:rPr lang="en-US" sz="2000" dirty="0" smtClean="0"/>
              <a:t>applications.</a:t>
            </a:r>
          </a:p>
          <a:p>
            <a:r>
              <a:rPr lang="en-US" sz="2000" dirty="0"/>
              <a:t>E</a:t>
            </a:r>
            <a:r>
              <a:rPr lang="en-US" sz="2000" dirty="0" smtClean="0"/>
              <a:t>conomic </a:t>
            </a:r>
            <a:r>
              <a:rPr lang="en-US" sz="2000" dirty="0"/>
              <a:t>advantage of using Reserved Instances in comparison with On-Demand Instances, even if they </a:t>
            </a:r>
            <a:r>
              <a:rPr lang="en-US" sz="2000" dirty="0" smtClean="0"/>
              <a:t>are not fully utilize</a:t>
            </a:r>
          </a:p>
          <a:p>
            <a:pPr lvl="1"/>
            <a:r>
              <a:rPr lang="en-US" sz="1400" dirty="0" smtClean="0"/>
              <a:t>Amazon EC2: Using </a:t>
            </a:r>
            <a:r>
              <a:rPr lang="en-US" sz="1400" dirty="0"/>
              <a:t>Heavy Utilization </a:t>
            </a:r>
            <a:r>
              <a:rPr lang="en-US" sz="1400" dirty="0" smtClean="0"/>
              <a:t>Reserved Instances</a:t>
            </a:r>
            <a:r>
              <a:rPr lang="en-US" sz="1400" dirty="0"/>
              <a:t>, you can </a:t>
            </a:r>
            <a:r>
              <a:rPr lang="en-US" sz="1400" b="1" i="1" dirty="0"/>
              <a:t>save up</a:t>
            </a:r>
            <a:r>
              <a:rPr lang="en-US" sz="1400" dirty="0"/>
              <a:t> to 54% for a 1-year term and 71% for a 3-year term vs. running On-Demand Instances</a:t>
            </a:r>
            <a:r>
              <a:rPr lang="en-US" sz="1400" dirty="0" smtClean="0"/>
              <a:t>.</a:t>
            </a:r>
          </a:p>
          <a:p>
            <a:pPr lvl="1"/>
            <a:r>
              <a:rPr lang="en-US" sz="1400" dirty="0"/>
              <a:t>Reserved Instance </a:t>
            </a:r>
            <a:r>
              <a:rPr lang="en-US" sz="1400" dirty="0" smtClean="0"/>
              <a:t>Marketplace</a:t>
            </a:r>
            <a:endParaRPr lang="en-US" sz="1400" dirty="0"/>
          </a:p>
          <a:p>
            <a:pPr lvl="1"/>
            <a:endParaRPr lang="en-US" sz="2000" dirty="0"/>
          </a:p>
          <a:p>
            <a:r>
              <a:rPr lang="en-US" sz="2000" dirty="0" smtClean="0"/>
              <a:t>All together :</a:t>
            </a:r>
          </a:p>
          <a:p>
            <a:pPr marL="0" indent="0" algn="ctr"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The </a:t>
            </a:r>
            <a:r>
              <a:rPr lang="en-US" sz="2400" dirty="0">
                <a:solidFill>
                  <a:srgbClr val="000000"/>
                </a:solidFill>
              </a:rPr>
              <a:t>pattern of utilization at user side causes reserved </a:t>
            </a:r>
            <a:r>
              <a:rPr lang="en-US" sz="2400" dirty="0" smtClean="0">
                <a:solidFill>
                  <a:srgbClr val="000000"/>
                </a:solidFill>
              </a:rPr>
              <a:t>instances </a:t>
            </a:r>
            <a:r>
              <a:rPr lang="en-US" sz="2400" dirty="0">
                <a:solidFill>
                  <a:srgbClr val="000000"/>
                </a:solidFill>
              </a:rPr>
              <a:t>not to be deployed at all </a:t>
            </a:r>
            <a:r>
              <a:rPr lang="en-US" sz="2400" dirty="0" smtClean="0">
                <a:solidFill>
                  <a:srgbClr val="000000"/>
                </a:solidFill>
              </a:rPr>
              <a:t>times</a:t>
            </a:r>
          </a:p>
        </p:txBody>
      </p:sp>
    </p:spTree>
    <p:extLst>
      <p:ext uri="{BB962C8B-B14F-4D97-AF65-F5344CB8AC3E}">
        <p14:creationId xmlns:p14="http://schemas.microsoft.com/office/powerpoint/2010/main" val="2935540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Using Reserved Capacity for On-demand Requests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500" dirty="0"/>
              <a:t>We are interested to explore the opportunity</a:t>
            </a:r>
            <a:r>
              <a:rPr lang="en-US" sz="2500" dirty="0" smtClean="0"/>
              <a:t>:</a:t>
            </a:r>
            <a:endParaRPr lang="en-US" sz="1700" dirty="0" smtClean="0">
              <a:solidFill>
                <a:srgbClr val="000000"/>
              </a:solidFill>
            </a:endParaRPr>
          </a:p>
          <a:p>
            <a:pPr lvl="1"/>
            <a:r>
              <a:rPr lang="en-US" sz="1700" dirty="0" smtClean="0">
                <a:solidFill>
                  <a:srgbClr val="000000"/>
                </a:solidFill>
              </a:rPr>
              <a:t>Additional </a:t>
            </a:r>
            <a:r>
              <a:rPr lang="en-US" sz="1700" dirty="0">
                <a:solidFill>
                  <a:srgbClr val="000000"/>
                </a:solidFill>
              </a:rPr>
              <a:t>cash flow by releasing underutilized capacity of the reserved instances to the on-demand requests. </a:t>
            </a:r>
            <a:endParaRPr lang="en-US" sz="1700" dirty="0" smtClean="0">
              <a:solidFill>
                <a:srgbClr val="000000"/>
              </a:solidFill>
            </a:endParaRPr>
          </a:p>
          <a:p>
            <a:pPr lvl="1"/>
            <a:r>
              <a:rPr lang="en-US" sz="1800" dirty="0"/>
              <a:t>I</a:t>
            </a:r>
            <a:r>
              <a:rPr lang="en-US" sz="1800" dirty="0" smtClean="0"/>
              <a:t>f </a:t>
            </a:r>
            <a:r>
              <a:rPr lang="en-US" sz="1800" dirty="0"/>
              <a:t>the unreserved part of the data center experiences high utilization, providers are able to accommodate on-demand requests on the underutilized reserved capacity of the data center. </a:t>
            </a:r>
            <a:endParaRPr lang="en-US" sz="1800" dirty="0" smtClean="0"/>
          </a:p>
          <a:p>
            <a:pPr marL="0" indent="0">
              <a:buNone/>
            </a:pPr>
            <a:endParaRPr lang="en-US" sz="3100" dirty="0"/>
          </a:p>
          <a:p>
            <a:pPr marL="0" indent="0" algn="ctr">
              <a:buNone/>
            </a:pPr>
            <a:r>
              <a:rPr lang="en-US" sz="3100" dirty="0" smtClean="0">
                <a:solidFill>
                  <a:srgbClr val="000000"/>
                </a:solidFill>
              </a:rPr>
              <a:t>Risk </a:t>
            </a:r>
            <a:r>
              <a:rPr lang="en-US" sz="3100" dirty="0">
                <a:solidFill>
                  <a:srgbClr val="000000"/>
                </a:solidFill>
              </a:rPr>
              <a:t>of SLA </a:t>
            </a:r>
            <a:r>
              <a:rPr lang="en-US" sz="3100" dirty="0" smtClean="0">
                <a:solidFill>
                  <a:srgbClr val="000000"/>
                </a:solidFill>
              </a:rPr>
              <a:t>violation!</a:t>
            </a:r>
          </a:p>
          <a:p>
            <a:pPr marL="0" indent="0" algn="ctr">
              <a:buNone/>
            </a:pPr>
            <a:r>
              <a:rPr lang="en-US" sz="3100" dirty="0" smtClean="0">
                <a:solidFill>
                  <a:srgbClr val="000000"/>
                </a:solidFill>
              </a:rPr>
              <a:t>Cloud </a:t>
            </a:r>
            <a:r>
              <a:rPr lang="en-US" sz="3100" dirty="0">
                <a:solidFill>
                  <a:srgbClr val="000000"/>
                </a:solidFill>
              </a:rPr>
              <a:t>cooperation is a possible solution </a:t>
            </a:r>
          </a:p>
          <a:p>
            <a:pPr lvl="1"/>
            <a:endParaRPr lang="en-US" sz="1800" dirty="0" smtClean="0"/>
          </a:p>
          <a:p>
            <a:pPr marL="0" lvl="0" indent="0" algn="ctr">
              <a:buNone/>
            </a:pPr>
            <a:endParaRPr lang="en-US" sz="2500" dirty="0"/>
          </a:p>
          <a:p>
            <a:pPr marL="0" lvl="0" indent="0" algn="ctr">
              <a:buNone/>
            </a:pPr>
            <a:endParaRPr lang="en-US" sz="1700" dirty="0" smtClean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679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Federation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1062" y="1616078"/>
            <a:ext cx="7529539" cy="2157412"/>
          </a:xfrm>
        </p:spPr>
        <p:txBody>
          <a:bodyPr/>
          <a:lstStyle/>
          <a:p>
            <a:r>
              <a:rPr lang="en-US" dirty="0"/>
              <a:t>H</a:t>
            </a:r>
            <a:r>
              <a:rPr lang="en-US" dirty="0" smtClean="0"/>
              <a:t>edge </a:t>
            </a:r>
            <a:r>
              <a:rPr lang="en-US" dirty="0"/>
              <a:t>against the mentioned </a:t>
            </a:r>
            <a:r>
              <a:rPr lang="en-US" dirty="0" smtClean="0"/>
              <a:t>risk </a:t>
            </a:r>
            <a:r>
              <a:rPr lang="en-US" dirty="0"/>
              <a:t>by letting providers increase their resources </a:t>
            </a:r>
            <a:r>
              <a:rPr lang="en-US" dirty="0" smtClean="0"/>
              <a:t>dynamically.</a:t>
            </a:r>
          </a:p>
          <a:p>
            <a:r>
              <a:rPr lang="en-US" dirty="0" smtClean="0"/>
              <a:t>Federation </a:t>
            </a:r>
            <a:r>
              <a:rPr lang="en-US" dirty="0"/>
              <a:t>of </a:t>
            </a:r>
            <a:r>
              <a:rPr lang="en-US" dirty="0" smtClean="0"/>
              <a:t>Clouds: </a:t>
            </a:r>
            <a:endParaRPr lang="en-US" dirty="0"/>
          </a:p>
          <a:p>
            <a:pPr lvl="1"/>
            <a:r>
              <a:rPr lang="en-US" dirty="0"/>
              <a:t>T</a:t>
            </a:r>
            <a:r>
              <a:rPr lang="en-US" dirty="0" smtClean="0"/>
              <a:t>o </a:t>
            </a:r>
            <a:r>
              <a:rPr lang="en-US" dirty="0"/>
              <a:t>trade resources in a market helps providers to enhance their profit, resource utilization, and </a:t>
            </a:r>
            <a:r>
              <a:rPr lang="en-US" dirty="0" err="1" smtClean="0"/>
              <a:t>QoS</a:t>
            </a:r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2686" y="3702052"/>
            <a:ext cx="392909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023841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Risks in Cloud Federation Market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more risks: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risk of being unable to acquire required resources in the market</a:t>
            </a:r>
            <a:r>
              <a:rPr lang="en-US" dirty="0" smtClean="0"/>
              <a:t>.</a:t>
            </a:r>
          </a:p>
          <a:p>
            <a:pPr lvl="2"/>
            <a:r>
              <a:rPr lang="en-US" dirty="0"/>
              <a:t>S</a:t>
            </a:r>
            <a:r>
              <a:rPr lang="en-US" dirty="0" smtClean="0"/>
              <a:t>hort </a:t>
            </a:r>
            <a:r>
              <a:rPr lang="en-US" dirty="0"/>
              <a:t>selling resources without having a good knowledge of usage loads and hence violating the </a:t>
            </a:r>
            <a:r>
              <a:rPr lang="en-US" dirty="0" err="1"/>
              <a:t>QoS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uture </a:t>
            </a:r>
            <a:r>
              <a:rPr lang="en-US" dirty="0"/>
              <a:t>price variations in the federation market using past price </a:t>
            </a:r>
            <a:r>
              <a:rPr lang="en-US" dirty="0" smtClean="0"/>
              <a:t>history</a:t>
            </a:r>
          </a:p>
          <a:p>
            <a:pPr lvl="1"/>
            <a:endParaRPr lang="en-US" dirty="0" smtClean="0"/>
          </a:p>
          <a:p>
            <a:pPr marL="0" indent="0" algn="ctr">
              <a:buNone/>
            </a:pPr>
            <a:r>
              <a:rPr lang="en-US" dirty="0" smtClean="0">
                <a:solidFill>
                  <a:srgbClr val="000000"/>
                </a:solidFill>
              </a:rPr>
              <a:t>A </a:t>
            </a:r>
            <a:r>
              <a:rPr lang="en-US" dirty="0">
                <a:solidFill>
                  <a:srgbClr val="000000"/>
                </a:solidFill>
              </a:rPr>
              <a:t>financial option-based market model is introduced for a federation of Cloud </a:t>
            </a:r>
            <a:r>
              <a:rPr lang="en-US" dirty="0" smtClean="0">
                <a:solidFill>
                  <a:srgbClr val="000000"/>
                </a:solidFill>
              </a:rPr>
              <a:t>providers</a:t>
            </a:r>
            <a:endParaRPr lang="en-US" dirty="0">
              <a:solidFill>
                <a:srgbClr val="000000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which </a:t>
            </a:r>
            <a:r>
              <a:rPr lang="en-US" dirty="0">
                <a:solidFill>
                  <a:srgbClr val="000000"/>
                </a:solidFill>
              </a:rPr>
              <a:t>helps providers increase their profit and mitigate the risks (risks of violating </a:t>
            </a:r>
            <a:r>
              <a:rPr lang="en-US" dirty="0" err="1">
                <a:solidFill>
                  <a:srgbClr val="000000"/>
                </a:solidFill>
              </a:rPr>
              <a:t>QoS</a:t>
            </a:r>
            <a:r>
              <a:rPr lang="en-US" dirty="0">
                <a:solidFill>
                  <a:srgbClr val="000000"/>
                </a:solidFill>
              </a:rPr>
              <a:t> or paying extra money).</a:t>
            </a:r>
          </a:p>
        </p:txBody>
      </p:sp>
    </p:spTree>
    <p:extLst>
      <p:ext uri="{BB962C8B-B14F-4D97-AF65-F5344CB8AC3E}">
        <p14:creationId xmlns:p14="http://schemas.microsoft.com/office/powerpoint/2010/main" val="3820694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Option Contract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 financial option </a:t>
            </a:r>
            <a:r>
              <a:rPr lang="en-US" sz="2400" dirty="0" smtClean="0"/>
              <a:t>is </a:t>
            </a:r>
            <a:r>
              <a:rPr lang="en-US" sz="2400" dirty="0"/>
              <a:t>a contract for a </a:t>
            </a:r>
            <a:r>
              <a:rPr lang="en-US" sz="2400" dirty="0" smtClean="0"/>
              <a:t>future.</a:t>
            </a:r>
          </a:p>
          <a:p>
            <a:r>
              <a:rPr lang="en-US" sz="2400" dirty="0" smtClean="0"/>
              <a:t>Transaction </a:t>
            </a:r>
            <a:r>
              <a:rPr lang="en-US" sz="2400" dirty="0"/>
              <a:t>between two parties: </a:t>
            </a:r>
            <a:endParaRPr lang="en-US" sz="2400" dirty="0" smtClean="0"/>
          </a:p>
          <a:p>
            <a:pPr lvl="1"/>
            <a:r>
              <a:rPr lang="en-US" sz="1800" dirty="0"/>
              <a:t>H</a:t>
            </a:r>
            <a:r>
              <a:rPr lang="en-US" sz="1800" dirty="0" smtClean="0"/>
              <a:t>older </a:t>
            </a:r>
            <a:r>
              <a:rPr lang="en-US" sz="1800" dirty="0"/>
              <a:t>and seller of the contract. </a:t>
            </a:r>
            <a:endParaRPr lang="en-US" sz="1800" dirty="0" smtClean="0"/>
          </a:p>
          <a:p>
            <a:r>
              <a:rPr lang="en-US" sz="2400" dirty="0" smtClean="0"/>
              <a:t>A </a:t>
            </a:r>
            <a:r>
              <a:rPr lang="en-US" sz="2400" dirty="0"/>
              <a:t>financial option gives the holder the right, </a:t>
            </a:r>
            <a:r>
              <a:rPr lang="en-US" sz="2400" i="1" dirty="0"/>
              <a:t>but not the obligation</a:t>
            </a:r>
            <a:r>
              <a:rPr lang="en-US" sz="2400" dirty="0"/>
              <a:t>, to buy (or to sell) an underlying asset at a certain price, called the </a:t>
            </a:r>
            <a:r>
              <a:rPr lang="en-US" sz="2400" i="1" dirty="0"/>
              <a:t>strike price </a:t>
            </a:r>
            <a:r>
              <a:rPr lang="en-US" sz="2400" dirty="0"/>
              <a:t>(exercise price), within a certain period of time, called </a:t>
            </a:r>
            <a:r>
              <a:rPr lang="en-US" sz="2400" i="1" dirty="0"/>
              <a:t>maturity date</a:t>
            </a:r>
            <a:r>
              <a:rPr lang="en-US" sz="2400" dirty="0"/>
              <a:t> (expiration date). </a:t>
            </a:r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seller is obligated to fulfill the transaction. </a:t>
            </a:r>
            <a:endParaRPr lang="en-US" sz="2400" dirty="0" smtClean="0"/>
          </a:p>
          <a:p>
            <a:r>
              <a:rPr lang="en-US" sz="2400" dirty="0" smtClean="0"/>
              <a:t>As </a:t>
            </a:r>
            <a:r>
              <a:rPr lang="en-US" sz="2400" dirty="0"/>
              <a:t>a compensation the seller collects an upfront payment at the beginning of the contract, called </a:t>
            </a:r>
            <a:r>
              <a:rPr lang="en-US" sz="2400" i="1" dirty="0"/>
              <a:t>premium</a:t>
            </a:r>
            <a:r>
              <a:rPr lang="en-US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72475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System Model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6736" y="2344730"/>
            <a:ext cx="7677150" cy="27146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untitled 1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untitled 1">
      <a:majorFont>
        <a:latin typeface="Times"/>
        <a:ea typeface=""/>
        <a:cs typeface="Yagut"/>
      </a:majorFont>
      <a:minorFont>
        <a:latin typeface="Times"/>
        <a:ea typeface=""/>
        <a:cs typeface="Nazani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487" tIns="44450" rIns="90487" bIns="44450" numCol="1" anchor="b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" charset="0"/>
            <a:cs typeface="Nazanin" pitchFamily="2" charset="-7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487" tIns="44450" rIns="90487" bIns="44450" numCol="1" anchor="b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" charset="0"/>
            <a:cs typeface="Nazanin" pitchFamily="2" charset="-78"/>
          </a:defRPr>
        </a:defPPr>
      </a:lstStyle>
    </a:lnDef>
  </a:objectDefaults>
  <a:extraClrSchemeLst>
    <a:extraClrScheme>
      <a:clrScheme name="untitled 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81D58"/>
    </a:dk2>
    <a:lt2>
      <a:srgbClr val="919191"/>
    </a:lt2>
    <a:accent1>
      <a:srgbClr val="FC0128"/>
    </a:accent1>
    <a:accent2>
      <a:srgbClr val="063DE8"/>
    </a:accent2>
    <a:accent3>
      <a:srgbClr val="FFFFFF"/>
    </a:accent3>
    <a:accent4>
      <a:srgbClr val="000000"/>
    </a:accent4>
    <a:accent5>
      <a:srgbClr val="FDAAAC"/>
    </a:accent5>
    <a:accent6>
      <a:srgbClr val="0536D2"/>
    </a:accent6>
    <a:hlink>
      <a:srgbClr val="00DFCA"/>
    </a:hlink>
    <a:folHlink>
      <a:srgbClr val="EAEC5E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17676</TotalTime>
  <Pages>54</Pages>
  <Words>2789</Words>
  <Application>Microsoft Macintosh PowerPoint</Application>
  <PresentationFormat>Custom</PresentationFormat>
  <Paragraphs>272</Paragraphs>
  <Slides>34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untitled 1</vt:lpstr>
      <vt:lpstr> </vt:lpstr>
      <vt:lpstr>Outline</vt:lpstr>
      <vt:lpstr>IaaS providers and pricing plans</vt:lpstr>
      <vt:lpstr>Reserved capacity is not fully utilized!</vt:lpstr>
      <vt:lpstr>Using Reserved Capacity for On-demand Requests</vt:lpstr>
      <vt:lpstr>Cloud Federation Model</vt:lpstr>
      <vt:lpstr>Risks in Cloud Federation Market</vt:lpstr>
      <vt:lpstr>Financial Option Contract</vt:lpstr>
      <vt:lpstr>The System Model</vt:lpstr>
      <vt:lpstr>Pricing Plans</vt:lpstr>
      <vt:lpstr>Capacity Segmentation</vt:lpstr>
      <vt:lpstr>Cloud Federation Spot and Option Market</vt:lpstr>
      <vt:lpstr>Risks</vt:lpstr>
      <vt:lpstr>The Option Market</vt:lpstr>
      <vt:lpstr>When to buy option?</vt:lpstr>
      <vt:lpstr>Option Market</vt:lpstr>
      <vt:lpstr>Option Example (European)</vt:lpstr>
      <vt:lpstr>Option Pricing</vt:lpstr>
      <vt:lpstr>Strike Price (K)</vt:lpstr>
      <vt:lpstr>Expiration Date (T)  </vt:lpstr>
      <vt:lpstr>Option Price (P)</vt:lpstr>
      <vt:lpstr>Option Price (P) (Cont.)</vt:lpstr>
      <vt:lpstr>Policies</vt:lpstr>
      <vt:lpstr>Performance Evaluation</vt:lpstr>
      <vt:lpstr>Simulation Setup</vt:lpstr>
      <vt:lpstr>Simulation Setup (Cont.)</vt:lpstr>
      <vt:lpstr>Performance Metrics</vt:lpstr>
      <vt:lpstr>Reserved Capacity Utilization Effect</vt:lpstr>
      <vt:lpstr>Effect of On-demand Load</vt:lpstr>
      <vt:lpstr>Effect of Volatility</vt:lpstr>
      <vt:lpstr>Number of Request Rejections</vt:lpstr>
      <vt:lpstr>Effect of Maturity Time</vt:lpstr>
      <vt:lpstr>Conclusions and Future Directions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with Reuse</dc:title>
  <dc:creator>Adel</dc:creator>
  <cp:lastModifiedBy>Mahsa Soltanpour</cp:lastModifiedBy>
  <cp:revision>488</cp:revision>
  <cp:lastPrinted>2009-04-22T19:24:48Z</cp:lastPrinted>
  <dcterms:created xsi:type="dcterms:W3CDTF">1995-11-30T19:12:41Z</dcterms:created>
  <dcterms:modified xsi:type="dcterms:W3CDTF">2012-11-06T01:31:00Z</dcterms:modified>
</cp:coreProperties>
</file>