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embeddedFontLst>
    <p:embeddedFont>
      <p:font typeface="Arial Narrow"/>
      <p:regular r:id="rId35"/>
      <p:bold r:id="rId36"/>
      <p:italic r:id="rId37"/>
      <p:boldItalic r:id="rId38"/>
    </p:embeddedFont>
    <p:embeddedFont>
      <p:font typeface="Maven Pr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hXaXo5nVkH6H+vfHqEbe7YFkcD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avenPro-bold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rialNarrow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ialNarrow-italic.fntdata"/><Relationship Id="rId14" Type="http://schemas.openxmlformats.org/officeDocument/2006/relationships/slide" Target="slides/slide8.xml"/><Relationship Id="rId36" Type="http://schemas.openxmlformats.org/officeDocument/2006/relationships/font" Target="fonts/ArialNarrow-bold.fntdata"/><Relationship Id="rId17" Type="http://schemas.openxmlformats.org/officeDocument/2006/relationships/slide" Target="slides/slide11.xml"/><Relationship Id="rId39" Type="http://schemas.openxmlformats.org/officeDocument/2006/relationships/font" Target="fonts/MavenPro-regular.fntdata"/><Relationship Id="rId16" Type="http://schemas.openxmlformats.org/officeDocument/2006/relationships/slide" Target="slides/slide10.xml"/><Relationship Id="rId38" Type="http://schemas.openxmlformats.org/officeDocument/2006/relationships/font" Target="fonts/ArialNarrow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9501fd3c2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9501fd3c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9501fd3c2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9501fd3c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9501fd3c2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9501fd3c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501fd3c2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501fd3c2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9501fd3c2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9501fd3c2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9501fd3c2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9501fd3c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064700c0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064700c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064700c0c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064700c0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064700c0c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064700c0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064700c0c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064700c0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9501fd3c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9501fd3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064700c0c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064700c0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064700c0c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064700c0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064700c0c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064700c0c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064700c0c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064700c0c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64700c0c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64700c0c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Parameters 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that are varies in the study  are called </a:t>
            </a: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Factors.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Sensitivity analysis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 is a model that determines how target variables are affected based on changes in other variables known as input variables. This model is also referred to as what-if or simulation </a:t>
            </a: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analysis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Factorial design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 is a type of </a:t>
            </a: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research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 methodology that allows for the investigation of the main and interaction effects between two or more independent variables and on one or more outcome variable(s).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064700c0c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064700c0c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064700c0c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064700c0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064700c0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064700c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bd04a96b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bd04a96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9501fd3c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9501fd3c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9501fd3c2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9501fd3c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9501fd3c2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9501fd3c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9501fd3c2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9501fd3c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9501fd3c2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9501fd3c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9501fd3c2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9501fd3c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9501fd3c2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9501fd3c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274290" y="2130428"/>
            <a:ext cx="535224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 Narrow"/>
              <a:buNone/>
              <a:defRPr b="0" i="0" sz="22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274290" y="3613925"/>
            <a:ext cx="5352240" cy="633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27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type="title"/>
          </p:nvPr>
        </p:nvSpPr>
        <p:spPr>
          <a:xfrm>
            <a:off x="457200" y="141896"/>
            <a:ext cx="8229600" cy="510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457201" y="1231261"/>
            <a:ext cx="831962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7"/>
          <p:cNvSpPr txBox="1"/>
          <p:nvPr/>
        </p:nvSpPr>
        <p:spPr>
          <a:xfrm>
            <a:off x="4076886" y="6356353"/>
            <a:ext cx="9902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457200" y="141896"/>
            <a:ext cx="8229600" cy="510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457201" y="1231261"/>
            <a:ext cx="831962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6"/>
          <p:cNvSpPr txBox="1"/>
          <p:nvPr/>
        </p:nvSpPr>
        <p:spPr>
          <a:xfrm>
            <a:off x="4076886" y="6356353"/>
            <a:ext cx="9902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141896"/>
            <a:ext cx="8229600" cy="510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9"/>
          <p:cNvSpPr txBox="1"/>
          <p:nvPr/>
        </p:nvSpPr>
        <p:spPr>
          <a:xfrm>
            <a:off x="4076886" y="6356353"/>
            <a:ext cx="9902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" name="Google Shape;32;p19"/>
          <p:cNvSpPr txBox="1"/>
          <p:nvPr/>
        </p:nvSpPr>
        <p:spPr>
          <a:xfrm>
            <a:off x="8054836" y="6384731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141896"/>
            <a:ext cx="8229600" cy="510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23126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23126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0"/>
          <p:cNvSpPr txBox="1"/>
          <p:nvPr/>
        </p:nvSpPr>
        <p:spPr>
          <a:xfrm>
            <a:off x="4076886" y="6356353"/>
            <a:ext cx="9902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 &amp; diagram">
  <p:cSld name="2_Text &amp; diagram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>
            <p:ph idx="2" type="pic"/>
          </p:nvPr>
        </p:nvSpPr>
        <p:spPr>
          <a:xfrm>
            <a:off x="3286278" y="1088127"/>
            <a:ext cx="5511828" cy="4743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457200" y="141896"/>
            <a:ext cx="8229600" cy="510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457200" y="1088127"/>
            <a:ext cx="2484666" cy="4743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1"/>
          <p:cNvSpPr txBox="1"/>
          <p:nvPr/>
        </p:nvSpPr>
        <p:spPr>
          <a:xfrm>
            <a:off x="4076886" y="6356353"/>
            <a:ext cx="9902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/>
          <p:nvPr>
            <p:ph idx="2" type="pic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type="title"/>
          </p:nvPr>
        </p:nvSpPr>
        <p:spPr>
          <a:xfrm>
            <a:off x="465607" y="141897"/>
            <a:ext cx="8332500" cy="48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2"/>
          <p:cNvSpPr txBox="1"/>
          <p:nvPr/>
        </p:nvSpPr>
        <p:spPr>
          <a:xfrm>
            <a:off x="4076886" y="6356353"/>
            <a:ext cx="9902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T templates-1-standard-FINAL.jpg" id="8" name="Google Shape;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T templates-1-standard-covers-3-1.jpg" id="24" name="Google Shape;24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adelnadjarantoosi.info/ppt/common.pptx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274290" y="2130428"/>
            <a:ext cx="535224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Research Methods in Software and Systems Engineering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274290" y="3613925"/>
            <a:ext cx="5352240" cy="633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1300"/>
              <a:buNone/>
            </a:pPr>
            <a:r>
              <a:rPr lang="en-US" sz="1800">
                <a:solidFill>
                  <a:srgbClr val="741B47"/>
                </a:solidFill>
                <a:latin typeface="Maven Pro"/>
                <a:ea typeface="Maven Pro"/>
                <a:cs typeface="Maven Pro"/>
                <a:sym typeface="Maven Pro"/>
              </a:rPr>
              <a:t>Aldeida Aleti and Adel N. </a:t>
            </a:r>
            <a:r>
              <a:rPr lang="en-US" sz="1800">
                <a:solidFill>
                  <a:srgbClr val="741B47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Toosi</a:t>
            </a:r>
            <a:endParaRPr sz="1800">
              <a:solidFill>
                <a:srgbClr val="741B4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9501fd3c2_0_110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A common good plan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139" name="Google Shape;139;g99501fd3c2_0_110"/>
          <p:cNvGrpSpPr/>
          <p:nvPr/>
        </p:nvGrpSpPr>
        <p:grpSpPr>
          <a:xfrm>
            <a:off x="1406288" y="1223975"/>
            <a:ext cx="6331425" cy="4141325"/>
            <a:chOff x="825025" y="984625"/>
            <a:chExt cx="6331425" cy="4141325"/>
          </a:xfrm>
        </p:grpSpPr>
        <p:grpSp>
          <p:nvGrpSpPr>
            <p:cNvPr id="140" name="Google Shape;140;g99501fd3c2_0_110"/>
            <p:cNvGrpSpPr/>
            <p:nvPr/>
          </p:nvGrpSpPr>
          <p:grpSpPr>
            <a:xfrm>
              <a:off x="825025" y="984625"/>
              <a:ext cx="1726700" cy="4141325"/>
              <a:chOff x="825025" y="984625"/>
              <a:chExt cx="1726700" cy="4141325"/>
            </a:xfrm>
          </p:grpSpPr>
          <p:sp>
            <p:nvSpPr>
              <p:cNvPr id="141" name="Google Shape;141;g99501fd3c2_0_110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Feasibility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42" name="Google Shape;142;g99501fd3c2_0_110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Characterisation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43" name="Google Shape;143;g99501fd3c2_0_110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A2C4C9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Can X be done better?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44" name="Google Shape;144;g99501fd3c2_0_110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Generalisation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45" name="Google Shape;145;g99501fd3c2_0_110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Selection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46" name="Google Shape;146;g99501fd3c2_0_110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Question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147" name="Google Shape;147;g99501fd3c2_0_110"/>
            <p:cNvGrpSpPr/>
            <p:nvPr/>
          </p:nvGrpSpPr>
          <p:grpSpPr>
            <a:xfrm>
              <a:off x="3107803" y="984625"/>
              <a:ext cx="1837554" cy="4141325"/>
              <a:chOff x="825025" y="984625"/>
              <a:chExt cx="1726700" cy="4141325"/>
            </a:xfrm>
          </p:grpSpPr>
          <p:sp>
            <p:nvSpPr>
              <p:cNvPr id="148" name="Google Shape;148;g99501fd3c2_0_110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Qualitative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49" name="Google Shape;149;g99501fd3c2_0_110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Technique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0" name="Google Shape;150;g99501fd3c2_0_110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A2C4C9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Build Y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1" name="Google Shape;151;g99501fd3c2_0_110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Empirical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2" name="Google Shape;152;g99501fd3c2_0_110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Analytical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3" name="Google Shape;153;g99501fd3c2_0_110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Results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154" name="Google Shape;154;g99501fd3c2_0_110"/>
            <p:cNvGrpSpPr/>
            <p:nvPr/>
          </p:nvGrpSpPr>
          <p:grpSpPr>
            <a:xfrm>
              <a:off x="5429750" y="984625"/>
              <a:ext cx="1726700" cy="4141325"/>
              <a:chOff x="825025" y="984625"/>
              <a:chExt cx="1726700" cy="4141325"/>
            </a:xfrm>
          </p:grpSpPr>
          <p:sp>
            <p:nvSpPr>
              <p:cNvPr id="155" name="Google Shape;155;g99501fd3c2_0_110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Persuasion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6" name="Google Shape;156;g99501fd3c2_0_110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Implementation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7" name="Google Shape;157;g99501fd3c2_0_110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A2C4C9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Measure Y, compare to X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8" name="Google Shape;158;g99501fd3c2_0_110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Analysis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59" name="Google Shape;159;g99501fd3c2_0_110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Experience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60" name="Google Shape;160;g99501fd3c2_0_110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Validation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9501fd3c2_0_138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A common, but </a:t>
            </a:r>
            <a:r>
              <a:rPr lang="en-US">
                <a:solidFill>
                  <a:srgbClr val="CC0000"/>
                </a:solidFill>
                <a:latin typeface="Maven Pro"/>
                <a:ea typeface="Maven Pro"/>
                <a:cs typeface="Maven Pro"/>
                <a:sym typeface="Maven Pro"/>
              </a:rPr>
              <a:t>bad</a:t>
            </a: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 plan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166" name="Google Shape;166;g99501fd3c2_0_138"/>
          <p:cNvGrpSpPr/>
          <p:nvPr/>
        </p:nvGrpSpPr>
        <p:grpSpPr>
          <a:xfrm>
            <a:off x="1406288" y="1223975"/>
            <a:ext cx="6331425" cy="4141325"/>
            <a:chOff x="825025" y="984625"/>
            <a:chExt cx="6331425" cy="4141325"/>
          </a:xfrm>
        </p:grpSpPr>
        <p:grpSp>
          <p:nvGrpSpPr>
            <p:cNvPr id="167" name="Google Shape;167;g99501fd3c2_0_138"/>
            <p:cNvGrpSpPr/>
            <p:nvPr/>
          </p:nvGrpSpPr>
          <p:grpSpPr>
            <a:xfrm>
              <a:off x="825025" y="984625"/>
              <a:ext cx="1726700" cy="4141325"/>
              <a:chOff x="825025" y="984625"/>
              <a:chExt cx="1726700" cy="4141325"/>
            </a:xfrm>
          </p:grpSpPr>
          <p:sp>
            <p:nvSpPr>
              <p:cNvPr id="168" name="Google Shape;168;g99501fd3c2_0_138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Feasibility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69" name="Google Shape;169;g99501fd3c2_0_138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Characterisation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0" name="Google Shape;170;g99501fd3c2_0_138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FCE5CD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Methods/means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1" name="Google Shape;171;g99501fd3c2_0_138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Generalisation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2" name="Google Shape;172;g99501fd3c2_0_138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Selection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3" name="Google Shape;173;g99501fd3c2_0_138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Question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174" name="Google Shape;174;g99501fd3c2_0_138"/>
            <p:cNvGrpSpPr/>
            <p:nvPr/>
          </p:nvGrpSpPr>
          <p:grpSpPr>
            <a:xfrm>
              <a:off x="3107803" y="984625"/>
              <a:ext cx="1837554" cy="4141325"/>
              <a:chOff x="825025" y="984625"/>
              <a:chExt cx="1726700" cy="4141325"/>
            </a:xfrm>
          </p:grpSpPr>
          <p:sp>
            <p:nvSpPr>
              <p:cNvPr id="175" name="Google Shape;175;g99501fd3c2_0_138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Qualitative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6" name="Google Shape;176;g99501fd3c2_0_138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FCE5CD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Technique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7" name="Google Shape;177;g99501fd3c2_0_138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System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8" name="Google Shape;178;g99501fd3c2_0_138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Empirical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79" name="Google Shape;179;g99501fd3c2_0_138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Analytical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80" name="Google Shape;180;g99501fd3c2_0_138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Results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181" name="Google Shape;181;g99501fd3c2_0_138"/>
            <p:cNvGrpSpPr/>
            <p:nvPr/>
          </p:nvGrpSpPr>
          <p:grpSpPr>
            <a:xfrm>
              <a:off x="5429750" y="984625"/>
              <a:ext cx="1726700" cy="4141325"/>
              <a:chOff x="825025" y="984625"/>
              <a:chExt cx="1726700" cy="4141325"/>
            </a:xfrm>
          </p:grpSpPr>
          <p:sp>
            <p:nvSpPr>
              <p:cNvPr id="182" name="Google Shape;182;g99501fd3c2_0_138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FCE5CD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Persuasion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83" name="Google Shape;183;g99501fd3c2_0_138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Implementation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84" name="Google Shape;184;g99501fd3c2_0_138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Evaluation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85" name="Google Shape;185;g99501fd3c2_0_138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Analysis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86" name="Google Shape;186;g99501fd3c2_0_138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Experience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87" name="Google Shape;187;g99501fd3c2_0_138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Validation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9501fd3c2_0_165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Two other good plans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193" name="Google Shape;193;g99501fd3c2_0_165"/>
          <p:cNvGrpSpPr/>
          <p:nvPr/>
        </p:nvGrpSpPr>
        <p:grpSpPr>
          <a:xfrm>
            <a:off x="1406288" y="1223975"/>
            <a:ext cx="6331425" cy="4141325"/>
            <a:chOff x="825025" y="984625"/>
            <a:chExt cx="6331425" cy="4141325"/>
          </a:xfrm>
        </p:grpSpPr>
        <p:grpSp>
          <p:nvGrpSpPr>
            <p:cNvPr id="194" name="Google Shape;194;g99501fd3c2_0_165"/>
            <p:cNvGrpSpPr/>
            <p:nvPr/>
          </p:nvGrpSpPr>
          <p:grpSpPr>
            <a:xfrm>
              <a:off x="825025" y="984625"/>
              <a:ext cx="1726700" cy="4141325"/>
              <a:chOff x="825025" y="984625"/>
              <a:chExt cx="1726700" cy="4141325"/>
            </a:xfrm>
          </p:grpSpPr>
          <p:sp>
            <p:nvSpPr>
              <p:cNvPr id="195" name="Google Shape;195;g99501fd3c2_0_165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0E0E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Can X be done at all?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96" name="Google Shape;196;g99501fd3c2_0_165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Characterisation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97" name="Google Shape;197;g99501fd3c2_0_165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Methods/means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98" name="Google Shape;198;g99501fd3c2_0_165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D2E9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Is X always true of Y?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99" name="Google Shape;199;g99501fd3c2_0_165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Selection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00" name="Google Shape;200;g99501fd3c2_0_165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Question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201" name="Google Shape;201;g99501fd3c2_0_165"/>
            <p:cNvGrpSpPr/>
            <p:nvPr/>
          </p:nvGrpSpPr>
          <p:grpSpPr>
            <a:xfrm>
              <a:off x="3107803" y="984625"/>
              <a:ext cx="1837554" cy="4141325"/>
              <a:chOff x="825025" y="984625"/>
              <a:chExt cx="1726700" cy="4141325"/>
            </a:xfrm>
          </p:grpSpPr>
          <p:sp>
            <p:nvSpPr>
              <p:cNvPr id="202" name="Google Shape;202;g99501fd3c2_0_165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Qualitative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03" name="Google Shape;203;g99501fd3c2_0_165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Technique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04" name="Google Shape;204;g99501fd3c2_0_165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0E0E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Build Y that does X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05" name="Google Shape;205;g99501fd3c2_0_165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Empirical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06" name="Google Shape;206;g99501fd3c2_0_165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D2E9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Formally model Y, prove X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07" name="Google Shape;207;g99501fd3c2_0_165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Results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208" name="Google Shape;208;g99501fd3c2_0_165"/>
            <p:cNvGrpSpPr/>
            <p:nvPr/>
          </p:nvGrpSpPr>
          <p:grpSpPr>
            <a:xfrm>
              <a:off x="5429750" y="984625"/>
              <a:ext cx="1726700" cy="4141325"/>
              <a:chOff x="825025" y="984625"/>
              <a:chExt cx="1726700" cy="4141325"/>
            </a:xfrm>
          </p:grpSpPr>
          <p:sp>
            <p:nvSpPr>
              <p:cNvPr id="209" name="Google Shape;209;g99501fd3c2_0_165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0E0E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Look it works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10" name="Google Shape;210;g99501fd3c2_0_165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Implementation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11" name="Google Shape;211;g99501fd3c2_0_165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Evaluation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12" name="Google Shape;212;g99501fd3c2_0_165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D2E9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Check proof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13" name="Google Shape;213;g99501fd3c2_0_165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Experience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214" name="Google Shape;214;g99501fd3c2_0_165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Validation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</p:grpSp>
      <p:cxnSp>
        <p:nvCxnSpPr>
          <p:cNvPr id="215" name="Google Shape;215;g99501fd3c2_0_165"/>
          <p:cNvCxnSpPr>
            <a:stCxn id="195" idx="3"/>
            <a:endCxn id="203" idx="1"/>
          </p:cNvCxnSpPr>
          <p:nvPr/>
        </p:nvCxnSpPr>
        <p:spPr>
          <a:xfrm>
            <a:off x="3132988" y="2220150"/>
            <a:ext cx="559500" cy="714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g99501fd3c2_0_165"/>
          <p:cNvCxnSpPr>
            <a:endCxn id="209" idx="1"/>
          </p:cNvCxnSpPr>
          <p:nvPr/>
        </p:nvCxnSpPr>
        <p:spPr>
          <a:xfrm flipH="1" rot="10800000">
            <a:off x="5526713" y="2220150"/>
            <a:ext cx="487500" cy="714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g99501fd3c2_0_165"/>
          <p:cNvCxnSpPr>
            <a:stCxn id="198" idx="3"/>
            <a:endCxn id="206" idx="1"/>
          </p:cNvCxnSpPr>
          <p:nvPr/>
        </p:nvCxnSpPr>
        <p:spPr>
          <a:xfrm>
            <a:off x="3129788" y="4360450"/>
            <a:ext cx="562800" cy="723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g99501fd3c2_0_165"/>
          <p:cNvCxnSpPr>
            <a:stCxn id="206" idx="3"/>
            <a:endCxn id="212" idx="1"/>
          </p:cNvCxnSpPr>
          <p:nvPr/>
        </p:nvCxnSpPr>
        <p:spPr>
          <a:xfrm flipH="1" rot="10800000">
            <a:off x="5526620" y="4360450"/>
            <a:ext cx="484500" cy="723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9501fd3c2_0_197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What do program committees look for?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24" name="Google Shape;224;g99501fd3c2_0_197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Interesting, novel, exciting results that significantly enhance our ability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▪"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to develop and maintain software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▪"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to know the quality of the software we develop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▪"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to recognize general principles about software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▪"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or to analyze properties of software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You should explain your result in such a way that someone else could use your ideas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9501fd3c2_0_204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What is new here?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0" name="Google Shape;230;g99501fd3c2_0_204"/>
          <p:cNvSpPr txBox="1"/>
          <p:nvPr>
            <p:ph idx="1" type="body"/>
          </p:nvPr>
        </p:nvSpPr>
        <p:spPr>
          <a:xfrm>
            <a:off x="457200" y="13074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64D79"/>
                </a:solidFill>
                <a:latin typeface="Maven Pro"/>
                <a:ea typeface="Maven Pro"/>
                <a:cs typeface="Maven Pro"/>
                <a:sym typeface="Maven Pro"/>
              </a:rPr>
              <a:t>Awful</a:t>
            </a:r>
            <a:endParaRPr sz="1500">
              <a:solidFill>
                <a:srgbClr val="A64D7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F9000"/>
                </a:solidFill>
                <a:latin typeface="Maven Pro"/>
                <a:ea typeface="Maven Pro"/>
                <a:cs typeface="Maven Pro"/>
                <a:sym typeface="Maven Pro"/>
              </a:rPr>
              <a:t>Bad</a:t>
            </a:r>
            <a:endParaRPr sz="1500">
              <a:solidFill>
                <a:srgbClr val="BF9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45F06"/>
                </a:solidFill>
                <a:latin typeface="Maven Pro"/>
                <a:ea typeface="Maven Pro"/>
                <a:cs typeface="Maven Pro"/>
                <a:sym typeface="Maven Pro"/>
              </a:rPr>
              <a:t>Poor</a:t>
            </a:r>
            <a:endParaRPr sz="1500">
              <a:solidFill>
                <a:srgbClr val="B45F0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Good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Better</a:t>
            </a:r>
            <a:endParaRPr sz="1500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1" name="Google Shape;231;g99501fd3c2_0_204"/>
          <p:cNvSpPr txBox="1"/>
          <p:nvPr>
            <p:ph idx="2" type="body"/>
          </p:nvPr>
        </p:nvSpPr>
        <p:spPr>
          <a:xfrm>
            <a:off x="1785725" y="1307450"/>
            <a:ext cx="69009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64D79"/>
                </a:solidFill>
                <a:latin typeface="Maven Pro"/>
                <a:ea typeface="Maven Pro"/>
                <a:cs typeface="Maven Pro"/>
                <a:sym typeface="Maven Pro"/>
              </a:rPr>
              <a:t>I completely and generally solved … (unless you actually did)</a:t>
            </a:r>
            <a:endParaRPr sz="1400">
              <a:solidFill>
                <a:srgbClr val="A64D7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F9000"/>
                </a:solidFill>
                <a:latin typeface="Maven Pro"/>
                <a:ea typeface="Maven Pro"/>
                <a:cs typeface="Maven Pro"/>
                <a:sym typeface="Maven Pro"/>
              </a:rPr>
              <a:t>I worked on (studied, investigated, sought, explored) skedaddling</a:t>
            </a:r>
            <a:endParaRPr sz="1400">
              <a:solidFill>
                <a:srgbClr val="BF9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45F06"/>
                </a:solidFill>
                <a:latin typeface="Maven Pro"/>
                <a:ea typeface="Maven Pro"/>
                <a:cs typeface="Maven Pro"/>
                <a:sym typeface="Maven Pro"/>
              </a:rPr>
              <a:t>I worked on improving (contributed to, participated in, helped with) skedaddling</a:t>
            </a:r>
            <a:endParaRPr sz="1400">
              <a:solidFill>
                <a:srgbClr val="B45F0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 showed the feasibility of predicting software defects with machine learning. I significantly improved the accuracy of detecting software defects (or proved, demonstrated, created, established, found, developed)</a:t>
            </a:r>
            <a:endParaRPr sz="14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I automated the generation of software tests. With a novel application of search techniques, I achieved a 10% increase in coverage and a 15% improvement in detecting bugs over the standard method.</a:t>
            </a:r>
            <a:endParaRPr sz="1400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2" name="Google Shape;232;g99501fd3c2_0_204"/>
          <p:cNvSpPr txBox="1"/>
          <p:nvPr/>
        </p:nvSpPr>
        <p:spPr>
          <a:xfrm>
            <a:off x="179525" y="763575"/>
            <a:ext cx="78777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Use verbs that </a:t>
            </a:r>
            <a:r>
              <a:rPr lang="en-US" sz="15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shows</a:t>
            </a:r>
            <a:r>
              <a:rPr lang="en-US" sz="15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RESULTS, not only efforts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9501fd3c2_0_215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What has been done before? How is your work different or better?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8" name="Google Shape;238;g99501fd3c2_0_215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A64D79"/>
                </a:solidFill>
                <a:latin typeface="Maven Pro"/>
                <a:ea typeface="Maven Pro"/>
                <a:cs typeface="Maven Pro"/>
                <a:sym typeface="Maven Pro"/>
              </a:rPr>
              <a:t>Awful      The </a:t>
            </a:r>
            <a:r>
              <a:rPr lang="en-US" sz="1400">
                <a:solidFill>
                  <a:srgbClr val="A64D79"/>
                </a:solidFill>
                <a:latin typeface="Maven Pro"/>
                <a:ea typeface="Maven Pro"/>
                <a:cs typeface="Maven Pro"/>
                <a:sym typeface="Maven Pro"/>
              </a:rPr>
              <a:t>skedaddling problem has attracted much attention [2, 3, 4, 5, 7].</a:t>
            </a:r>
            <a:endParaRPr sz="1500">
              <a:solidFill>
                <a:srgbClr val="A64D79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F9000"/>
                </a:solidFill>
                <a:latin typeface="Maven Pro"/>
                <a:ea typeface="Maven Pro"/>
                <a:cs typeface="Maven Pro"/>
                <a:sym typeface="Maven Pro"/>
              </a:rPr>
              <a:t>Bad         Trer [4] and Amil [6] worked on skedaddling.</a:t>
            </a:r>
            <a:endParaRPr sz="1500">
              <a:solidFill>
                <a:srgbClr val="BF9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45F06"/>
                </a:solidFill>
                <a:latin typeface="Maven Pro"/>
                <a:ea typeface="Maven Pro"/>
                <a:cs typeface="Maven Pro"/>
                <a:sym typeface="Maven Pro"/>
              </a:rPr>
              <a:t>Poor        Trer [4] addressed skedaddling by jumping, while Amil [6] took a skipping    </a:t>
            </a:r>
            <a:endParaRPr sz="1500">
              <a:solidFill>
                <a:srgbClr val="B45F0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  <a:latin typeface="Maven Pro"/>
                <a:ea typeface="Maven Pro"/>
                <a:cs typeface="Maven Pro"/>
                <a:sym typeface="Maven Pro"/>
              </a:rPr>
              <a:t>                approach.</a:t>
            </a:r>
            <a:endParaRPr sz="1500">
              <a:solidFill>
                <a:srgbClr val="B45F0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Good      Trer’s jumping approach to skedaddling [4] achieved 60% coverage [8]. Amil [6]       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              achieved 80% by skipping, but only for light-free cases [34].</a:t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Better     Trer’s jumping approach to Skedaddling [4] achieved 60% coverage [8]. Amil [6]      </a:t>
            </a:r>
            <a:endParaRPr sz="1500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               achieved 80% by skipping, but only for light-free cases [34]. We modified the  </a:t>
            </a:r>
            <a:endParaRPr sz="1500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               jumping approach to use the agility representation of skipping and achieved 90% </a:t>
            </a:r>
            <a:endParaRPr sz="1500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               coverage while relaxing restrictions so that only running is prohibited. 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064700c0c_0_7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Distributed</a:t>
            </a:r>
            <a:r>
              <a:rPr lang="en-US"/>
              <a:t> </a:t>
            </a: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Systems</a:t>
            </a:r>
            <a:endParaRPr/>
          </a:p>
        </p:txBody>
      </p:sp>
      <p:sp>
        <p:nvSpPr>
          <p:cNvPr id="244" name="Google Shape;244;ga064700c0c_0_7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Distributed System definitions - many and varying: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●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 system in which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hardware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or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software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components located at networked computers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communicate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and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coordinate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their actions only by passing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message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[Coulouris]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●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 collection of independent computers that appears to its users as a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single coherent system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[Tanenbaum]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Computer Networks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vs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Distributed Systems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Computer Network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: Is a collection of spatially separated, interconnected computers that exchange messages based on specific protocols. Computers are addressed by IP addresses.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 </a:t>
            </a:r>
            <a:r>
              <a:rPr b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Distributed System</a:t>
            </a: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: Multiple computers on the network working together as a system. The spatial separation of computers and communication aspects are hidden from users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064700c0c_1_41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Distributed system challenges</a:t>
            </a:r>
            <a:endParaRPr sz="2000">
              <a:solidFill>
                <a:srgbClr val="3C3C3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a064700c0c_1_41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Heterogeneity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Openness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Security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Scalability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Failure Handling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Concurrency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Transparency</a:t>
            </a:r>
            <a:endParaRPr sz="2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300"/>
              <a:buFont typeface="Maven Pro"/>
              <a:buChar char="▪"/>
            </a:pPr>
            <a:r>
              <a:rPr lang="en-US" sz="2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Quality of Service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064700c0c_1_3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Application Programming Models In Distributed Systems</a:t>
            </a:r>
            <a:endParaRPr sz="2000">
              <a:solidFill>
                <a:srgbClr val="3C3C3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56" name="Google Shape;256;ga064700c0c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675" y="1270087"/>
            <a:ext cx="5678225" cy="431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64700c0c_1_9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Platforms</a:t>
            </a:r>
            <a:endParaRPr/>
          </a:p>
        </p:txBody>
      </p:sp>
      <p:sp>
        <p:nvSpPr>
          <p:cNvPr id="262" name="Google Shape;262;ga064700c0c_1_9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Cluster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Grid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Cloud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Peer-to-Peer Systems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Supercomputers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Mobile Computing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Sensor Networks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Internet of things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Edge and Fog Computing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Content delivery networks (CDN)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Software Defined Networks (SDN)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▪"/>
            </a:pPr>
            <a:r>
              <a:rPr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…</a:t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63" name="Google Shape;263;ga064700c0c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125" y="864574"/>
            <a:ext cx="2535452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a064700c0c_1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075" y="872213"/>
            <a:ext cx="20383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a064700c0c_1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5575" y="3953621"/>
            <a:ext cx="2114550" cy="185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a064700c0c_1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3700" y="2806138"/>
            <a:ext cx="19431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a064700c0c_1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5125" y="2248225"/>
            <a:ext cx="21145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a064700c0c_1_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7975" y="4309550"/>
            <a:ext cx="21145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9501fd3c2_0_5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Software Engineering Research process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8" name="Google Shape;58;g99501fd3c2_0_5"/>
          <p:cNvSpPr/>
          <p:nvPr/>
        </p:nvSpPr>
        <p:spPr>
          <a:xfrm>
            <a:off x="978550" y="2987850"/>
            <a:ext cx="1711200" cy="8823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aven Pro"/>
                <a:ea typeface="Maven Pro"/>
                <a:cs typeface="Maven Pro"/>
                <a:sym typeface="Maven Pro"/>
              </a:rPr>
              <a:t>Research question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9" name="Google Shape;59;g99501fd3c2_0_5"/>
          <p:cNvSpPr/>
          <p:nvPr/>
        </p:nvSpPr>
        <p:spPr>
          <a:xfrm>
            <a:off x="3395550" y="2987850"/>
            <a:ext cx="1711200" cy="8823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aven Pro"/>
                <a:ea typeface="Maven Pro"/>
                <a:cs typeface="Maven Pro"/>
                <a:sym typeface="Maven Pro"/>
              </a:rPr>
              <a:t>Research results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0" name="Google Shape;60;g99501fd3c2_0_5"/>
          <p:cNvSpPr/>
          <p:nvPr/>
        </p:nvSpPr>
        <p:spPr>
          <a:xfrm>
            <a:off x="5895450" y="2987850"/>
            <a:ext cx="1711200" cy="8823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aven Pro"/>
                <a:ea typeface="Maven Pro"/>
                <a:cs typeface="Maven Pro"/>
                <a:sym typeface="Maven Pro"/>
              </a:rPr>
              <a:t>Research validation</a:t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61" name="Google Shape;61;g99501fd3c2_0_5"/>
          <p:cNvCxnSpPr>
            <a:stCxn id="58" idx="3"/>
            <a:endCxn id="59" idx="1"/>
          </p:cNvCxnSpPr>
          <p:nvPr/>
        </p:nvCxnSpPr>
        <p:spPr>
          <a:xfrm>
            <a:off x="2689750" y="3429000"/>
            <a:ext cx="705900" cy="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" name="Google Shape;62;g99501fd3c2_0_5"/>
          <p:cNvCxnSpPr>
            <a:stCxn id="59" idx="3"/>
            <a:endCxn id="60" idx="1"/>
          </p:cNvCxnSpPr>
          <p:nvPr/>
        </p:nvCxnSpPr>
        <p:spPr>
          <a:xfrm>
            <a:off x="5106750" y="3429000"/>
            <a:ext cx="788700" cy="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" name="Google Shape;63;g99501fd3c2_0_5"/>
          <p:cNvCxnSpPr>
            <a:stCxn id="59" idx="0"/>
            <a:endCxn id="58" idx="0"/>
          </p:cNvCxnSpPr>
          <p:nvPr/>
        </p:nvCxnSpPr>
        <p:spPr>
          <a:xfrm rot="5400000">
            <a:off x="3042300" y="1779600"/>
            <a:ext cx="600" cy="2417100"/>
          </a:xfrm>
          <a:prstGeom prst="bentConnector3">
            <a:avLst>
              <a:gd fmla="val -50579167" name="adj1"/>
            </a:avLst>
          </a:prstGeom>
          <a:noFill/>
          <a:ln cap="flat" cmpd="sng" w="28575">
            <a:solidFill>
              <a:srgbClr val="7F7F7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g99501fd3c2_0_5"/>
          <p:cNvCxnSpPr>
            <a:stCxn id="60" idx="2"/>
            <a:endCxn id="59" idx="2"/>
          </p:cNvCxnSpPr>
          <p:nvPr/>
        </p:nvCxnSpPr>
        <p:spPr>
          <a:xfrm rot="5400000">
            <a:off x="5500800" y="2620500"/>
            <a:ext cx="600" cy="24999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64700c0c_1_20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Objectives</a:t>
            </a:r>
            <a:endParaRPr/>
          </a:p>
        </p:txBody>
      </p:sp>
      <p:pic>
        <p:nvPicPr>
          <p:cNvPr id="274" name="Google Shape;274;ga064700c0c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38" y="955088"/>
            <a:ext cx="6322726" cy="507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64700c0c_1_26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Constraints</a:t>
            </a:r>
            <a:endParaRPr/>
          </a:p>
        </p:txBody>
      </p:sp>
      <p:pic>
        <p:nvPicPr>
          <p:cNvPr id="280" name="Google Shape;280;ga064700c0c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225" y="1812300"/>
            <a:ext cx="5149825" cy="26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064700c0c_1_35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Scheduling: One of the challenging areas of research in DS</a:t>
            </a:r>
            <a:endParaRPr/>
          </a:p>
        </p:txBody>
      </p:sp>
      <p:pic>
        <p:nvPicPr>
          <p:cNvPr id="286" name="Google Shape;286;ga064700c0c_1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788" y="970951"/>
            <a:ext cx="6676425" cy="47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064700c0c_1_47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Evaluations Methods</a:t>
            </a:r>
            <a:endParaRPr sz="2000">
              <a:solidFill>
                <a:srgbClr val="3C3C3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92" name="Google Shape;292;ga064700c0c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575" y="1699650"/>
            <a:ext cx="6058826" cy="27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064700c0c_1_58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Common Mistakes in Performance Evaluation</a:t>
            </a:r>
            <a:endParaRPr/>
          </a:p>
        </p:txBody>
      </p:sp>
      <p:sp>
        <p:nvSpPr>
          <p:cNvPr id="298" name="Google Shape;298;ga064700c0c_1_58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No Goals/Biased Goal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Unsystematic Approach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Analysis without understanding the problem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Incorrect Performance Metrics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Unrepresentative workload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Wrong Evaluation Technique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Overlooking Important Parameters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Ignoring significant factors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aven Pro"/>
              <a:buChar char="–"/>
            </a:pPr>
            <a:r>
              <a:rPr b="1" i="1" lang="en-US" sz="1700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S</a:t>
            </a:r>
            <a:r>
              <a:rPr b="1" i="1" lang="en-US" sz="1700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ensitivity analysis</a:t>
            </a:r>
            <a:endParaRPr b="1" i="1" sz="1700">
              <a:solidFill>
                <a:srgbClr val="FF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Inappropriate Experimental Design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Font typeface="Maven Pro"/>
              <a:buChar char="–"/>
            </a:pPr>
            <a:r>
              <a:rPr b="1" i="1" lang="en-US" sz="1700">
                <a:solidFill>
                  <a:srgbClr val="0000FF"/>
                </a:solidFill>
                <a:latin typeface="Maven Pro"/>
                <a:ea typeface="Maven Pro"/>
                <a:cs typeface="Maven Pro"/>
                <a:sym typeface="Maven Pro"/>
              </a:rPr>
              <a:t>Full</a:t>
            </a: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b="1" i="1" lang="en-US" sz="1700">
                <a:solidFill>
                  <a:srgbClr val="0000FF"/>
                </a:solidFill>
                <a:latin typeface="Maven Pro"/>
                <a:ea typeface="Maven Pro"/>
                <a:cs typeface="Maven Pro"/>
                <a:sym typeface="Maven Pro"/>
              </a:rPr>
              <a:t>factorial design</a:t>
            </a:r>
            <a:endParaRPr b="1" i="1" sz="1700">
              <a:solidFill>
                <a:srgbClr val="0000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Inappropriate level of detail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No analysis/Erroneous Analysis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Ignoring Errors in Input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Improper Treatment of Outliers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064700c0c_1_63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Common Mistakes in Performance Evaluation (Cont.)</a:t>
            </a:r>
            <a:endParaRPr sz="2000">
              <a:solidFill>
                <a:srgbClr val="3C3C3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04" name="Google Shape;304;ga064700c0c_1_63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Too complex Analysis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Assuming No change in the Future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Ignoring Social Aspects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–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Weak presentation leads to rejection of the high-quality analyses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Ignoring Variability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–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If the variability is high the mean alone is misleading.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Improper Presentation of Results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Font typeface="Maven Pro"/>
              <a:buChar char="▪"/>
            </a:pPr>
            <a:r>
              <a:rPr lang="en-US" sz="17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Ignoring or  Omitting Assumptions and limitations Variability</a:t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Jain, Raj. </a:t>
            </a:r>
            <a:r>
              <a:rPr b="1" i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The Art Of Computer Systems Performance Analysis: Techniques For Experimental Measurement, Simulation, And Modeling</a:t>
            </a:r>
            <a:r>
              <a:rPr i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. john wiley &amp; sons.</a:t>
            </a:r>
            <a:endParaRPr i="1"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Please find more complete slides here: </a:t>
            </a:r>
            <a:r>
              <a:rPr b="1" i="1" lang="en-US" sz="1500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3"/>
              </a:rPr>
              <a:t>http://adelnadjarantoosi.info/ppt/common.pptx</a:t>
            </a:r>
            <a:endParaRPr b="1" i="1" sz="15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064700c0c_1_53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write a research paper in DS domain</a:t>
            </a:r>
            <a:endParaRPr/>
          </a:p>
        </p:txBody>
      </p:sp>
      <p:sp>
        <p:nvSpPr>
          <p:cNvPr id="310" name="Google Shape;310;ga064700c0c_1_53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b="1"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Problem</a:t>
            </a: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Short Background (If necessary)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Scope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Application model, e.g., Map-reduce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Platform, e.g., Cluster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Objective, e.g., Cost and Energy Consumption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Constraints, e.g., Capacity and Available Renewable Energy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b="1"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Methodology</a:t>
            </a:r>
            <a:endParaRPr b="1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E.g., Online scheduling using meta-heuristics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b="1"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Evaluation Method</a:t>
            </a:r>
            <a:endParaRPr b="1"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 sz="18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Analytical proofs, Simulation, Emulation, Real Implementation</a:t>
            </a:r>
            <a:endParaRPr sz="18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b="1"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Results/Findings</a:t>
            </a:r>
            <a:endParaRPr b="1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b="1"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Conclusion/Implications</a:t>
            </a:r>
            <a:endParaRPr b="1" sz="1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64700c0c_0_0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A sample of good abstract</a:t>
            </a:r>
            <a:endParaRPr sz="2000">
              <a:solidFill>
                <a:srgbClr val="3C3C3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16" name="Google Shape;316;ga064700c0c_0_0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▪"/>
            </a:pPr>
            <a:r>
              <a:rPr b="1" lang="en-US" sz="1300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Pr</a:t>
            </a:r>
            <a:r>
              <a:rPr b="1" lang="en-US" sz="1300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oblem</a:t>
            </a:r>
            <a:r>
              <a:rPr b="1"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–"/>
            </a:pPr>
            <a:r>
              <a:rPr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In this paper, we present BlinkDB, a massively parallel, approximate query engine for running interactive SQL queries on large volumes of data. BlinkDB allows users to trade-off query accuracy for response time, enabling interactive queries over massive data by running queries on data samples and presenting results annotated with meaningful error bars.</a:t>
            </a:r>
            <a:endParaRPr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▪"/>
            </a:pPr>
            <a:r>
              <a:rPr b="1" lang="en-US" sz="1300">
                <a:solidFill>
                  <a:srgbClr val="6AA84F"/>
                </a:solidFill>
                <a:latin typeface="Maven Pro"/>
                <a:ea typeface="Maven Pro"/>
                <a:cs typeface="Maven Pro"/>
                <a:sym typeface="Maven Pro"/>
              </a:rPr>
              <a:t>Methodology</a:t>
            </a:r>
            <a:r>
              <a:rPr b="1"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–"/>
            </a:pPr>
            <a:r>
              <a:rPr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To achieve this, BlinkDB uses two key ideas: 1) an adaptive optimization framework that builds and maintains a set of multi-dimensional stratified samples from original data over time, and 2) a dynamic sample selection strategy that selects an appropriately sized sample based on a query’s accuracy or response time requirements.</a:t>
            </a:r>
            <a:endParaRPr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▪"/>
            </a:pPr>
            <a:r>
              <a:rPr b="1" lang="en-US" sz="1300">
                <a:solidFill>
                  <a:srgbClr val="0000FF"/>
                </a:solidFill>
                <a:latin typeface="Maven Pro"/>
                <a:ea typeface="Maven Pro"/>
                <a:cs typeface="Maven Pro"/>
                <a:sym typeface="Maven Pro"/>
              </a:rPr>
              <a:t>Evaluation</a:t>
            </a:r>
            <a:r>
              <a:rPr b="1"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–"/>
            </a:pPr>
            <a:r>
              <a:rPr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  We evaluate BlinkDB against the well-known TPC-H benchmarks and a real-world analytic workload derived from Conviva Inc., a company that manages video distribution over the Internet. Our experiments on a node cluster show</a:t>
            </a:r>
            <a:endParaRPr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300"/>
              <a:buFont typeface="Maven Pro"/>
              <a:buChar char="▪"/>
            </a:pPr>
            <a:r>
              <a:rPr b="1" lang="en-US" sz="1300">
                <a:solidFill>
                  <a:srgbClr val="C27BA0"/>
                </a:solidFill>
                <a:latin typeface="Maven Pro"/>
                <a:ea typeface="Maven Pro"/>
                <a:cs typeface="Maven Pro"/>
                <a:sym typeface="Maven Pro"/>
              </a:rPr>
              <a:t>Results and Conclusions:</a:t>
            </a:r>
            <a:endParaRPr b="1" sz="1300">
              <a:solidFill>
                <a:srgbClr val="C27BA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Font typeface="Maven Pro"/>
              <a:buChar char="–"/>
            </a:pPr>
            <a:r>
              <a:rPr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that BlinkDB can answer queries on upto 17TBs of data in less than seconds(over 200× faster than Hive),with in an error of 2-10%.</a:t>
            </a:r>
            <a:br>
              <a:rPr lang="en-US" sz="13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</a:br>
            <a:endParaRPr sz="13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Agarwal, S., Mozafari, B., Panda, A., Milner, H., Madden, S. and Stoica, I., 2013, April. BlinkDB: queries with bounded errors and bounded response times on very large data. In Proceedings of the 8th ACM European Conference on Computer Systems (pp. 29-42).</a:t>
            </a:r>
            <a:endParaRPr i="1" sz="1000"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bd04a96be_0_0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C"/>
                </a:solidFill>
                <a:latin typeface="Maven Pro"/>
                <a:ea typeface="Maven Pro"/>
                <a:cs typeface="Maven Pro"/>
                <a:sym typeface="Maven Pro"/>
              </a:rPr>
              <a:t>Summary</a:t>
            </a:r>
            <a:endParaRPr/>
          </a:p>
        </p:txBody>
      </p:sp>
      <p:sp>
        <p:nvSpPr>
          <p:cNvPr id="322" name="Google Shape;322;g9bd04a96be_0_0"/>
          <p:cNvSpPr txBox="1"/>
          <p:nvPr>
            <p:ph idx="1" type="body"/>
          </p:nvPr>
        </p:nvSpPr>
        <p:spPr>
          <a:xfrm>
            <a:off x="457201" y="1231261"/>
            <a:ext cx="831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Software Engineering Research process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–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Research Question, Research Results, and Research Validation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Three Evaluation Technique: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Measurement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Simulation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–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Analytical Modeling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Maven Pro"/>
              <a:buChar char="▪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Common mistakes in performance evaluation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–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Sensitivity analysis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Font typeface="Maven Pro"/>
              <a:buChar char="–"/>
            </a:pPr>
            <a:r>
              <a:rPr lang="en-US">
                <a:solidFill>
                  <a:srgbClr val="134F5C"/>
                </a:solidFill>
                <a:latin typeface="Maven Pro"/>
                <a:ea typeface="Maven Pro"/>
                <a:cs typeface="Maven Pro"/>
                <a:sym typeface="Maven Pro"/>
              </a:rPr>
              <a:t>Factorial design</a:t>
            </a:r>
            <a:endParaRPr>
              <a:solidFill>
                <a:srgbClr val="134F5C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9501fd3c2_0_26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Types of research questions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0" name="Google Shape;70;g99501fd3c2_0_26"/>
          <p:cNvSpPr txBox="1"/>
          <p:nvPr>
            <p:ph idx="1" type="body"/>
          </p:nvPr>
        </p:nvSpPr>
        <p:spPr>
          <a:xfrm>
            <a:off x="457200" y="12312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4D79"/>
                </a:solidFill>
              </a:rPr>
              <a:t>FEASIBILITY</a:t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74EA7"/>
                </a:solidFill>
              </a:rPr>
              <a:t>CHARACTERIZATION</a:t>
            </a:r>
            <a:endParaRPr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78D8"/>
                </a:solidFill>
              </a:rPr>
              <a:t>METHOD/MEANS</a:t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5818E"/>
                </a:solidFill>
              </a:rPr>
              <a:t>GENERALIZATION</a:t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DISCRIMINATION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99501fd3c2_0_26"/>
          <p:cNvSpPr txBox="1"/>
          <p:nvPr>
            <p:ph idx="2" type="body"/>
          </p:nvPr>
        </p:nvSpPr>
        <p:spPr>
          <a:xfrm>
            <a:off x="3604950" y="1231250"/>
            <a:ext cx="50817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A64D79"/>
                </a:solidFill>
              </a:rPr>
              <a:t>Does X exist, and what is it?</a:t>
            </a:r>
            <a:endParaRPr sz="15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64D79"/>
                </a:solidFill>
              </a:rPr>
              <a:t>Is it possible to do X at all?</a:t>
            </a:r>
            <a:endParaRPr sz="15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74EA7"/>
                </a:solidFill>
              </a:rPr>
              <a:t>What are the characteristics of X?</a:t>
            </a:r>
            <a:endParaRPr sz="1500"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74EA7"/>
                </a:solidFill>
              </a:rPr>
              <a:t>What exactly do we mean by X?</a:t>
            </a:r>
            <a:endParaRPr sz="1500"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74EA7"/>
                </a:solidFill>
              </a:rPr>
              <a:t>What are the varieties of X, and how are they related?</a:t>
            </a:r>
            <a:endParaRPr sz="1500"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C78D8"/>
                </a:solidFill>
              </a:rPr>
              <a:t>How can we do X?</a:t>
            </a:r>
            <a:endParaRPr sz="15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C78D8"/>
                </a:solidFill>
              </a:rPr>
              <a:t>What is a better way to do X?</a:t>
            </a:r>
            <a:endParaRPr sz="15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C78D8"/>
                </a:solidFill>
              </a:rPr>
              <a:t>How can we automate doing X?</a:t>
            </a:r>
            <a:endParaRPr sz="15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5818E"/>
                </a:solidFill>
              </a:rPr>
              <a:t>Is X always true of Y?</a:t>
            </a:r>
            <a:endParaRPr sz="1500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5818E"/>
                </a:solidFill>
              </a:rPr>
              <a:t>Given X, what will Y be?</a:t>
            </a:r>
            <a:endParaRPr sz="1500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How do I decide whether X or Y?</a:t>
            </a:r>
            <a:endParaRPr sz="15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9501fd3c2_0_33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Example: Software Architecture Research Questions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7" name="Google Shape;77;g99501fd3c2_0_33"/>
          <p:cNvSpPr txBox="1"/>
          <p:nvPr>
            <p:ph idx="1" type="body"/>
          </p:nvPr>
        </p:nvSpPr>
        <p:spPr>
          <a:xfrm>
            <a:off x="457200" y="13074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A64D79"/>
                </a:solidFill>
              </a:rPr>
              <a:t>FEASIBILITY</a:t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74EA7"/>
                </a:solidFill>
              </a:rPr>
              <a:t>CHARACTERIZATION</a:t>
            </a:r>
            <a:endParaRPr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C78D8"/>
                </a:solidFill>
              </a:rPr>
              <a:t>METHOD/MEANS</a:t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45818E"/>
                </a:solidFill>
              </a:rPr>
              <a:t>GENERALIZATION</a:t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DISCRIMINATION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99501fd3c2_0_33"/>
          <p:cNvSpPr txBox="1"/>
          <p:nvPr>
            <p:ph idx="2" type="body"/>
          </p:nvPr>
        </p:nvSpPr>
        <p:spPr>
          <a:xfrm>
            <a:off x="4648200" y="1231249"/>
            <a:ext cx="4038600" cy="475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A64D79"/>
                </a:solidFill>
              </a:rPr>
              <a:t>Is it possible to automatically generate code</a:t>
            </a:r>
            <a:endParaRPr sz="15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64D79"/>
                </a:solidFill>
              </a:rPr>
              <a:t>from an architectural specification?</a:t>
            </a:r>
            <a:endParaRPr sz="15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51C75"/>
                </a:solidFill>
              </a:rPr>
              <a:t>What are the important concepts for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51C75"/>
                </a:solidFill>
              </a:rPr>
              <a:t>modeling software architectures?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155CC"/>
                </a:solidFill>
              </a:rPr>
              <a:t>How can we exploit domain knowledge to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155CC"/>
                </a:solidFill>
              </a:rPr>
              <a:t>improve software development?</a:t>
            </a:r>
            <a:endParaRPr sz="15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45818E"/>
                </a:solidFill>
              </a:rPr>
              <a:t>What patterns capture and explain a</a:t>
            </a:r>
            <a:endParaRPr sz="1500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5818E"/>
                </a:solidFill>
              </a:rPr>
              <a:t>significant set of architectural constructs?</a:t>
            </a:r>
            <a:endParaRPr sz="1500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How can a designer make tradeoff choices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among architectural alternatives?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9501fd3c2_0_41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Research Results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4" name="Google Shape;84;g99501fd3c2_0_41"/>
          <p:cNvSpPr txBox="1"/>
          <p:nvPr>
            <p:ph idx="1" type="body"/>
          </p:nvPr>
        </p:nvSpPr>
        <p:spPr>
          <a:xfrm>
            <a:off x="457200" y="12312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741B47"/>
                </a:solidFill>
              </a:rPr>
              <a:t>QUALITATIVE &amp; DESCRIPTIVE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41B47"/>
                </a:solidFill>
              </a:rPr>
              <a:t>MODELS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1C75"/>
                </a:solidFill>
              </a:rPr>
              <a:t>TECHNIQUES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B5394"/>
                </a:solidFill>
              </a:rPr>
              <a:t>SYSTEM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4F5C"/>
                </a:solidFill>
              </a:rPr>
              <a:t>EMPIRICAL MODELS</a:t>
            </a:r>
            <a:endParaRPr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ANALYTICAL MODELS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99501fd3c2_0_41"/>
          <p:cNvSpPr txBox="1"/>
          <p:nvPr>
            <p:ph idx="2" type="body"/>
          </p:nvPr>
        </p:nvSpPr>
        <p:spPr>
          <a:xfrm>
            <a:off x="4648200" y="1231250"/>
            <a:ext cx="4038600" cy="467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</a:rPr>
              <a:t>Report interesting observations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</a:rPr>
              <a:t>Generalize from (real-life) examples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41B47"/>
                </a:solidFill>
              </a:rPr>
              <a:t>Structure a problem area; ask good questions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51C75"/>
                </a:solidFill>
              </a:rPr>
              <a:t>Invent new ways to do some tasks, including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51C75"/>
                </a:solidFill>
              </a:rPr>
              <a:t>implementation techniques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51C75"/>
                </a:solidFill>
              </a:rPr>
              <a:t>Develop ways to select from alternatives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0B5394"/>
                </a:solidFill>
              </a:rPr>
              <a:t>Embody result in a system, using the system</a:t>
            </a:r>
            <a:endParaRPr sz="15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B5394"/>
                </a:solidFill>
              </a:rPr>
              <a:t>both for insight and as carrier of results</a:t>
            </a:r>
            <a:endParaRPr sz="15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34F5C"/>
                </a:solidFill>
              </a:rPr>
              <a:t>Develop empirical predictive models from</a:t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34F5C"/>
                </a:solidFill>
              </a:rPr>
              <a:t>observed data</a:t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Develop structural models that permit formal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analysis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9501fd3c2_0_50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Example: SA research results</a:t>
            </a:r>
            <a:endParaRPr/>
          </a:p>
        </p:txBody>
      </p:sp>
      <p:sp>
        <p:nvSpPr>
          <p:cNvPr id="91" name="Google Shape;91;g99501fd3c2_0_50"/>
          <p:cNvSpPr txBox="1"/>
          <p:nvPr>
            <p:ph idx="1" type="body"/>
          </p:nvPr>
        </p:nvSpPr>
        <p:spPr>
          <a:xfrm>
            <a:off x="457200" y="12312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741B47"/>
                </a:solidFill>
              </a:rPr>
              <a:t>QUALITATIVE &amp; DESCRIPTIVE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41B47"/>
                </a:solidFill>
              </a:rPr>
              <a:t>MODELS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1C75"/>
                </a:solidFill>
              </a:rPr>
              <a:t>TECHNIQUES SYSTEM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B5394"/>
                </a:solidFill>
              </a:rPr>
              <a:t>EMPIRICAL MODELS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ANALYTICAL MODELS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99501fd3c2_0_50"/>
          <p:cNvSpPr txBox="1"/>
          <p:nvPr>
            <p:ph idx="2" type="body"/>
          </p:nvPr>
        </p:nvSpPr>
        <p:spPr>
          <a:xfrm>
            <a:off x="4648200" y="12312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</a:rPr>
              <a:t>Early architectural models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</a:rPr>
              <a:t>Architectural patterns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41B47"/>
                </a:solidFill>
              </a:rPr>
              <a:t>Domain-specific software architectures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51C75"/>
                </a:solidFill>
              </a:rPr>
              <a:t>UML to support object-oriented design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51C75"/>
                </a:solidFill>
              </a:rPr>
              <a:t>Architectural languages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0B5394"/>
                </a:solidFill>
              </a:rPr>
              <a:t>Communication metrics as indicator of impact</a:t>
            </a:r>
            <a:endParaRPr sz="15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B5394"/>
                </a:solidFill>
              </a:rPr>
              <a:t>on project complexity</a:t>
            </a:r>
            <a:endParaRPr sz="15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Formal specification of higher-level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architecture for simulation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9501fd3c2_0_59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Research Validation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8" name="Google Shape;98;g99501fd3c2_0_59"/>
          <p:cNvSpPr txBox="1"/>
          <p:nvPr>
            <p:ph idx="1" type="body"/>
          </p:nvPr>
        </p:nvSpPr>
        <p:spPr>
          <a:xfrm>
            <a:off x="457200" y="12312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741B47"/>
                </a:solidFill>
              </a:rPr>
              <a:t>PERSUASION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51C75"/>
                </a:solidFill>
              </a:rPr>
              <a:t>IMPLEMENTATION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B5394"/>
                </a:solidFill>
              </a:rPr>
              <a:t>EVALUATION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ANALYSIS</a:t>
            </a:r>
            <a:endParaRPr>
              <a:solidFill>
                <a:srgbClr val="134F5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Formal model</a:t>
            </a:r>
            <a:endParaRPr>
              <a:solidFill>
                <a:srgbClr val="134F5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4F5C"/>
                </a:solidFill>
              </a:rPr>
              <a:t>Empirical model</a:t>
            </a:r>
            <a:endParaRPr>
              <a:solidFill>
                <a:srgbClr val="134F5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EXPERIENCE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Qualitative model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Decision criteria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Empirical model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99501fd3c2_0_59"/>
          <p:cNvSpPr txBox="1"/>
          <p:nvPr>
            <p:ph idx="2" type="body"/>
          </p:nvPr>
        </p:nvSpPr>
        <p:spPr>
          <a:xfrm>
            <a:off x="4648200" y="13074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</a:rPr>
              <a:t>I thought hard about this, and I believe…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51C75"/>
                </a:solidFill>
              </a:rPr>
              <a:t>Here is a prototype of a system that…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0B5394"/>
                </a:solidFill>
              </a:rPr>
              <a:t>Given these criteria, the object rates as…</a:t>
            </a:r>
            <a:endParaRPr sz="15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34F5C"/>
                </a:solidFill>
              </a:rPr>
              <a:t>Given the facts, here are consequences…</a:t>
            </a:r>
            <a:endParaRPr sz="1500">
              <a:solidFill>
                <a:srgbClr val="134F5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34F5C"/>
                </a:solidFill>
              </a:rPr>
              <a:t>Rigorous derivation and proof</a:t>
            </a:r>
            <a:endParaRPr sz="1500">
              <a:solidFill>
                <a:srgbClr val="134F5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134F5C"/>
                </a:solidFill>
              </a:rPr>
              <a:t>Data on use in controlled situation</a:t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Report on use in practice</a:t>
            </a:r>
            <a:endParaRPr sz="1500"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Narrative</a:t>
            </a:r>
            <a:endParaRPr sz="1500"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Comparison of systems in actual use</a:t>
            </a:r>
            <a:endParaRPr sz="1500"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B45F06"/>
                </a:solidFill>
              </a:rPr>
              <a:t>Data, usually statistical, on practice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9501fd3c2_0_66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Example: Automated testing (AT) research validation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5" name="Google Shape;105;g99501fd3c2_0_66"/>
          <p:cNvSpPr txBox="1"/>
          <p:nvPr>
            <p:ph idx="1" type="body"/>
          </p:nvPr>
        </p:nvSpPr>
        <p:spPr>
          <a:xfrm>
            <a:off x="457200" y="1231261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41B47"/>
                </a:solidFill>
              </a:rPr>
              <a:t>PERSUASION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1C75"/>
                </a:solidFill>
              </a:rPr>
              <a:t>IMPLEMENTATION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4F5C"/>
                </a:solidFill>
              </a:rPr>
              <a:t>EVALUATION</a:t>
            </a:r>
            <a:endParaRPr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8761D"/>
                </a:solidFill>
              </a:rPr>
              <a:t>ANALYSIS</a:t>
            </a:r>
            <a:endParaRPr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8761D"/>
                </a:solidFill>
              </a:rPr>
              <a:t>Formal model</a:t>
            </a:r>
            <a:endParaRPr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</a:rPr>
              <a:t>Empirical model</a:t>
            </a:r>
            <a:endParaRPr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EXPERIENCE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Qualitative model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Decision criteria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45F06"/>
                </a:solidFill>
              </a:rPr>
              <a:t>Empirical model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99501fd3c2_0_66"/>
          <p:cNvSpPr txBox="1"/>
          <p:nvPr>
            <p:ph idx="2" type="body"/>
          </p:nvPr>
        </p:nvSpPr>
        <p:spPr>
          <a:xfrm>
            <a:off x="3221950" y="1307450"/>
            <a:ext cx="5769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</a:rPr>
              <a:t>Early automated testing, random testing</a:t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51C75"/>
                </a:solidFill>
              </a:rPr>
              <a:t>Implementation of AT on an industrial system</a:t>
            </a:r>
            <a:endParaRPr sz="1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34F5C"/>
                </a:solidFill>
              </a:rPr>
              <a:t>Comparison of search-based software testing with random testing</a:t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761D"/>
                </a:solidFill>
              </a:rPr>
              <a:t>Algorithm selection for Automated Software Testing</a:t>
            </a:r>
            <a:endParaRPr sz="15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45F06"/>
                </a:solidFill>
              </a:rPr>
              <a:t>User studies with industry experts on the usefulness of automated software testing</a:t>
            </a:r>
            <a:endParaRPr sz="15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9501fd3c2_0_81"/>
          <p:cNvSpPr txBox="1"/>
          <p:nvPr>
            <p:ph type="title"/>
          </p:nvPr>
        </p:nvSpPr>
        <p:spPr>
          <a:xfrm>
            <a:off x="457200" y="141896"/>
            <a:ext cx="8229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ven Pro"/>
                <a:ea typeface="Maven Pro"/>
                <a:cs typeface="Maven Pro"/>
                <a:sym typeface="Maven Pro"/>
              </a:rPr>
              <a:t>Building blocks for SE research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112" name="Google Shape;112;g99501fd3c2_0_81"/>
          <p:cNvGrpSpPr/>
          <p:nvPr/>
        </p:nvGrpSpPr>
        <p:grpSpPr>
          <a:xfrm>
            <a:off x="1406288" y="1223975"/>
            <a:ext cx="6331425" cy="4141325"/>
            <a:chOff x="825025" y="984625"/>
            <a:chExt cx="6331425" cy="4141325"/>
          </a:xfrm>
        </p:grpSpPr>
        <p:grpSp>
          <p:nvGrpSpPr>
            <p:cNvPr id="113" name="Google Shape;113;g99501fd3c2_0_81"/>
            <p:cNvGrpSpPr/>
            <p:nvPr/>
          </p:nvGrpSpPr>
          <p:grpSpPr>
            <a:xfrm>
              <a:off x="825025" y="984625"/>
              <a:ext cx="1726700" cy="4141325"/>
              <a:chOff x="825025" y="984625"/>
              <a:chExt cx="1726700" cy="4141325"/>
            </a:xfrm>
          </p:grpSpPr>
          <p:sp>
            <p:nvSpPr>
              <p:cNvPr id="114" name="Google Shape;114;g99501fd3c2_0_81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Feasibility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15" name="Google Shape;115;g99501fd3c2_0_81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Characterisation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16" name="Google Shape;116;g99501fd3c2_0_81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Methods/means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17" name="Google Shape;117;g99501fd3c2_0_81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Generalisation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18" name="Google Shape;118;g99501fd3c2_0_81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Selection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19" name="Google Shape;119;g99501fd3c2_0_81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Question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120" name="Google Shape;120;g99501fd3c2_0_81"/>
            <p:cNvGrpSpPr/>
            <p:nvPr/>
          </p:nvGrpSpPr>
          <p:grpSpPr>
            <a:xfrm>
              <a:off x="3107803" y="984625"/>
              <a:ext cx="1837554" cy="4141325"/>
              <a:chOff x="825025" y="984625"/>
              <a:chExt cx="1726700" cy="4141325"/>
            </a:xfrm>
          </p:grpSpPr>
          <p:sp>
            <p:nvSpPr>
              <p:cNvPr id="121" name="Google Shape;121;g99501fd3c2_0_81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Qualitative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22" name="Google Shape;122;g99501fd3c2_0_81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Technique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23" name="Google Shape;123;g99501fd3c2_0_81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System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24" name="Google Shape;124;g99501fd3c2_0_81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Empirical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25" name="Google Shape;125;g99501fd3c2_0_81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Analytical model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26" name="Google Shape;126;g99501fd3c2_0_81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Results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  <p:grpSp>
          <p:nvGrpSpPr>
            <p:cNvPr id="127" name="Google Shape;127;g99501fd3c2_0_81"/>
            <p:cNvGrpSpPr/>
            <p:nvPr/>
          </p:nvGrpSpPr>
          <p:grpSpPr>
            <a:xfrm>
              <a:off x="5429750" y="984625"/>
              <a:ext cx="1726700" cy="4141325"/>
              <a:chOff x="825025" y="984625"/>
              <a:chExt cx="1726700" cy="4141325"/>
            </a:xfrm>
          </p:grpSpPr>
          <p:sp>
            <p:nvSpPr>
              <p:cNvPr id="128" name="Google Shape;128;g99501fd3c2_0_81"/>
              <p:cNvSpPr/>
              <p:nvPr/>
            </p:nvSpPr>
            <p:spPr>
              <a:xfrm>
                <a:off x="828225" y="16995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Persuasion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29" name="Google Shape;129;g99501fd3c2_0_81"/>
              <p:cNvSpPr/>
              <p:nvPr/>
            </p:nvSpPr>
            <p:spPr>
              <a:xfrm>
                <a:off x="828225" y="2414475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Implementation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30" name="Google Shape;130;g99501fd3c2_0_81"/>
              <p:cNvSpPr/>
              <p:nvPr/>
            </p:nvSpPr>
            <p:spPr>
              <a:xfrm>
                <a:off x="825025" y="31162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Evaluation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31" name="Google Shape;131;g99501fd3c2_0_81"/>
              <p:cNvSpPr/>
              <p:nvPr/>
            </p:nvSpPr>
            <p:spPr>
              <a:xfrm>
                <a:off x="825025" y="38398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Analysis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32" name="Google Shape;132;g99501fd3c2_0_81"/>
              <p:cNvSpPr/>
              <p:nvPr/>
            </p:nvSpPr>
            <p:spPr>
              <a:xfrm>
                <a:off x="828225" y="4563450"/>
                <a:ext cx="1723500" cy="562500"/>
              </a:xfrm>
              <a:prstGeom prst="rect">
                <a:avLst/>
              </a:prstGeom>
              <a:solidFill>
                <a:srgbClr val="D9EAD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Experience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  <p:sp>
            <p:nvSpPr>
              <p:cNvPr id="133" name="Google Shape;133;g99501fd3c2_0_81"/>
              <p:cNvSpPr/>
              <p:nvPr/>
            </p:nvSpPr>
            <p:spPr>
              <a:xfrm>
                <a:off x="825025" y="984625"/>
                <a:ext cx="17235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434343"/>
                    </a:solidFill>
                    <a:latin typeface="Maven Pro"/>
                    <a:ea typeface="Maven Pro"/>
                    <a:cs typeface="Maven Pro"/>
                    <a:sym typeface="Maven Pro"/>
                  </a:rPr>
                  <a:t>Validation</a:t>
                </a:r>
                <a:endParaRPr sz="1200">
                  <a:latin typeface="Maven Pro"/>
                  <a:ea typeface="Maven Pro"/>
                  <a:cs typeface="Maven Pro"/>
                  <a:sym typeface="Maven Pro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_1">
  <a:themeElements>
    <a:clrScheme name="Monash Colour Palette">
      <a:dk1>
        <a:srgbClr val="000000"/>
      </a:dk1>
      <a:lt1>
        <a:srgbClr val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2011-11-07T16:05:18Z</dcterms:created>
  <dc:creator>J Grundy</dc:creator>
</cp:coreProperties>
</file>