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47" r:id="rId3"/>
    <p:sldId id="496" r:id="rId4"/>
    <p:sldId id="497" r:id="rId5"/>
    <p:sldId id="339" r:id="rId6"/>
    <p:sldId id="344" r:id="rId7"/>
    <p:sldId id="498" r:id="rId8"/>
    <p:sldId id="520" r:id="rId9"/>
    <p:sldId id="501" r:id="rId10"/>
    <p:sldId id="502" r:id="rId11"/>
    <p:sldId id="503" r:id="rId12"/>
    <p:sldId id="518" r:id="rId13"/>
    <p:sldId id="519" r:id="rId14"/>
    <p:sldId id="515" r:id="rId15"/>
    <p:sldId id="521" r:id="rId16"/>
    <p:sldId id="522" r:id="rId17"/>
    <p:sldId id="523" r:id="rId18"/>
    <p:sldId id="524" r:id="rId19"/>
    <p:sldId id="525" r:id="rId20"/>
    <p:sldId id="526" r:id="rId21"/>
    <p:sldId id="527" r:id="rId22"/>
    <p:sldId id="482" r:id="rId23"/>
  </p:sldIdLst>
  <p:sldSz cx="9105900" cy="6832600"/>
  <p:notesSz cx="9929813" cy="679926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5pPr>
    <a:lvl6pPr marL="2286000" algn="l" defTabSz="914400" rtl="0" eaLnBrk="1" latinLnBrk="0" hangingPunct="1"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6pPr>
    <a:lvl7pPr marL="2743200" algn="l" defTabSz="914400" rtl="0" eaLnBrk="1" latinLnBrk="0" hangingPunct="1"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7pPr>
    <a:lvl8pPr marL="3200400" algn="l" defTabSz="914400" rtl="0" eaLnBrk="1" latinLnBrk="0" hangingPunct="1"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8pPr>
    <a:lvl9pPr marL="3657600" algn="l" defTabSz="914400" rtl="0" eaLnBrk="1" latinLnBrk="0" hangingPunct="1"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9pPr>
  </p:defaultTextStyle>
  <p:extLst>
    <p:ext uri="{EFAFB233-063F-42B5-8137-9DF3F51BA10A}">
      <p15:sldGuideLst xmlns:p15="http://schemas.microsoft.com/office/powerpoint/2012/main">
        <p15:guide id="1" orient="horz" pos="2152">
          <p15:clr>
            <a:srgbClr val="A4A3A4"/>
          </p15:clr>
        </p15:guide>
        <p15:guide id="2" pos="28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B9FFD9"/>
    <a:srgbClr val="FF9966"/>
    <a:srgbClr val="CCECFF"/>
    <a:srgbClr val="CC0000"/>
    <a:srgbClr val="C2CCE0"/>
    <a:srgbClr val="99AACB"/>
    <a:srgbClr val="739AF1"/>
    <a:srgbClr val="008E40"/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96" autoAdjust="0"/>
    <p:restoredTop sz="83803" autoAdjust="0"/>
  </p:normalViewPr>
  <p:slideViewPr>
    <p:cSldViewPr>
      <p:cViewPr>
        <p:scale>
          <a:sx n="95" d="100"/>
          <a:sy n="95" d="100"/>
        </p:scale>
        <p:origin x="1464" y="240"/>
      </p:cViewPr>
      <p:guideLst>
        <p:guide orient="horz" pos="2152"/>
        <p:guide pos="2868"/>
      </p:guideLst>
    </p:cSldViewPr>
  </p:slideViewPr>
  <p:outlineViewPr>
    <p:cViewPr>
      <p:scale>
        <a:sx n="33" d="100"/>
        <a:sy n="33" d="100"/>
      </p:scale>
      <p:origin x="200" y="96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506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545" y="3231224"/>
            <a:ext cx="7282724" cy="28645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notes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41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79788" y="595313"/>
            <a:ext cx="3170237" cy="23780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77186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  <p:sp>
        <p:nvSpPr>
          <p:cNvPr id="184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600" dirty="0"/>
              <a:t>Intro</a:t>
            </a:r>
            <a:br>
              <a:rPr lang="en-US" sz="1600" dirty="0"/>
            </a:br>
            <a:r>
              <a:rPr lang="en-US" sz="1600" dirty="0"/>
              <a:t>High energy consumption in data centers</a:t>
            </a:r>
          </a:p>
          <a:p>
            <a:pPr lvl="1"/>
            <a:r>
              <a:rPr lang="en-US" sz="1600" dirty="0"/>
              <a:t>Renewable energy sources</a:t>
            </a:r>
          </a:p>
          <a:p>
            <a:pPr lvl="1"/>
            <a:r>
              <a:rPr lang="en-US" sz="1600" dirty="0"/>
              <a:t>Challenges of using renewable energy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028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151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901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E6A64-DF9E-4F5A-806A-DE50DCF8476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36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Acinonyx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is a genus within the cat family with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the only living species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of the Cheetah (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Acinonyx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Jubatus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) who is close to extinction.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Times" charset="0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We selected this title to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1) raise awareness for this beautiful and endangered animal and 2) race towards the minimization of VM migration time like a cheetah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289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2625" y="2122488"/>
            <a:ext cx="7740650" cy="14652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250" y="3871913"/>
            <a:ext cx="6375400" cy="17462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0363" y="247650"/>
            <a:ext cx="1943100" cy="54832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1063" y="247650"/>
            <a:ext cx="5676900" cy="54832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lt1"/>
          </a:solidFill>
        </p:spPr>
        <p:txBody>
          <a:bodyPr/>
          <a:lstStyle>
            <a:lvl1pPr marL="457200" indent="-457200">
              <a:buClr>
                <a:schemeClr val="tx2">
                  <a:lumMod val="90000"/>
                  <a:lumOff val="10000"/>
                </a:schemeClr>
              </a:buClr>
              <a:buSzPct val="70000"/>
              <a:buFont typeface="Wingdings" charset="2"/>
              <a:buChar char="Ø"/>
              <a:defRPr lang="en-US" sz="2600" dirty="0" smtClean="0">
                <a:solidFill>
                  <a:srgbClr val="00518E"/>
                </a:solidFill>
                <a:latin typeface="Calibri"/>
                <a:ea typeface="+mn-ea"/>
                <a:cs typeface="Calibri"/>
              </a:defRPr>
            </a:lvl1pPr>
            <a:lvl2pPr marL="922337" indent="-342900">
              <a:buClr>
                <a:schemeClr val="tx2">
                  <a:lumMod val="90000"/>
                  <a:lumOff val="10000"/>
                </a:schemeClr>
              </a:buClr>
              <a:buSzPct val="100000"/>
              <a:buFont typeface="Courier New"/>
              <a:buChar char="o"/>
              <a:defRPr sz="1900">
                <a:latin typeface="Calibri"/>
                <a:cs typeface="Calibri"/>
              </a:defRPr>
            </a:lvl2pPr>
            <a:lvl3pPr marL="1492250" indent="-342900">
              <a:buClr>
                <a:schemeClr val="tx2">
                  <a:lumMod val="90000"/>
                  <a:lumOff val="10000"/>
                </a:schemeClr>
              </a:buClr>
              <a:buSzPct val="70000"/>
              <a:buFont typeface="Wingdings" charset="2"/>
              <a:buChar char="v"/>
              <a:defRPr sz="1400">
                <a:latin typeface="Calibri"/>
                <a:cs typeface="Calibri"/>
              </a:defRPr>
            </a:lvl3pPr>
            <a:lvl4pPr marL="1720850" indent="-228600">
              <a:buClr>
                <a:schemeClr val="tx2">
                  <a:lumMod val="90000"/>
                  <a:lumOff val="10000"/>
                </a:schemeClr>
              </a:buClr>
              <a:buSzPct val="70000"/>
              <a:buFont typeface="Wingdings" charset="2"/>
              <a:buChar char="v"/>
              <a:defRPr sz="1600">
                <a:latin typeface="Calibri"/>
                <a:cs typeface="Calibri"/>
              </a:defRPr>
            </a:lvl4pPr>
            <a:lvl5pPr marL="2063750" indent="-228600">
              <a:buClr>
                <a:schemeClr val="tx2">
                  <a:lumMod val="90000"/>
                  <a:lumOff val="10000"/>
                </a:schemeClr>
              </a:buClr>
              <a:buSzPct val="70000"/>
              <a:buFont typeface="Wingdings" charset="2"/>
              <a:buChar char="v"/>
              <a:defRPr sz="1400"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a-I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38" y="4391025"/>
            <a:ext cx="7740650" cy="1357313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138" y="2895600"/>
            <a:ext cx="7740650" cy="14954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1063" y="16160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463" y="16160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194675" cy="11398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613" y="1528763"/>
            <a:ext cx="4022725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3" y="2166938"/>
            <a:ext cx="4022725" cy="3937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975" y="1528763"/>
            <a:ext cx="4024313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975" y="2166938"/>
            <a:ext cx="4024313" cy="3937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1463"/>
            <a:ext cx="2995612" cy="1158875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0763" y="271463"/>
            <a:ext cx="5089525" cy="58324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3" y="1430338"/>
            <a:ext cx="2995612" cy="467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4783138"/>
            <a:ext cx="5464175" cy="563562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84350" y="611188"/>
            <a:ext cx="5464175" cy="4098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4350" y="5346700"/>
            <a:ext cx="5464175" cy="803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C:\Users\Adel\Downloads\Desktop\adel\win\bg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059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449263" y="1471613"/>
            <a:ext cx="8208962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a-IR">
              <a:latin typeface="Calibri"/>
              <a:cs typeface="Calibri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81063" y="247650"/>
            <a:ext cx="7772400" cy="110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1063" y="1616075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1168574" y="6369050"/>
            <a:ext cx="7442026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2"/>
                </a:solidFill>
                <a:latin typeface="Calibri"/>
                <a:ea typeface="+mn-ea"/>
                <a:cs typeface="Calibri"/>
              </a:rPr>
              <a:t>Adel</a:t>
            </a:r>
            <a:r>
              <a:rPr lang="en-GB" sz="1200" b="0" kern="1200" baseline="0" dirty="0">
                <a:solidFill>
                  <a:schemeClr val="tx2"/>
                </a:solidFill>
                <a:latin typeface="Calibri"/>
                <a:ea typeface="+mn-ea"/>
                <a:cs typeface="Calibri"/>
              </a:rPr>
              <a:t> Nadjaran Toosi</a:t>
            </a:r>
            <a:r>
              <a:rPr lang="en-GB" sz="1200" b="0" dirty="0">
                <a:latin typeface="Calibri"/>
                <a:cs typeface="Calibri"/>
              </a:rPr>
              <a:t>					                             </a:t>
            </a:r>
            <a:r>
              <a:rPr lang="en-GB" sz="1200" b="0" kern="1200" dirty="0">
                <a:solidFill>
                  <a:schemeClr val="tx2"/>
                </a:solidFill>
                <a:latin typeface="Calibri"/>
                <a:ea typeface="+mn-ea"/>
                <a:cs typeface="Calibri"/>
              </a:rPr>
              <a:t>Slide</a:t>
            </a:r>
            <a:r>
              <a:rPr lang="en-GB" sz="1200" b="0" dirty="0">
                <a:latin typeface="Calibri"/>
                <a:cs typeface="Calibri"/>
              </a:rPr>
              <a:t> </a:t>
            </a:r>
            <a:fld id="{CCE2AB80-464E-44E7-AAAB-1FDBF3B3FBE8}" type="slidenum">
              <a:rPr lang="en-US" sz="1200" b="0" smtClean="0">
                <a:latin typeface="Calibri"/>
                <a:cs typeface="Calibri"/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b="0" dirty="0">
                <a:latin typeface="Calibri"/>
                <a:cs typeface="Calibri"/>
              </a:rPr>
              <a:t>/22</a:t>
            </a:r>
            <a:endParaRPr lang="en-GB" sz="1200" b="0" dirty="0"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90D3E9-C127-A940-A230-1CF4EC8CA86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77011" y="5941037"/>
            <a:ext cx="891563" cy="8915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/>
          <a:ea typeface="+mj-ea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chemeClr val="tx2">
            <a:lumMod val="90000"/>
            <a:lumOff val="10000"/>
          </a:schemeClr>
        </a:buClr>
        <a:buSzPct val="100000"/>
        <a:buFont typeface="Wingdings" charset="2"/>
        <a:buChar char="Ø"/>
        <a:defRPr lang="en-GB" sz="2600" u="none" baseline="0" dirty="0" smtClean="0">
          <a:solidFill>
            <a:schemeClr val="tx2">
              <a:lumMod val="90000"/>
              <a:lumOff val="10000"/>
              <a:alpha val="96000"/>
            </a:schemeClr>
          </a:solidFill>
          <a:latin typeface="Calibri"/>
          <a:ea typeface="+mn-ea"/>
          <a:cs typeface="Calibri"/>
        </a:defRPr>
      </a:lvl1pPr>
      <a:lvl2pPr marL="922337" indent="-342900" algn="l" rtl="0" eaLnBrk="0" fontAlgn="base" hangingPunct="0">
        <a:spcBef>
          <a:spcPct val="20000"/>
        </a:spcBef>
        <a:spcAft>
          <a:spcPct val="0"/>
        </a:spcAft>
        <a:buClrTx/>
        <a:buSzPct val="100000"/>
        <a:buFont typeface="Wingdings" charset="2"/>
        <a:buChar char="Ø"/>
        <a:defRPr sz="2000">
          <a:solidFill>
            <a:schemeClr val="tx1"/>
          </a:solidFill>
          <a:latin typeface="Calibri"/>
          <a:cs typeface="Calibri"/>
        </a:defRPr>
      </a:lvl2pPr>
      <a:lvl3pPr marL="1492250" indent="-342900" algn="l" rtl="0" eaLnBrk="0" fontAlgn="base" hangingPunct="0">
        <a:spcBef>
          <a:spcPct val="20000"/>
        </a:spcBef>
        <a:spcAft>
          <a:spcPct val="0"/>
        </a:spcAft>
        <a:buClrTx/>
        <a:buSzPct val="100000"/>
        <a:buFont typeface="Wingdings" charset="2"/>
        <a:buChar char="Ø"/>
        <a:defRPr sz="2400">
          <a:solidFill>
            <a:schemeClr val="tx1"/>
          </a:solidFill>
          <a:latin typeface="Calibri"/>
          <a:cs typeface="Calibri"/>
        </a:defRPr>
      </a:lvl3pPr>
      <a:lvl4pPr marL="1720850" indent="-228600" algn="l" rtl="0" eaLnBrk="0" fontAlgn="base" hangingPunct="0">
        <a:spcBef>
          <a:spcPct val="20000"/>
        </a:spcBef>
        <a:spcAft>
          <a:spcPct val="0"/>
        </a:spcAft>
        <a:buClr>
          <a:schemeClr val="tx2">
            <a:lumMod val="75000"/>
            <a:lumOff val="25000"/>
          </a:schemeClr>
        </a:buClr>
        <a:buSzPct val="65000"/>
        <a:buFont typeface="Wingdings" charset="2"/>
        <a:buChar char="Ø"/>
        <a:defRPr sz="2000">
          <a:solidFill>
            <a:schemeClr val="tx1"/>
          </a:solidFill>
          <a:latin typeface="Calibri"/>
          <a:cs typeface="Calibri"/>
        </a:defRPr>
      </a:lvl4pPr>
      <a:lvl5pPr marL="2063750" indent="-228600" algn="l" rtl="0" eaLnBrk="0" fontAlgn="base" hangingPunct="0">
        <a:spcBef>
          <a:spcPct val="20000"/>
        </a:spcBef>
        <a:spcAft>
          <a:spcPct val="0"/>
        </a:spcAft>
        <a:buClr>
          <a:schemeClr val="tx2">
            <a:lumMod val="75000"/>
            <a:lumOff val="25000"/>
          </a:schemeClr>
        </a:buClr>
        <a:buSzPct val="100000"/>
        <a:buFont typeface="Wingdings" charset="2"/>
        <a:buChar char="Ø"/>
        <a:defRPr sz="2000">
          <a:solidFill>
            <a:schemeClr val="tx1"/>
          </a:solidFill>
          <a:latin typeface="Calibri"/>
          <a:cs typeface="Calibri"/>
        </a:defRPr>
      </a:lvl5pPr>
      <a:lvl6pPr marL="25209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6pPr>
      <a:lvl7pPr marL="29781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7pPr>
      <a:lvl8pPr marL="34353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8pPr>
      <a:lvl9pPr marL="38925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546" y="1616074"/>
            <a:ext cx="8429684" cy="4536519"/>
          </a:xfrm>
          <a:noFill/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en-AU" sz="3200" b="1" dirty="0" err="1"/>
              <a:t>Acinonyx</a:t>
            </a:r>
            <a:r>
              <a:rPr lang="en-AU" sz="3200" b="1" dirty="0"/>
              <a:t>: Dynamic Flow Scheduling for Virtual Machine Migration in SDN-enabled Clouds</a:t>
            </a:r>
            <a:br>
              <a:rPr lang="en-AU" sz="3200" b="1" dirty="0"/>
            </a:br>
            <a:endParaRPr lang="en-AU" sz="3200" b="1" dirty="0"/>
          </a:p>
          <a:p>
            <a:pPr algn="ctr">
              <a:lnSpc>
                <a:spcPct val="80000"/>
              </a:lnSpc>
              <a:buNone/>
            </a:pPr>
            <a:r>
              <a:rPr lang="en-AU" sz="2000" i="1" dirty="0"/>
              <a:t>The 16th IEEE International Symposium on </a:t>
            </a:r>
          </a:p>
          <a:p>
            <a:pPr algn="ctr">
              <a:lnSpc>
                <a:spcPct val="80000"/>
              </a:lnSpc>
              <a:buNone/>
            </a:pPr>
            <a:r>
              <a:rPr lang="en-AU" sz="2000" i="1" dirty="0"/>
              <a:t>Parallel and Distributed Processing with Applications</a:t>
            </a:r>
            <a:endParaRPr lang="en-AU" sz="2800" i="1" dirty="0"/>
          </a:p>
          <a:p>
            <a:pPr algn="ctr">
              <a:lnSpc>
                <a:spcPct val="80000"/>
              </a:lnSpc>
              <a:buNone/>
            </a:pPr>
            <a:endParaRPr lang="en-US" sz="2400" b="1" dirty="0">
              <a:solidFill>
                <a:srgbClr val="0070C0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GB" sz="2400" b="1" dirty="0">
                <a:solidFill>
                  <a:srgbClr val="0070C0"/>
                </a:solidFill>
                <a:latin typeface="Calibri"/>
                <a:cs typeface="Calibri"/>
              </a:rPr>
              <a:t>Adel Nadjaran Toosi </a:t>
            </a:r>
          </a:p>
          <a:p>
            <a:pPr algn="ctr">
              <a:lnSpc>
                <a:spcPct val="80000"/>
              </a:lnSpc>
              <a:buNone/>
            </a:pPr>
            <a:r>
              <a:rPr lang="en-US" sz="1400" i="1" dirty="0">
                <a:solidFill>
                  <a:srgbClr val="031E73"/>
                </a:solidFill>
              </a:rPr>
              <a:t>Faculty of Information Technology </a:t>
            </a:r>
            <a:endParaRPr sz="1400" i="1" dirty="0">
              <a:solidFill>
                <a:srgbClr val="031E73"/>
              </a:solidFill>
            </a:endParaRPr>
          </a:p>
          <a:p>
            <a:pPr algn="ctr">
              <a:lnSpc>
                <a:spcPct val="80000"/>
              </a:lnSpc>
              <a:buNone/>
            </a:pPr>
            <a:r>
              <a:rPr lang="en-US" sz="1400" i="1" dirty="0">
                <a:solidFill>
                  <a:srgbClr val="031E73"/>
                </a:solidFill>
              </a:rPr>
              <a:t>Monash University</a:t>
            </a:r>
          </a:p>
          <a:p>
            <a:pPr algn="ctr">
              <a:lnSpc>
                <a:spcPct val="80000"/>
              </a:lnSpc>
              <a:buNone/>
            </a:pPr>
            <a:r>
              <a:rPr lang="en-GB" sz="1200" i="1" dirty="0">
                <a:solidFill>
                  <a:schemeClr val="tx1"/>
                </a:solidFill>
              </a:rPr>
              <a:t>Email: </a:t>
            </a:r>
            <a:r>
              <a:rPr lang="en-GB" sz="1200" i="1" dirty="0" err="1">
                <a:solidFill>
                  <a:schemeClr val="tx1"/>
                </a:solidFill>
              </a:rPr>
              <a:t>adel.n.toosi</a:t>
            </a:r>
            <a:r>
              <a:rPr lang="en-GB" sz="1200" i="1" dirty="0">
                <a:solidFill>
                  <a:schemeClr val="tx1"/>
                </a:solidFill>
              </a:rPr>
              <a:t> [AT] </a:t>
            </a:r>
            <a:r>
              <a:rPr lang="en-GB" sz="1200" i="1" dirty="0" err="1">
                <a:solidFill>
                  <a:schemeClr val="tx1"/>
                </a:solidFill>
              </a:rPr>
              <a:t>monash.edu</a:t>
            </a:r>
            <a:endParaRPr lang="en-GB" sz="1200" i="1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buNone/>
            </a:pPr>
            <a:r>
              <a:rPr lang="en-GB" sz="1200" i="1" dirty="0">
                <a:solidFill>
                  <a:schemeClr val="tx1"/>
                </a:solidFill>
              </a:rPr>
              <a:t>Homepage: http://</a:t>
            </a:r>
            <a:r>
              <a:rPr lang="en-GB" sz="1200" i="1" dirty="0" err="1">
                <a:solidFill>
                  <a:schemeClr val="tx1"/>
                </a:solidFill>
              </a:rPr>
              <a:t>adelnadjarantoosi.info</a:t>
            </a:r>
            <a:endParaRPr lang="en-GB" sz="1400" i="1" dirty="0">
              <a:solidFill>
                <a:srgbClr val="031E73"/>
              </a:solidFill>
            </a:endParaRPr>
          </a:p>
          <a:p>
            <a:pPr algn="ctr">
              <a:lnSpc>
                <a:spcPct val="80000"/>
              </a:lnSpc>
              <a:buNone/>
            </a:pPr>
            <a:endParaRPr lang="en-GB" sz="1400" i="1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GB" sz="2400" b="1" dirty="0" err="1">
                <a:solidFill>
                  <a:srgbClr val="0070C0"/>
                </a:solidFill>
              </a:rPr>
              <a:t>Rajkumar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b="1" dirty="0" err="1">
                <a:solidFill>
                  <a:srgbClr val="0070C0"/>
                </a:solidFill>
              </a:rPr>
              <a:t>Buyya</a:t>
            </a:r>
            <a:endParaRPr lang="en-GB" sz="2400" b="1" dirty="0">
              <a:solidFill>
                <a:srgbClr val="0070C0"/>
              </a:solidFill>
            </a:endParaRPr>
          </a:p>
          <a:p>
            <a:pPr algn="ctr">
              <a:lnSpc>
                <a:spcPct val="80000"/>
              </a:lnSpc>
              <a:buNone/>
            </a:pPr>
            <a:r>
              <a:rPr lang="en-GB" sz="1400" i="1" dirty="0">
                <a:solidFill>
                  <a:srgbClr val="031E73"/>
                </a:solidFill>
              </a:rPr>
              <a:t>CLOUDS Laboratory</a:t>
            </a:r>
          </a:p>
          <a:p>
            <a:pPr algn="ctr">
              <a:lnSpc>
                <a:spcPct val="80000"/>
              </a:lnSpc>
              <a:buNone/>
            </a:pPr>
            <a:r>
              <a:rPr lang="en-GB" sz="1400" i="1" dirty="0">
                <a:solidFill>
                  <a:srgbClr val="031E73"/>
                </a:solidFill>
              </a:rPr>
              <a:t>School of Computing and  Information Systems</a:t>
            </a:r>
          </a:p>
          <a:p>
            <a:pPr algn="ctr">
              <a:lnSpc>
                <a:spcPct val="80000"/>
              </a:lnSpc>
              <a:buNone/>
            </a:pPr>
            <a:r>
              <a:rPr lang="en-GB" sz="1400" i="1" dirty="0">
                <a:solidFill>
                  <a:srgbClr val="031E73"/>
                </a:solidFill>
              </a:rPr>
              <a:t>The University of Melbourne</a:t>
            </a:r>
          </a:p>
          <a:p>
            <a:pPr algn="ctr">
              <a:lnSpc>
                <a:spcPct val="80000"/>
              </a:lnSpc>
              <a:buNone/>
            </a:pPr>
            <a:endParaRPr lang="en-GB" sz="2800" b="1" dirty="0">
              <a:solidFill>
                <a:srgbClr val="0070C0"/>
              </a:solidFill>
            </a:endParaRPr>
          </a:p>
        </p:txBody>
      </p:sp>
      <p:sp>
        <p:nvSpPr>
          <p:cNvPr id="18" name="Line 2"/>
          <p:cNvSpPr>
            <a:spLocks noChangeShapeType="1"/>
          </p:cNvSpPr>
          <p:nvPr/>
        </p:nvSpPr>
        <p:spPr bwMode="auto">
          <a:xfrm>
            <a:off x="449263" y="1471613"/>
            <a:ext cx="8208962" cy="0"/>
          </a:xfrm>
          <a:prstGeom prst="line">
            <a:avLst/>
          </a:prstGeom>
          <a:noFill/>
          <a:ln w="92075" cap="rnd" cmpd="sng">
            <a:solidFill>
              <a:srgbClr val="FFFF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fa-I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A2CDEE-CEA4-064A-8B3F-E6B58F1E3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80" y="100073"/>
            <a:ext cx="1371540" cy="1371540"/>
          </a:xfrm>
          <a:prstGeom prst="rect">
            <a:avLst/>
          </a:prstGeom>
        </p:spPr>
      </p:pic>
    </p:spTree>
  </p:cSld>
  <p:clrMapOvr>
    <a:masterClrMapping/>
  </p:clrMapOvr>
  <p:transition advTm="37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0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A911-2E54-A342-ADA4-4987669E4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System Architecture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949EDF-C631-A54B-943D-57DAA5B6B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974" y="1544092"/>
            <a:ext cx="4085952" cy="485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12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E94AF-2F64-BF49-8EE1-DE3ACF5C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27049-9BA9-6D4E-8615-9E43B7789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Real-world testbed for SDN-enabled cloud computing</a:t>
            </a:r>
          </a:p>
          <a:p>
            <a:r>
              <a:rPr lang="en-AU" dirty="0"/>
              <a:t>8 heterogeneous servers</a:t>
            </a:r>
          </a:p>
          <a:p>
            <a:r>
              <a:rPr lang="en-AU" b="1" dirty="0"/>
              <a:t>Fat-tree</a:t>
            </a:r>
            <a:r>
              <a:rPr lang="en-AU" dirty="0"/>
              <a:t> topology</a:t>
            </a:r>
          </a:p>
          <a:p>
            <a:r>
              <a:rPr lang="en-AU" b="1" dirty="0"/>
              <a:t>Raspberry </a:t>
            </a:r>
            <a:r>
              <a:rPr lang="en-AU" b="1" dirty="0" err="1"/>
              <a:t>Pis</a:t>
            </a:r>
            <a:r>
              <a:rPr lang="en-AU" b="1" dirty="0"/>
              <a:t> </a:t>
            </a:r>
            <a:r>
              <a:rPr lang="en-AU" dirty="0"/>
              <a:t>(Pi 3 Model B) with Open vSwitch (OVS) as Switch</a:t>
            </a:r>
          </a:p>
          <a:p>
            <a:r>
              <a:rPr lang="en-AU" b="1" dirty="0"/>
              <a:t>OpenStack</a:t>
            </a:r>
            <a:r>
              <a:rPr lang="en-AU" dirty="0"/>
              <a:t> (Ocata release) as cloud platform</a:t>
            </a:r>
          </a:p>
          <a:p>
            <a:r>
              <a:rPr lang="en-AU" b="1" dirty="0"/>
              <a:t>OpenDaylight</a:t>
            </a:r>
            <a:r>
              <a:rPr lang="en-AU" dirty="0"/>
              <a:t> (ODL)  as SDN controller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41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85" y="1519516"/>
            <a:ext cx="6163066" cy="159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463" y="3488308"/>
            <a:ext cx="1512168" cy="2016225"/>
          </a:xfrm>
          <a:prstGeom prst="rect">
            <a:avLst/>
          </a:prstGeom>
        </p:spPr>
      </p:pic>
      <p:pic>
        <p:nvPicPr>
          <p:cNvPr id="6" name="Picture 5" descr="E:\Dropbox\Letter\figures\IMG_62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01" y="3541184"/>
            <a:ext cx="1998749" cy="14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30947" y="5002025"/>
            <a:ext cx="19386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0" dirty="0"/>
              <a:t>Raspberry Pis </a:t>
            </a:r>
          </a:p>
          <a:p>
            <a:pPr algn="ctr"/>
            <a:r>
              <a:rPr lang="it-IT" sz="1600" b="0" dirty="0"/>
              <a:t>(Pi 3 MODEL B)</a:t>
            </a:r>
            <a:endParaRPr lang="en-AU" sz="1600" b="0" dirty="0"/>
          </a:p>
        </p:txBody>
      </p:sp>
      <p:pic>
        <p:nvPicPr>
          <p:cNvPr id="8" name="Picture 7" descr="https://images-na.ssl-images-amazon.com/images/I/319WniCa0bL._SY30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38" y="3556737"/>
            <a:ext cx="954171" cy="146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34044" y="5051474"/>
            <a:ext cx="1975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400" b="0" dirty="0"/>
              <a:t>USB 2.0 to 100Mbps </a:t>
            </a:r>
          </a:p>
          <a:p>
            <a:pPr algn="ctr"/>
            <a:r>
              <a:rPr lang="en-AU" sz="1400" b="0" dirty="0"/>
              <a:t>Ethernet adapters</a:t>
            </a:r>
          </a:p>
        </p:txBody>
      </p:sp>
    </p:spTree>
    <p:extLst>
      <p:ext uri="{BB962C8B-B14F-4D97-AF65-F5344CB8AC3E}">
        <p14:creationId xmlns:p14="http://schemas.microsoft.com/office/powerpoint/2010/main" val="777991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Testbed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558" y="1472084"/>
            <a:ext cx="6785198" cy="466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85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Photos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50" y="1688108"/>
            <a:ext cx="6924452" cy="378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98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F5C9C-A022-1149-A7CF-6231105C2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 Traffic Generation and Routing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C7CFD-F0CC-F84D-B738-3D08E9FD4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 Iperf3 tool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DC301-71BA-3549-8298-B80FE1947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690" y="1552224"/>
            <a:ext cx="5127360" cy="14320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0DD5E9-A18E-004C-B44B-46E749DC4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702" y="2975388"/>
            <a:ext cx="4213820" cy="318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46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94432-3367-8E40-8920-1AC69C180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 Experimental Results (EXP-1)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03BE0-D624-E544-8145-1BE4BEC07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 live VM migration in OpenStack </a:t>
            </a:r>
          </a:p>
          <a:p>
            <a:pPr lvl="1"/>
            <a:r>
              <a:rPr lang="en-AU" dirty="0"/>
              <a:t>m1.small  VM with Ubuntu-16.04  image</a:t>
            </a:r>
          </a:p>
          <a:p>
            <a:pPr lvl="1"/>
            <a:r>
              <a:rPr lang="en-AU" dirty="0"/>
              <a:t>from Compute-1  to Compute-7</a:t>
            </a:r>
          </a:p>
          <a:p>
            <a:r>
              <a:rPr lang="en-US" dirty="0"/>
              <a:t>Results: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143117-6782-424C-B601-D5FFA8B35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766" y="2769061"/>
            <a:ext cx="4567746" cy="1050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ABCB36-CB9E-5948-8241-E4BEB21C9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377" y="3819184"/>
            <a:ext cx="3629146" cy="23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21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6FA80-795D-B44E-9398-F40F135D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000" dirty="0"/>
              <a:t> The impact of the Sleeping Interval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723FE8-DB49-814A-A21A-414E1DFC5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15" y="1908363"/>
            <a:ext cx="7984469" cy="301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09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C3F35-4CE0-1C40-860F-DB8240A2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 The impact of Switching Ratio Factor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0BA405-052A-AD44-B706-CAD76FAB0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07" y="2336180"/>
            <a:ext cx="7348886" cy="283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7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E1A81-5DCF-004D-B93B-30EE67B8E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Multiple Migrations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72E5E-BFED-B946-968F-FBCC6FD33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m1.small VMs, </a:t>
            </a:r>
          </a:p>
          <a:p>
            <a:pPr lvl="1"/>
            <a:r>
              <a:rPr lang="en-AU" dirty="0"/>
              <a:t>One from Compute-2 to Compute-7 and </a:t>
            </a:r>
          </a:p>
          <a:p>
            <a:pPr lvl="1"/>
            <a:r>
              <a:rPr lang="en-AU" dirty="0"/>
              <a:t>One from Compute-3 to Compute-8.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D8504-D06E-7E4E-A646-AE2BB6901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03" y="2822629"/>
            <a:ext cx="7649294" cy="290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05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Virtualization and Live VM Migration</a:t>
            </a:r>
          </a:p>
          <a:p>
            <a:r>
              <a:rPr lang="en-US" sz="2800" dirty="0">
                <a:latin typeface="Calibri"/>
                <a:cs typeface="Calibri"/>
              </a:rPr>
              <a:t>SDN and SND-enabled Cloud Data </a:t>
            </a:r>
            <a:r>
              <a:rPr lang="en-US" sz="2800" dirty="0" err="1">
                <a:latin typeface="Calibri"/>
                <a:cs typeface="Calibri"/>
              </a:rPr>
              <a:t>Centres</a:t>
            </a:r>
            <a:endParaRPr lang="en-US" sz="1050" dirty="0">
              <a:latin typeface="Calibri"/>
              <a:cs typeface="Calibri"/>
            </a:endParaRPr>
          </a:p>
          <a:p>
            <a:r>
              <a:rPr lang="en-AU" sz="2800" dirty="0"/>
              <a:t>Research Question</a:t>
            </a:r>
          </a:p>
          <a:p>
            <a:r>
              <a:rPr lang="en-AU" sz="2800" dirty="0"/>
              <a:t>ACINONYX</a:t>
            </a:r>
          </a:p>
          <a:p>
            <a:pPr lvl="1"/>
            <a:r>
              <a:rPr lang="en-AU" sz="2100" dirty="0"/>
              <a:t>Dynamic Flow Scheduling for VM migration</a:t>
            </a:r>
          </a:p>
          <a:p>
            <a:r>
              <a:rPr lang="en-AU" sz="2800" dirty="0"/>
              <a:t>System Architecture</a:t>
            </a:r>
          </a:p>
          <a:p>
            <a:r>
              <a:rPr lang="en-US" sz="2800" dirty="0"/>
              <a:t>Performance Evaluation </a:t>
            </a:r>
          </a:p>
          <a:p>
            <a:pPr lvl="1"/>
            <a:r>
              <a:rPr lang="en-US" sz="2100" dirty="0"/>
              <a:t>with a Prototype and a real-world testbed</a:t>
            </a:r>
            <a:endParaRPr sz="2100" dirty="0">
              <a:latin typeface="Calibri"/>
              <a:cs typeface="Calibri"/>
            </a:endParaRPr>
          </a:p>
          <a:p>
            <a:r>
              <a:rPr sz="2800" dirty="0">
                <a:latin typeface="Calibri"/>
                <a:cs typeface="Calibri"/>
              </a:rPr>
              <a:t>Summary and future directions</a:t>
            </a:r>
          </a:p>
          <a:p>
            <a:endParaRPr dirty="0"/>
          </a:p>
          <a:p>
            <a:endParaRPr dirty="0"/>
          </a:p>
          <a:p>
            <a:endParaRPr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2"/>
    </mc:Choice>
    <mc:Fallback xmlns="">
      <p:transition spd="slow" advTm="266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123B4-81D8-4E44-B3D3-328C1333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27FCC-D13D-CD41-ADE6-39CC971B2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Live VM migration is frequently used in cloud data centers</a:t>
            </a:r>
          </a:p>
          <a:p>
            <a:r>
              <a:rPr lang="en-AU" dirty="0"/>
              <a:t>Proposed a dynamic flow scheduling  for live VM migration in SDN-enabled cloud data </a:t>
            </a:r>
            <a:r>
              <a:rPr lang="en-AU" dirty="0" err="1"/>
              <a:t>centers</a:t>
            </a:r>
            <a:r>
              <a:rPr lang="en-AU" dirty="0"/>
              <a:t> </a:t>
            </a:r>
          </a:p>
          <a:p>
            <a:r>
              <a:rPr lang="en-AU" dirty="0"/>
              <a:t>Showed live VM migration time can be reduced up to 10% compared to existing static routing </a:t>
            </a:r>
          </a:p>
          <a:p>
            <a:r>
              <a:rPr lang="en-AU" dirty="0"/>
              <a:t>Demonstrated the feasibility by building a working prototype over a practical testbed.</a:t>
            </a:r>
          </a:p>
        </p:txBody>
      </p:sp>
    </p:spTree>
    <p:extLst>
      <p:ext uri="{BB962C8B-B14F-4D97-AF65-F5344CB8AC3E}">
        <p14:creationId xmlns:p14="http://schemas.microsoft.com/office/powerpoint/2010/main" val="2974612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A133B-7F2C-EC43-ACD0-20A8E9567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74009-59BF-6942-9E7F-79AA5E0D9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To explore the impact </a:t>
            </a:r>
            <a:r>
              <a:rPr lang="en-AU" i="1" dirty="0" err="1"/>
              <a:t>Acynonix</a:t>
            </a:r>
            <a:r>
              <a:rPr lang="en-AU" dirty="0"/>
              <a:t> on the flows of applications running in the migrating VM. </a:t>
            </a:r>
          </a:p>
          <a:p>
            <a:r>
              <a:rPr lang="en-AU" dirty="0"/>
              <a:t>To extend our approach for efficient flow scheduling of combined multiple migrations. </a:t>
            </a:r>
          </a:p>
          <a:p>
            <a:r>
              <a:rPr lang="en-AU" dirty="0"/>
              <a:t>Study the performance under the deployment of real-world applications exhibiting various network traffic</a:t>
            </a:r>
            <a:r>
              <a:rPr lang="en-AU" b="1" dirty="0"/>
              <a:t> </a:t>
            </a:r>
            <a:r>
              <a:rPr lang="en-AU" dirty="0"/>
              <a:t>characteristics</a:t>
            </a:r>
          </a:p>
          <a:p>
            <a:pPr lvl="1"/>
            <a:r>
              <a:rPr lang="en-AU" dirty="0"/>
              <a:t>stream processing, data analytics, web applications, scientific workflows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109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36526" y="1688108"/>
            <a:ext cx="7772400" cy="4114800"/>
          </a:xfrm>
          <a:prstGeom prst="rect">
            <a:avLst/>
          </a:prstGeom>
          <a:solidFill>
            <a:schemeClr val="lt1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465138" indent="-465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Zapf Dingbats" charset="2"/>
              <a:buChar char="l"/>
              <a:defRPr lang="en-US" sz="2600" dirty="0" smtClean="0">
                <a:solidFill>
                  <a:srgbClr val="00518E"/>
                </a:solidFill>
                <a:latin typeface="+mn-lt"/>
                <a:ea typeface="+mn-ea"/>
                <a:cs typeface="+mn-cs"/>
              </a:defRPr>
            </a:lvl1pPr>
            <a:lvl2pPr marL="1035050" indent="-4556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900">
                <a:solidFill>
                  <a:schemeClr val="tx1"/>
                </a:solidFill>
                <a:latin typeface="+mn-lt"/>
                <a:cs typeface="+mn-cs"/>
              </a:defRPr>
            </a:lvl2pPr>
            <a:lvl3pPr marL="13779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3pPr>
            <a:lvl4pPr marL="1720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2"/>
              <a:buChar char="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63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5209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81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35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92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>
              <a:buFont typeface="Zapf Dingbats" charset="2"/>
              <a:buNone/>
            </a:pPr>
            <a:endParaRPr lang="it-IT" sz="2400" dirty="0"/>
          </a:p>
          <a:p>
            <a:pPr algn="ctr">
              <a:buFont typeface="Zapf Dingbats" charset="2"/>
              <a:buNone/>
            </a:pPr>
            <a:endParaRPr lang="it-IT" sz="2400" dirty="0"/>
          </a:p>
          <a:p>
            <a:pPr algn="ctr">
              <a:buFont typeface="Zapf Dingbats" charset="2"/>
              <a:buNone/>
            </a:pPr>
            <a:r>
              <a:rPr lang="it-IT" sz="4800" dirty="0">
                <a:latin typeface="Calibri"/>
                <a:cs typeface="Calibri"/>
              </a:rPr>
              <a:t>THANK YOU </a:t>
            </a:r>
          </a:p>
          <a:p>
            <a:pPr algn="ctr">
              <a:buFont typeface="Zapf Dingbats" charset="2"/>
              <a:buNone/>
            </a:pPr>
            <a:endParaRPr lang="it-IT" sz="1400" dirty="0">
              <a:latin typeface="Calibri"/>
              <a:cs typeface="Calibri"/>
            </a:endParaRPr>
          </a:p>
          <a:p>
            <a:pPr algn="ctr">
              <a:buFont typeface="Zapf Dingbats" charset="2"/>
              <a:buNone/>
            </a:pPr>
            <a:r>
              <a:rPr lang="it-IT" sz="4800" dirty="0">
                <a:latin typeface="Calibri"/>
                <a:cs typeface="Calibri"/>
              </a:rPr>
              <a:t>Questions?</a:t>
            </a:r>
          </a:p>
          <a:p>
            <a:pPr algn="ctr">
              <a:buFont typeface="Zapf Dingbats" charset="2"/>
              <a:buNone/>
            </a:pPr>
            <a:endParaRPr lang="it-IT" sz="4800" dirty="0">
              <a:latin typeface="Calibri"/>
              <a:cs typeface="Calibri"/>
            </a:endParaRPr>
          </a:p>
          <a:p>
            <a:pPr algn="ctr">
              <a:buFont typeface="Zapf Dingbats" charset="2"/>
              <a:buNone/>
            </a:pP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184394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6B87E-1FA3-1145-AD1F-D3A16FE9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01B0A-894A-474D-A5D6-3E56219AD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64" y="1616074"/>
            <a:ext cx="5328070" cy="4680546"/>
          </a:xfrm>
        </p:spPr>
        <p:txBody>
          <a:bodyPr/>
          <a:lstStyle/>
          <a:p>
            <a:r>
              <a:rPr lang="en-AU" sz="2400" dirty="0"/>
              <a:t>Virtualization </a:t>
            </a:r>
          </a:p>
          <a:p>
            <a:pPr lvl="1"/>
            <a:r>
              <a:rPr lang="en-AU" sz="1800" dirty="0"/>
              <a:t>Critical building block of the </a:t>
            </a:r>
            <a:r>
              <a:rPr lang="en-AU" sz="1800" b="1" dirty="0"/>
              <a:t>operation</a:t>
            </a:r>
            <a:r>
              <a:rPr lang="en-AU" sz="1800" dirty="0"/>
              <a:t> and </a:t>
            </a:r>
            <a:r>
              <a:rPr lang="en-AU" sz="1800" b="1" dirty="0"/>
              <a:t>maintenance</a:t>
            </a:r>
            <a:r>
              <a:rPr lang="en-AU" sz="1800" dirty="0"/>
              <a:t> in cloud data centres</a:t>
            </a:r>
          </a:p>
          <a:p>
            <a:r>
              <a:rPr lang="en-AU" sz="2400" dirty="0"/>
              <a:t>Virtual Machine (VM) </a:t>
            </a:r>
          </a:p>
          <a:p>
            <a:pPr lvl="1"/>
            <a:r>
              <a:rPr lang="en-AU" sz="1800" dirty="0"/>
              <a:t>A substitute for a real machine </a:t>
            </a:r>
          </a:p>
          <a:p>
            <a:pPr lvl="1"/>
            <a:r>
              <a:rPr lang="en-AU" sz="1800" dirty="0"/>
              <a:t>Allowing for multiple OS (isolated from one another), on the same physical machine.</a:t>
            </a:r>
          </a:p>
          <a:p>
            <a:r>
              <a:rPr lang="en-AU" sz="2400" dirty="0"/>
              <a:t>Live VM migration</a:t>
            </a:r>
          </a:p>
          <a:p>
            <a:pPr lvl="1"/>
            <a:r>
              <a:rPr lang="en-AU" sz="1800" dirty="0"/>
              <a:t>Relocating running VMs between servers with no or minimum impact on the VM’s availability. </a:t>
            </a:r>
          </a:p>
          <a:p>
            <a:pPr lvl="1"/>
            <a:r>
              <a:rPr lang="en-AU" sz="1800" dirty="0"/>
              <a:t>hardware maintenance, load balancing and consolidation, energy saving, and disaster recovery.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42CB4-5057-E140-8B52-21CB91C67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605" y="2048148"/>
            <a:ext cx="267985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04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F7068-A88A-8045-93C2-A4A861C43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VM Migration Impacts on the Network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24BFD-43D2-2F4C-855F-09F246E17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63" y="1616074"/>
            <a:ext cx="7772400" cy="4536529"/>
          </a:xfrm>
        </p:spPr>
        <p:txBody>
          <a:bodyPr/>
          <a:lstStyle/>
          <a:p>
            <a:r>
              <a:rPr lang="en-AU" dirty="0"/>
              <a:t>Live VM migration</a:t>
            </a:r>
          </a:p>
          <a:p>
            <a:pPr lvl="1"/>
            <a:r>
              <a:rPr lang="en-AU" dirty="0"/>
              <a:t>Transfer from Source to Destination</a:t>
            </a:r>
          </a:p>
          <a:p>
            <a:pPr lvl="2"/>
            <a:r>
              <a:rPr lang="en-AU" dirty="0"/>
              <a:t>VM’s CPU state</a:t>
            </a:r>
          </a:p>
          <a:p>
            <a:pPr lvl="2"/>
            <a:r>
              <a:rPr lang="en-AU" dirty="0"/>
              <a:t>All memory pages</a:t>
            </a:r>
          </a:p>
          <a:p>
            <a:pPr lvl="2"/>
            <a:r>
              <a:rPr lang="en-AU" dirty="0"/>
              <a:t>Disks</a:t>
            </a:r>
          </a:p>
          <a:p>
            <a:r>
              <a:rPr lang="en-AU" dirty="0"/>
              <a:t>Adverse Impacts on network</a:t>
            </a:r>
          </a:p>
          <a:p>
            <a:pPr lvl="1"/>
            <a:r>
              <a:rPr lang="en-AU" dirty="0"/>
              <a:t>Elephant flows over the network links</a:t>
            </a:r>
          </a:p>
          <a:p>
            <a:pPr lvl="1"/>
            <a:r>
              <a:rPr lang="en-AU" dirty="0"/>
              <a:t>Causing network congestion for other applications</a:t>
            </a:r>
          </a:p>
          <a:p>
            <a:r>
              <a:rPr lang="en-AU" dirty="0"/>
              <a:t> Focus of this work</a:t>
            </a:r>
          </a:p>
          <a:p>
            <a:pPr lvl="1"/>
            <a:r>
              <a:rPr lang="en-AU" dirty="0"/>
              <a:t>The selection of network paths for VM migration to avoid network congestion.</a:t>
            </a:r>
          </a:p>
          <a:p>
            <a:pPr lvl="1"/>
            <a:r>
              <a:rPr lang="en-AU" dirty="0"/>
              <a:t>I</a:t>
            </a:r>
            <a:r>
              <a:rPr lang="en-AU" sz="1900" dirty="0">
                <a:solidFill>
                  <a:schemeClr val="tx1"/>
                </a:solidFill>
              </a:rPr>
              <a:t>s possible to reduce live VM migration time and network overhead by dynamically scheduling flows in a cloud data centre?</a:t>
            </a:r>
            <a:endParaRPr lang="en-A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578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Software-Defined Networking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295" y="1668891"/>
            <a:ext cx="8195310" cy="151273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Separation of control plane from data forwarding plane</a:t>
            </a:r>
          </a:p>
          <a:p>
            <a:r>
              <a:rPr lang="en-US" dirty="0"/>
              <a:t>Platform is decoupled from infrastructure</a:t>
            </a:r>
          </a:p>
          <a:p>
            <a:r>
              <a:rPr lang="en-US" dirty="0"/>
              <a:t>Centralized controller, network-wide control by controller SW that performs routing and traffic engineering</a:t>
            </a:r>
            <a:r>
              <a:rPr lang="en-AU" dirty="0"/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63823" y="4386433"/>
            <a:ext cx="986473" cy="807997"/>
            <a:chOff x="237319" y="4114800"/>
            <a:chExt cx="990600" cy="609600"/>
          </a:xfrm>
        </p:grpSpPr>
        <p:sp>
          <p:nvSpPr>
            <p:cNvPr id="12" name="Can 11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14" name="Right Arrow 13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15" name="Right Arrow 14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16" name="Right Arrow 15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17" name="Right Arrow 16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463823" y="4082903"/>
            <a:ext cx="986473" cy="807997"/>
            <a:chOff x="237319" y="4114800"/>
            <a:chExt cx="990600" cy="609600"/>
          </a:xfrm>
        </p:grpSpPr>
        <p:sp>
          <p:nvSpPr>
            <p:cNvPr id="19" name="Can 18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21" name="Right Arrow 20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22" name="Right Arrow 21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23" name="Right Arrow 22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24" name="Right Arrow 23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1602061" y="5286182"/>
            <a:ext cx="986473" cy="807997"/>
            <a:chOff x="237319" y="4114800"/>
            <a:chExt cx="990600" cy="609600"/>
          </a:xfrm>
        </p:grpSpPr>
        <p:sp>
          <p:nvSpPr>
            <p:cNvPr id="26" name="Can 25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28" name="Right Arrow 27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29" name="Right Arrow 28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30" name="Right Arrow 29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31" name="Right Arrow 30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602061" y="4982652"/>
            <a:ext cx="986473" cy="807997"/>
            <a:chOff x="237319" y="4114800"/>
            <a:chExt cx="990600" cy="609600"/>
          </a:xfrm>
        </p:grpSpPr>
        <p:sp>
          <p:nvSpPr>
            <p:cNvPr id="33" name="Can 32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35" name="Right Arrow 34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36" name="Right Arrow 35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37" name="Right Arrow 36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38" name="Right Arrow 37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2259321" y="4199304"/>
            <a:ext cx="986473" cy="807997"/>
            <a:chOff x="237319" y="4114800"/>
            <a:chExt cx="990600" cy="609600"/>
          </a:xfrm>
        </p:grpSpPr>
        <p:sp>
          <p:nvSpPr>
            <p:cNvPr id="40" name="Can 39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42" name="Right Arrow 41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43" name="Right Arrow 42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44" name="Right Arrow 43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45" name="Right Arrow 44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2259321" y="3895774"/>
            <a:ext cx="986473" cy="807997"/>
            <a:chOff x="237319" y="4114800"/>
            <a:chExt cx="990600" cy="609600"/>
          </a:xfrm>
        </p:grpSpPr>
        <p:sp>
          <p:nvSpPr>
            <p:cNvPr id="47" name="Can 46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49" name="Right Arrow 48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50" name="Right Arrow 49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51" name="Right Arrow 50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52" name="Right Arrow 51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</p:grpSp>
      </p:grpSp>
      <p:cxnSp>
        <p:nvCxnSpPr>
          <p:cNvPr id="53" name="Straight Connector 52"/>
          <p:cNvCxnSpPr>
            <a:stCxn id="12" idx="4"/>
            <a:endCxn id="40" idx="2"/>
          </p:cNvCxnSpPr>
          <p:nvPr/>
        </p:nvCxnSpPr>
        <p:spPr>
          <a:xfrm flipV="1">
            <a:off x="1450296" y="4611809"/>
            <a:ext cx="809025" cy="170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2" idx="3"/>
            <a:endCxn id="26" idx="2"/>
          </p:cNvCxnSpPr>
          <p:nvPr/>
        </p:nvCxnSpPr>
        <p:spPr>
          <a:xfrm>
            <a:off x="957060" y="5216964"/>
            <a:ext cx="645001" cy="4506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40" idx="3"/>
            <a:endCxn id="26" idx="4"/>
          </p:cNvCxnSpPr>
          <p:nvPr/>
        </p:nvCxnSpPr>
        <p:spPr>
          <a:xfrm flipH="1">
            <a:off x="2588533" y="5038341"/>
            <a:ext cx="164024" cy="620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5421868" y="4775989"/>
            <a:ext cx="986473" cy="807997"/>
            <a:chOff x="237319" y="4114800"/>
            <a:chExt cx="990600" cy="609600"/>
          </a:xfrm>
        </p:grpSpPr>
        <p:sp>
          <p:nvSpPr>
            <p:cNvPr id="57" name="Can 56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59" name="Right Arrow 58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60" name="Right Arrow 59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61" name="Right Arrow 60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62" name="Right Arrow 61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6456185" y="5297023"/>
            <a:ext cx="986473" cy="807997"/>
            <a:chOff x="237319" y="4114800"/>
            <a:chExt cx="990600" cy="609600"/>
          </a:xfrm>
        </p:grpSpPr>
        <p:sp>
          <p:nvSpPr>
            <p:cNvPr id="64" name="Can 63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66" name="Right Arrow 65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67" name="Right Arrow 66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68" name="Right Arrow 67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69" name="Right Arrow 68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7217366" y="4588860"/>
            <a:ext cx="986473" cy="807997"/>
            <a:chOff x="237319" y="4114800"/>
            <a:chExt cx="990600" cy="609600"/>
          </a:xfrm>
        </p:grpSpPr>
        <p:sp>
          <p:nvSpPr>
            <p:cNvPr id="71" name="Can 70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73" name="Right Arrow 72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74" name="Right Arrow 73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75" name="Right Arrow 74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  <p:sp>
            <p:nvSpPr>
              <p:cNvPr id="76" name="Right Arrow 75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/>
              </a:p>
            </p:txBody>
          </p:sp>
        </p:grpSp>
      </p:grpSp>
      <p:cxnSp>
        <p:nvCxnSpPr>
          <p:cNvPr id="77" name="Straight Connector 76"/>
          <p:cNvCxnSpPr>
            <a:stCxn id="57" idx="4"/>
            <a:endCxn id="71" idx="2"/>
          </p:cNvCxnSpPr>
          <p:nvPr/>
        </p:nvCxnSpPr>
        <p:spPr>
          <a:xfrm flipV="1">
            <a:off x="6408341" y="5001366"/>
            <a:ext cx="809025" cy="170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57" idx="3"/>
            <a:endCxn id="64" idx="2"/>
          </p:cNvCxnSpPr>
          <p:nvPr/>
        </p:nvCxnSpPr>
        <p:spPr>
          <a:xfrm>
            <a:off x="5915105" y="5589306"/>
            <a:ext cx="541081" cy="1063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71" idx="3"/>
            <a:endCxn id="64" idx="4"/>
          </p:cNvCxnSpPr>
          <p:nvPr/>
        </p:nvCxnSpPr>
        <p:spPr>
          <a:xfrm flipH="1">
            <a:off x="7442659" y="5410682"/>
            <a:ext cx="267944" cy="276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ube 79"/>
          <p:cNvSpPr/>
          <p:nvPr/>
        </p:nvSpPr>
        <p:spPr>
          <a:xfrm>
            <a:off x="6117297" y="3711956"/>
            <a:ext cx="1325361" cy="770054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93" dirty="0"/>
              <a:t>Controller Software</a:t>
            </a:r>
            <a:endParaRPr lang="en-AU" sz="1593" dirty="0"/>
          </a:p>
        </p:txBody>
      </p:sp>
      <p:cxnSp>
        <p:nvCxnSpPr>
          <p:cNvPr id="81" name="Straight Connector 80"/>
          <p:cNvCxnSpPr>
            <a:stCxn id="80" idx="3"/>
            <a:endCxn id="57" idx="1"/>
          </p:cNvCxnSpPr>
          <p:nvPr/>
        </p:nvCxnSpPr>
        <p:spPr>
          <a:xfrm flipH="1">
            <a:off x="5915105" y="4495372"/>
            <a:ext cx="768617" cy="267254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80" idx="3"/>
            <a:endCxn id="74" idx="3"/>
          </p:cNvCxnSpPr>
          <p:nvPr/>
        </p:nvCxnSpPr>
        <p:spPr>
          <a:xfrm>
            <a:off x="6683722" y="4487491"/>
            <a:ext cx="1020388" cy="1095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80" idx="3"/>
            <a:endCxn id="64" idx="1"/>
          </p:cNvCxnSpPr>
          <p:nvPr/>
        </p:nvCxnSpPr>
        <p:spPr>
          <a:xfrm>
            <a:off x="6683722" y="4519056"/>
            <a:ext cx="265700" cy="740921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2882332" y="5135394"/>
            <a:ext cx="2058559" cy="580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3" dirty="0"/>
              <a:t>Data Forwarding Plane</a:t>
            </a:r>
            <a:endParaRPr lang="en-AU" sz="1593" dirty="0"/>
          </a:p>
        </p:txBody>
      </p:sp>
      <p:cxnSp>
        <p:nvCxnSpPr>
          <p:cNvPr id="85" name="Straight Arrow Connector 84"/>
          <p:cNvCxnSpPr>
            <a:stCxn id="84" idx="0"/>
          </p:cNvCxnSpPr>
          <p:nvPr/>
        </p:nvCxnSpPr>
        <p:spPr>
          <a:xfrm flipH="1" flipV="1">
            <a:off x="3245795" y="4734862"/>
            <a:ext cx="665816" cy="40053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3389042" y="3790432"/>
            <a:ext cx="1324202" cy="580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3" dirty="0"/>
              <a:t>Control Plane</a:t>
            </a:r>
            <a:endParaRPr lang="en-AU" sz="1593" dirty="0"/>
          </a:p>
        </p:txBody>
      </p:sp>
      <p:cxnSp>
        <p:nvCxnSpPr>
          <p:cNvPr id="87" name="Straight Arrow Connector 86"/>
          <p:cNvCxnSpPr>
            <a:stCxn id="86" idx="2"/>
          </p:cNvCxnSpPr>
          <p:nvPr/>
        </p:nvCxnSpPr>
        <p:spPr>
          <a:xfrm flipH="1">
            <a:off x="3245796" y="4370600"/>
            <a:ext cx="805346" cy="427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7748769" y="3952642"/>
            <a:ext cx="1165337" cy="580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93" dirty="0"/>
              <a:t>Control Protocol</a:t>
            </a:r>
            <a:endParaRPr lang="en-AU" sz="1593" dirty="0"/>
          </a:p>
        </p:txBody>
      </p:sp>
      <p:cxnSp>
        <p:nvCxnSpPr>
          <p:cNvPr id="89" name="Straight Arrow Connector 88"/>
          <p:cNvCxnSpPr>
            <a:stCxn id="88" idx="1"/>
          </p:cNvCxnSpPr>
          <p:nvPr/>
        </p:nvCxnSpPr>
        <p:spPr>
          <a:xfrm flipH="1">
            <a:off x="7321285" y="4242726"/>
            <a:ext cx="427483" cy="36099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4940891" y="3262792"/>
            <a:ext cx="0" cy="295742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1508153" y="3225381"/>
            <a:ext cx="2656857" cy="397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2" i="1" dirty="0"/>
              <a:t>Traditional Networking</a:t>
            </a:r>
            <a:endParaRPr lang="en-AU" sz="1992" i="1" dirty="0"/>
          </a:p>
        </p:txBody>
      </p:sp>
      <p:sp>
        <p:nvSpPr>
          <p:cNvPr id="92" name="TextBox 91"/>
          <p:cNvSpPr txBox="1"/>
          <p:nvPr/>
        </p:nvSpPr>
        <p:spPr>
          <a:xfrm>
            <a:off x="5428490" y="3212171"/>
            <a:ext cx="3331847" cy="397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2" i="1" dirty="0"/>
              <a:t>Software-Defined Networking</a:t>
            </a:r>
            <a:endParaRPr lang="en-AU" sz="1992" i="1" dirty="0"/>
          </a:p>
        </p:txBody>
      </p:sp>
      <p:sp>
        <p:nvSpPr>
          <p:cNvPr id="93" name="Rectangle 92"/>
          <p:cNvSpPr/>
          <p:nvPr/>
        </p:nvSpPr>
        <p:spPr>
          <a:xfrm>
            <a:off x="3297154" y="5947719"/>
            <a:ext cx="1783477" cy="305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394" dirty="0"/>
              <a:t>Credit: </a:t>
            </a:r>
            <a:r>
              <a:rPr lang="en-AU" sz="1394" dirty="0" err="1"/>
              <a:t>Jungmin</a:t>
            </a:r>
            <a:r>
              <a:rPr lang="en-AU" sz="1394" dirty="0"/>
              <a:t> Son</a:t>
            </a:r>
            <a:endParaRPr lang="en-US" sz="1394" dirty="0"/>
          </a:p>
        </p:txBody>
      </p:sp>
    </p:spTree>
    <p:extLst>
      <p:ext uri="{BB962C8B-B14F-4D97-AF65-F5344CB8AC3E}">
        <p14:creationId xmlns:p14="http://schemas.microsoft.com/office/powerpoint/2010/main" val="1871554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SDN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Programmable network</a:t>
            </a:r>
          </a:p>
          <a:p>
            <a:r>
              <a:rPr lang="en-US" dirty="0"/>
              <a:t>Enables dynamic configuration of networking</a:t>
            </a:r>
          </a:p>
          <a:p>
            <a:r>
              <a:rPr lang="en-US" dirty="0"/>
              <a:t>Open opportunities for innovation</a:t>
            </a:r>
          </a:p>
          <a:p>
            <a:pPr marL="338298" indent="-281388">
              <a:buFont typeface="Arial" charset="0"/>
              <a:buChar char="–"/>
              <a:tabLst>
                <a:tab pos="444214" algn="l"/>
                <a:tab pos="891590" algn="l"/>
                <a:tab pos="1338966" algn="l"/>
                <a:tab pos="1786341" algn="l"/>
                <a:tab pos="2233717" algn="l"/>
                <a:tab pos="2681092" algn="l"/>
                <a:tab pos="3128468" algn="l"/>
                <a:tab pos="3575843" algn="l"/>
                <a:tab pos="4023219" algn="l"/>
                <a:tab pos="4470594" algn="l"/>
                <a:tab pos="4917970" algn="l"/>
                <a:tab pos="5365346" algn="l"/>
                <a:tab pos="5812722" algn="l"/>
                <a:tab pos="6260097" algn="l"/>
                <a:tab pos="6707473" algn="l"/>
                <a:tab pos="7154848" algn="l"/>
                <a:tab pos="7602224" algn="l"/>
                <a:tab pos="8049599" algn="l"/>
                <a:tab pos="8496975" algn="l"/>
                <a:tab pos="8944350" algn="l"/>
              </a:tabLst>
            </a:pPr>
            <a:endParaRPr lang="en-US" sz="2390" dirty="0"/>
          </a:p>
        </p:txBody>
      </p:sp>
    </p:spTree>
    <p:extLst>
      <p:ext uri="{BB962C8B-B14F-4D97-AF65-F5344CB8AC3E}">
        <p14:creationId xmlns:p14="http://schemas.microsoft.com/office/powerpoint/2010/main" val="3692525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BBAE25-6C94-D24D-B76A-6D0D0EE081F4}"/>
              </a:ext>
            </a:extLst>
          </p:cNvPr>
          <p:cNvSpPr/>
          <p:nvPr/>
        </p:nvSpPr>
        <p:spPr bwMode="auto">
          <a:xfrm>
            <a:off x="0" y="0"/>
            <a:ext cx="9105900" cy="57308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" charset="0"/>
              <a:cs typeface="Nazanin" pitchFamily="2" charset="-78"/>
            </a:endParaRPr>
          </a:p>
        </p:txBody>
      </p:sp>
      <p:pic>
        <p:nvPicPr>
          <p:cNvPr id="5" name="Picture 2" descr="The rear of racks in Google's Oklahoma Data Center. Google uses different colored wires for each connection type so they easily know what to replace in the event of a failure.">
            <a:extLst>
              <a:ext uri="{FF2B5EF4-FFF2-40B4-BE49-F238E27FC236}">
                <a16:creationId xmlns:a16="http://schemas.microsoft.com/office/drawing/2014/main" id="{E90534ED-8BB4-1A46-A4FF-ACB236415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594" y="5596"/>
            <a:ext cx="10065316" cy="682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1C197E-AD06-B34D-A881-1742021B0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Centre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7F3B0-1498-F845-97BF-F6DC2B800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63" y="1569206"/>
            <a:ext cx="7772400" cy="4161669"/>
          </a:xfrm>
          <a:noFill/>
        </p:spPr>
        <p:txBody>
          <a:bodyPr/>
          <a:lstStyle/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AU" sz="2200" dirty="0"/>
              <a:t>Network topology</a:t>
            </a:r>
          </a:p>
          <a:p>
            <a:pPr lvl="1"/>
            <a:r>
              <a:rPr lang="en-AU" sz="1500" dirty="0"/>
              <a:t>Fat tree, VL2, </a:t>
            </a:r>
            <a:r>
              <a:rPr lang="en-AU" sz="1500" dirty="0" err="1"/>
              <a:t>PortLand</a:t>
            </a:r>
            <a:r>
              <a:rPr lang="en-AU" sz="1500" dirty="0"/>
              <a:t>, and </a:t>
            </a:r>
            <a:r>
              <a:rPr lang="en-AU" sz="1500" dirty="0" err="1"/>
              <a:t>Bcube</a:t>
            </a:r>
            <a:endParaRPr lang="en-AU" sz="1500" dirty="0"/>
          </a:p>
          <a:p>
            <a:pPr lvl="1"/>
            <a:r>
              <a:rPr lang="en-AU" sz="2200" dirty="0"/>
              <a:t>Specialized hardware (middleboxes) implementing networking functions</a:t>
            </a:r>
          </a:p>
          <a:p>
            <a:pPr lvl="1"/>
            <a:r>
              <a:rPr lang="en-AU" sz="2200" dirty="0"/>
              <a:t>NAT, load balancing, WAN optimization, firewall…</a:t>
            </a:r>
          </a:p>
          <a:p>
            <a:r>
              <a:rPr lang="en-AU" sz="2200" dirty="0"/>
              <a:t>Specialized communication protocols for top tiers</a:t>
            </a:r>
          </a:p>
          <a:p>
            <a:r>
              <a:rPr lang="en-AU" sz="2200" dirty="0"/>
              <a:t>Communication patterns between hosts change frequently</a:t>
            </a:r>
          </a:p>
          <a:p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8C3AACA-2A7E-6D4C-A7C7-0D5C330F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632" y="1424280"/>
            <a:ext cx="4822635" cy="199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098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Dynamic Flow Scheduling for Virtual Machine Migration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“Is it possible to reduce </a:t>
            </a:r>
            <a:r>
              <a:rPr lang="en-US" b="1" dirty="0"/>
              <a:t>live VM migration time </a:t>
            </a:r>
            <a:r>
              <a:rPr lang="en-US" dirty="0"/>
              <a:t>and </a:t>
            </a:r>
            <a:r>
              <a:rPr lang="en-US" b="1" dirty="0"/>
              <a:t>overhead</a:t>
            </a:r>
            <a:r>
              <a:rPr lang="en-US" dirty="0"/>
              <a:t> by dynamically scheduling flows in a cloud data center with multiple paths available between a given pair of physical hosts?”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718" y="3243363"/>
            <a:ext cx="4978008" cy="275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92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12114-4686-9A49-B233-021BC04DD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ACINONYX: Dynamic Flow Scheduling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5D0B8-8CB1-7243-8438-1A033496C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894" y="1544092"/>
            <a:ext cx="3967151" cy="4940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A78747-618C-3E40-A70F-B9AF263D4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47" y="2624212"/>
            <a:ext cx="2703292" cy="196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6888"/>
      </p:ext>
    </p:extLst>
  </p:cSld>
  <p:clrMapOvr>
    <a:masterClrMapping/>
  </p:clrMapOvr>
</p:sld>
</file>

<file path=ppt/theme/theme1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untitled 1">
      <a:majorFont>
        <a:latin typeface="Times"/>
        <a:ea typeface=""/>
        <a:cs typeface="Yagut"/>
      </a:majorFont>
      <a:minorFont>
        <a:latin typeface="Times"/>
        <a:ea typeface=""/>
        <a:cs typeface="Nazani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7" tIns="44450" rIns="90487" bIns="4445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" charset="0"/>
            <a:cs typeface="Nazanin" pitchFamily="2" charset="-7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7" tIns="44450" rIns="90487" bIns="4445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" charset="0"/>
            <a:cs typeface="Nazanin" pitchFamily="2" charset="-78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25336</TotalTime>
  <Pages>54</Pages>
  <Words>510</Words>
  <Application>Microsoft Macintosh PowerPoint</Application>
  <PresentationFormat>Custom</PresentationFormat>
  <Paragraphs>131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Courier New</vt:lpstr>
      <vt:lpstr>Times</vt:lpstr>
      <vt:lpstr>Wingdings</vt:lpstr>
      <vt:lpstr>Zapf Dingbats</vt:lpstr>
      <vt:lpstr>untitled 1</vt:lpstr>
      <vt:lpstr> </vt:lpstr>
      <vt:lpstr>Outline</vt:lpstr>
      <vt:lpstr>Virtualization</vt:lpstr>
      <vt:lpstr>VM Migration Impacts on the Network</vt:lpstr>
      <vt:lpstr>Software-Defined Networking</vt:lpstr>
      <vt:lpstr>SDN Benefits</vt:lpstr>
      <vt:lpstr>Data Centre Network</vt:lpstr>
      <vt:lpstr>Dynamic Flow Scheduling for Virtual Machine Migration</vt:lpstr>
      <vt:lpstr>ACINONYX: Dynamic Flow Scheduling</vt:lpstr>
      <vt:lpstr>System Architecture</vt:lpstr>
      <vt:lpstr>Performance Evaluation</vt:lpstr>
      <vt:lpstr>Hardware</vt:lpstr>
      <vt:lpstr>Testbed</vt:lpstr>
      <vt:lpstr>More Photos</vt:lpstr>
      <vt:lpstr> Traffic Generation and Routing</vt:lpstr>
      <vt:lpstr> Experimental Results (EXP-1)</vt:lpstr>
      <vt:lpstr> The impact of the Sleeping Interval</vt:lpstr>
      <vt:lpstr> The impact of Switching Ratio Factor</vt:lpstr>
      <vt:lpstr>Multiple Migrations</vt:lpstr>
      <vt:lpstr>PowerPoint Presentation</vt:lpstr>
      <vt:lpstr>Future 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with Reuse</dc:title>
  <dc:creator>Adel</dc:creator>
  <cp:lastModifiedBy>Adel Nadjaran Toosi</cp:lastModifiedBy>
  <cp:revision>870</cp:revision>
  <cp:lastPrinted>2017-10-20T05:12:58Z</cp:lastPrinted>
  <dcterms:created xsi:type="dcterms:W3CDTF">1995-11-30T19:12:41Z</dcterms:created>
  <dcterms:modified xsi:type="dcterms:W3CDTF">2018-12-13T06:03:37Z</dcterms:modified>
</cp:coreProperties>
</file>