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363" r:id="rId2"/>
    <p:sldId id="391" r:id="rId3"/>
    <p:sldId id="402" r:id="rId4"/>
    <p:sldId id="404" r:id="rId5"/>
    <p:sldId id="393" r:id="rId6"/>
    <p:sldId id="405" r:id="rId7"/>
    <p:sldId id="403" r:id="rId8"/>
    <p:sldId id="420" r:id="rId9"/>
    <p:sldId id="394" r:id="rId10"/>
    <p:sldId id="396" r:id="rId11"/>
    <p:sldId id="409" r:id="rId12"/>
    <p:sldId id="406" r:id="rId13"/>
    <p:sldId id="407" r:id="rId14"/>
    <p:sldId id="408" r:id="rId15"/>
    <p:sldId id="410" r:id="rId16"/>
    <p:sldId id="414" r:id="rId17"/>
    <p:sldId id="419" r:id="rId18"/>
    <p:sldId id="398" r:id="rId19"/>
    <p:sldId id="399" r:id="rId20"/>
    <p:sldId id="417" r:id="rId21"/>
    <p:sldId id="400" r:id="rId22"/>
    <p:sldId id="418" r:id="rId23"/>
    <p:sldId id="42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38" autoAdjust="0"/>
    <p:restoredTop sz="87217" autoAdjust="0"/>
  </p:normalViewPr>
  <p:slideViewPr>
    <p:cSldViewPr snapToGrid="0" snapToObjects="1">
      <p:cViewPr varScale="1">
        <p:scale>
          <a:sx n="113" d="100"/>
          <a:sy n="113" d="100"/>
        </p:scale>
        <p:origin x="6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7A0B8-09EA-6D49-9D36-F8B9F7BF2104}" type="datetimeFigureOut">
              <a:rPr lang="en-US" smtClean="0"/>
              <a:pPr/>
              <a:t>11/19/18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1F4E-4845-EB47-BD3C-717CFF736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7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1F4E-4845-EB47-BD3C-717CFF736C5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66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B1F4E-4845-EB47-BD3C-717CFF736C5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73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8 threads, scaling off</a:t>
            </a:r>
          </a:p>
          <a:p>
            <a:r>
              <a:rPr lang="en-US" dirty="0"/>
              <a:t>Max urgency means</a:t>
            </a:r>
            <a:r>
              <a:rPr lang="en-US" baseline="0" dirty="0"/>
              <a:t> sorted based on the latest time they can be stared and meet the </a:t>
            </a:r>
            <a:r>
              <a:rPr lang="en-US" baseline="0" dirty="0" err="1"/>
              <a:t>dealine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1F4E-4845-EB47-BD3C-717CFF736C5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62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14% saving</a:t>
            </a:r>
          </a:p>
          <a:p>
            <a:r>
              <a:rPr lang="en-US" dirty="0" err="1"/>
              <a:t>Makespan</a:t>
            </a:r>
            <a:r>
              <a:rPr lang="en-US" dirty="0"/>
              <a:t> in Seconds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B1F4E-4845-EB47-BD3C-717CFF736C5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3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DMR</a:t>
            </a:r>
            <a:r>
              <a:rPr lang="en-AU" baseline="0" dirty="0"/>
              <a:t> = </a:t>
            </a:r>
            <a:r>
              <a:rPr lang="en-AU" baseline="0" dirty="0" err="1"/>
              <a:t>Dealine</a:t>
            </a:r>
            <a:r>
              <a:rPr lang="en-AU" baseline="0" dirty="0"/>
              <a:t> Miss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B1F4E-4845-EB47-BD3C-717CFF736C5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67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1F4E-4845-EB47-BD3C-717CFF736C5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71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cs typeface="Calibri"/>
              </a:rPr>
              <a:t>Carelessly merge or re-order tasks also make tasks missing their deadlines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B1F4E-4845-EB47-BD3C-717CFF736C5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60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B1F4E-4845-EB47-BD3C-717CFF736C5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7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1F4E-4845-EB47-BD3C-717CFF736C5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15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Viedo</a:t>
            </a:r>
            <a:r>
              <a:rPr lang="en-US" dirty="0"/>
              <a:t> is too coarse,</a:t>
            </a:r>
          </a:p>
          <a:p>
            <a:r>
              <a:rPr lang="en-US" dirty="0"/>
              <a:t>Frame is too small-</a:t>
            </a:r>
            <a:r>
              <a:rPr lang="en-US" dirty="0" err="1"/>
              <a:t>grames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1F4E-4845-EB47-BD3C-717CFF736C5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73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Cloud-based Video Streaming Engine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1F4E-4845-EB47-BD3C-717CFF736C5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82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Operation level: </a:t>
            </a:r>
            <a:r>
              <a:rPr lang="en-US" dirty="0" err="1"/>
              <a:t>Ffmpeg</a:t>
            </a:r>
            <a:r>
              <a:rPr lang="en-US" baseline="0" dirty="0"/>
              <a:t> -I </a:t>
            </a:r>
            <a:r>
              <a:rPr lang="en-US" baseline="0" dirty="0" err="1"/>
              <a:t>inputfile</a:t>
            </a:r>
            <a:r>
              <a:rPr lang="en-US" baseline="0" dirty="0"/>
              <a:t> </a:t>
            </a:r>
            <a:r>
              <a:rPr lang="mr-IN" baseline="0" dirty="0"/>
              <a:t>–</a:t>
            </a:r>
            <a:r>
              <a:rPr lang="en-US" baseline="0" dirty="0"/>
              <a:t>r resolution1 output1 resolutions2 output2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1F4E-4845-EB47-BD3C-717CFF736C5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55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first two</a:t>
            </a:r>
            <a:br>
              <a:rPr lang="en-US" dirty="0"/>
            </a:br>
            <a:r>
              <a:rPr lang="en-US" dirty="0"/>
              <a:t>Not task</a:t>
            </a:r>
            <a:r>
              <a:rPr lang="en-US" baseline="0" dirty="0"/>
              <a:t> aggregation: it is application-specific. We have </a:t>
            </a:r>
            <a:r>
              <a:rPr lang="en-US" baseline="0" dirty="0" err="1"/>
              <a:t>impeleted</a:t>
            </a:r>
            <a:r>
              <a:rPr lang="en-US" baseline="0" dirty="0"/>
              <a:t> for </a:t>
            </a:r>
            <a:r>
              <a:rPr lang="en-US" baseline="0"/>
              <a:t>on-demand vi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B1F4E-4845-EB47-BD3C-717CFF736C5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58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1F4E-4845-EB47-BD3C-717CFF736C5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pccla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defTabSz="914400"/>
            <a:fld id="{7D2751F7-D677-4CE9-B35A-C3CCA0CC8D94}" type="slidenum">
              <a:rPr lang="en-US" smtClean="0"/>
              <a:pPr defTabSz="9144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82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pcclab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065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defTabSz="914400"/>
            <a:fld id="{7D2751F7-D677-4CE9-B35A-C3CCA0CC8D94}" type="slidenum">
              <a:rPr lang="en-US" smtClean="0"/>
              <a:pPr defTabSz="9144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2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tiff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0040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261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defTabSz="914400"/>
            <a:fld id="{7D2751F7-D677-4CE9-B35A-C3CCA0CC8D94}" type="slidenum">
              <a:rPr lang="en-US" smtClean="0"/>
              <a:pPr defTabSz="91440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71584" y="5891917"/>
            <a:ext cx="1072416" cy="1072416"/>
          </a:xfrm>
          <a:prstGeom prst="rect">
            <a:avLst/>
          </a:prstGeom>
        </p:spPr>
      </p:pic>
      <p:pic>
        <p:nvPicPr>
          <p:cNvPr id="9" name="Picture 8" descr="https://pbs.twimg.com/profile_images/631520953759969280/j1ru4suY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26211" y="5911795"/>
            <a:ext cx="946205" cy="946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380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SzPct val="125000"/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000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000"/>
        </a:buClr>
        <a:buFont typeface="Courier New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12711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Leveraging Computational Reuse for Cost- and </a:t>
            </a:r>
            <a:r>
              <a:rPr lang="en-US" sz="3200" b="1" dirty="0" err="1">
                <a:solidFill>
                  <a:schemeClr val="tx1"/>
                </a:solidFill>
              </a:rPr>
              <a:t>QoS</a:t>
            </a:r>
            <a:r>
              <a:rPr lang="en-US" sz="3200" b="1" dirty="0">
                <a:solidFill>
                  <a:schemeClr val="tx1"/>
                </a:solidFill>
              </a:rPr>
              <a:t>-Efﬁcient Task Scheduling in </a:t>
            </a:r>
            <a:r>
              <a:rPr lang="en-US" sz="3200" b="1" dirty="0" smtClean="0">
                <a:solidFill>
                  <a:schemeClr val="tx1"/>
                </a:solidFill>
              </a:rPr>
              <a:t>Clouds</a:t>
            </a:r>
            <a:endParaRPr lang="en-US" sz="3200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88323"/>
            <a:ext cx="6400800" cy="2975675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en-US" sz="5500" b="1" dirty="0">
                <a:solidFill>
                  <a:schemeClr val="tx1"/>
                </a:solidFill>
              </a:rPr>
              <a:t>Adel </a:t>
            </a:r>
            <a:r>
              <a:rPr lang="en-US" sz="5500" b="1" dirty="0" err="1">
                <a:solidFill>
                  <a:schemeClr val="tx1"/>
                </a:solidFill>
              </a:rPr>
              <a:t>Nadjaran</a:t>
            </a:r>
            <a:r>
              <a:rPr lang="en-US" sz="5500" b="1" dirty="0">
                <a:solidFill>
                  <a:schemeClr val="tx1"/>
                </a:solidFill>
              </a:rPr>
              <a:t> </a:t>
            </a:r>
            <a:r>
              <a:rPr lang="en-US" sz="5500" b="1" dirty="0" err="1">
                <a:solidFill>
                  <a:schemeClr val="tx1"/>
                </a:solidFill>
              </a:rPr>
              <a:t>Toosi</a:t>
            </a:r>
            <a:endParaRPr lang="en-US" sz="5500" b="1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Faculty of Information Technology</a:t>
            </a:r>
          </a:p>
          <a:p>
            <a:r>
              <a:rPr lang="en-US" sz="3600" dirty="0">
                <a:solidFill>
                  <a:schemeClr val="tx1"/>
                </a:solidFill>
              </a:rPr>
              <a:t>Monash University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800" b="1" dirty="0" err="1" smtClean="0">
                <a:solidFill>
                  <a:schemeClr val="tx1"/>
                </a:solidFill>
              </a:rPr>
              <a:t>Chavit</a:t>
            </a:r>
            <a:r>
              <a:rPr lang="en-US" sz="3800" b="1" dirty="0" smtClean="0">
                <a:solidFill>
                  <a:schemeClr val="tx1"/>
                </a:solidFill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</a:rPr>
              <a:t>Denninnart</a:t>
            </a:r>
            <a:r>
              <a:rPr lang="en-US" sz="3800" b="1" dirty="0" smtClean="0">
                <a:solidFill>
                  <a:schemeClr val="tx1"/>
                </a:solidFill>
              </a:rPr>
              <a:t>, Mohsen </a:t>
            </a:r>
            <a:r>
              <a:rPr lang="en-US" sz="3800" b="1" dirty="0" err="1" smtClean="0">
                <a:solidFill>
                  <a:schemeClr val="tx1"/>
                </a:solidFill>
              </a:rPr>
              <a:t>Amini</a:t>
            </a:r>
            <a:r>
              <a:rPr lang="en-US" sz="3800" b="1" dirty="0" smtClean="0">
                <a:solidFill>
                  <a:schemeClr val="tx1"/>
                </a:solidFill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</a:rPr>
              <a:t>Salehi</a:t>
            </a:r>
            <a:r>
              <a:rPr lang="en-US" sz="3800" b="1" dirty="0" smtClean="0">
                <a:solidFill>
                  <a:schemeClr val="tx1"/>
                </a:solidFill>
              </a:rPr>
              <a:t> and </a:t>
            </a:r>
            <a:r>
              <a:rPr lang="en-US" sz="3800" b="1" dirty="0" err="1" smtClean="0">
                <a:solidFill>
                  <a:schemeClr val="tx1"/>
                </a:solidFill>
              </a:rPr>
              <a:t>Xiangbo</a:t>
            </a:r>
            <a:r>
              <a:rPr lang="en-US" sz="3800" b="1" dirty="0" smtClean="0">
                <a:solidFill>
                  <a:schemeClr val="tx1"/>
                </a:solidFill>
              </a:rPr>
              <a:t> Li</a:t>
            </a:r>
            <a:endParaRPr lang="en-US" sz="3800" b="1" dirty="0">
              <a:solidFill>
                <a:schemeClr val="tx1"/>
              </a:solidFill>
            </a:endParaRPr>
          </a:p>
          <a:p>
            <a:r>
              <a:rPr lang="en-US" sz="3800" dirty="0">
                <a:solidFill>
                  <a:schemeClr val="tx1"/>
                </a:solidFill>
              </a:rPr>
              <a:t>High Performance Cloud Computing Lab          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r>
              <a:rPr lang="en-US" sz="3600" dirty="0">
                <a:solidFill>
                  <a:schemeClr val="tx1"/>
                </a:solidFill>
              </a:rPr>
              <a:t>School of Computing and Informatics</a:t>
            </a:r>
          </a:p>
          <a:p>
            <a:r>
              <a:rPr lang="en-US" sz="3600" dirty="0">
                <a:solidFill>
                  <a:schemeClr val="tx1"/>
                </a:solidFill>
              </a:rPr>
              <a:t>University of Louisiana Lafayette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13 Nov 2018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0" name="Picture 9" descr="titl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260" y="4776160"/>
            <a:ext cx="775205" cy="49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7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 of This Work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Proposing an efficient way of identifying potentially merge-able tasks. </a:t>
            </a:r>
          </a:p>
          <a:p>
            <a:r>
              <a:rPr lang="en-US" dirty="0">
                <a:cs typeface="Calibri"/>
              </a:rPr>
              <a:t>Determining appropriateness and potential side-effects of merging tasks</a:t>
            </a:r>
          </a:p>
          <a:p>
            <a:r>
              <a:rPr lang="en-US" dirty="0">
                <a:cs typeface="Calibri"/>
              </a:rPr>
              <a:t>Analyzing the performance of the task aggregation mechanism on the viewers’ </a:t>
            </a:r>
            <a:r>
              <a:rPr lang="en-US" dirty="0" err="1">
                <a:cs typeface="Calibri"/>
              </a:rPr>
              <a:t>QoE</a:t>
            </a:r>
            <a:r>
              <a:rPr lang="en-US" dirty="0">
                <a:cs typeface="Calibri"/>
              </a:rPr>
              <a:t> and time of deploying cloud resources (VMs)</a:t>
            </a:r>
          </a:p>
        </p:txBody>
      </p:sp>
    </p:spTree>
    <p:extLst>
      <p:ext uri="{BB962C8B-B14F-4D97-AF65-F5344CB8AC3E}">
        <p14:creationId xmlns:p14="http://schemas.microsoft.com/office/powerpoint/2010/main" val="1777782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02BB99-2859-4BDF-8AD8-06E4D784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A1813A-3720-4B2B-A603-F1CEAF558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Level Similarity</a:t>
            </a:r>
          </a:p>
          <a:p>
            <a:pPr lvl="1"/>
            <a:r>
              <a:rPr lang="en-US" dirty="0"/>
              <a:t>Same GOP, same process, same parameters</a:t>
            </a:r>
          </a:p>
          <a:p>
            <a:pPr lvl="2"/>
            <a:r>
              <a:rPr lang="en-US" dirty="0"/>
              <a:t>Deduplicated out, no extra overhead for merged task</a:t>
            </a:r>
          </a:p>
          <a:p>
            <a:r>
              <a:rPr lang="en-US" dirty="0"/>
              <a:t>Operation Level Similarity</a:t>
            </a:r>
          </a:p>
          <a:p>
            <a:pPr lvl="1"/>
            <a:r>
              <a:rPr lang="en-US" dirty="0"/>
              <a:t>Same GOP, same Process</a:t>
            </a:r>
          </a:p>
          <a:p>
            <a:r>
              <a:rPr lang="en-US" dirty="0"/>
              <a:t>Data Level Similarity</a:t>
            </a:r>
          </a:p>
          <a:p>
            <a:pPr lvl="1"/>
            <a:r>
              <a:rPr lang="en-US" dirty="0"/>
              <a:t>Same GOP</a:t>
            </a:r>
          </a:p>
        </p:txBody>
      </p:sp>
    </p:spTree>
    <p:extLst>
      <p:ext uri="{BB962C8B-B14F-4D97-AF65-F5344CB8AC3E}">
        <p14:creationId xmlns:p14="http://schemas.microsoft.com/office/powerpoint/2010/main" val="3383801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cs typeface="Arial"/>
              </a:rPr>
              <a:t>Steps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Find mergeable pairs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Determine merge appropriateness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Task aggregation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4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cs typeface="Arial"/>
              </a:rPr>
              <a:t>Mergeable Tasks Detection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Have three hash tables with keys of all tasks in the queue </a:t>
            </a:r>
          </a:p>
          <a:p>
            <a:pPr lvl="1"/>
            <a:r>
              <a:rPr lang="en-US" dirty="0"/>
              <a:t>Per similarity Level</a:t>
            </a:r>
          </a:p>
          <a:p>
            <a:pPr lvl="1"/>
            <a:r>
              <a:rPr lang="en-US" dirty="0"/>
              <a:t>Value of hash entry point to task object</a:t>
            </a:r>
          </a:p>
          <a:p>
            <a:r>
              <a:rPr lang="en-US" dirty="0"/>
              <a:t>Merge tasks upon arrival to admission control</a:t>
            </a:r>
          </a:p>
          <a:p>
            <a:pPr lvl="1"/>
            <a:r>
              <a:rPr lang="en-US" dirty="0"/>
              <a:t>create 3 keys from request signature to check for identical existing hash values.</a:t>
            </a:r>
          </a:p>
        </p:txBody>
      </p:sp>
    </p:spTree>
    <p:extLst>
      <p:ext uri="{BB962C8B-B14F-4D97-AF65-F5344CB8AC3E}">
        <p14:creationId xmlns:p14="http://schemas.microsoft.com/office/powerpoint/2010/main" val="88612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cs typeface="Arial"/>
              </a:rPr>
              <a:t>Mergeable Tasks Detection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Search the key in hash tables in levels from maximum reusability to least reusability, Task -&gt; Operational -&gt; Data</a:t>
            </a:r>
          </a:p>
          <a:p>
            <a:pPr lvl="1"/>
            <a:r>
              <a:rPr lang="en-US" dirty="0"/>
              <a:t>If the hash entry exist, we found a merge candidate </a:t>
            </a:r>
          </a:p>
          <a:p>
            <a:pPr lvl="1"/>
            <a:r>
              <a:rPr lang="en-US" dirty="0"/>
              <a:t>O(1)</a:t>
            </a:r>
          </a:p>
          <a:p>
            <a:r>
              <a:rPr lang="en-US" dirty="0"/>
              <a:t>Hash table maintaining: </a:t>
            </a:r>
          </a:p>
          <a:p>
            <a:pPr lvl="1"/>
            <a:r>
              <a:rPr lang="en-US" dirty="0"/>
              <a:t>removing entry from hash table when they are executed</a:t>
            </a:r>
          </a:p>
          <a:p>
            <a:pPr lvl="1"/>
            <a:r>
              <a:rPr lang="en-US" dirty="0"/>
              <a:t>Update hash table when we merge a task</a:t>
            </a:r>
          </a:p>
        </p:txBody>
      </p:sp>
    </p:spTree>
    <p:extLst>
      <p:ext uri="{BB962C8B-B14F-4D97-AF65-F5344CB8AC3E}">
        <p14:creationId xmlns:p14="http://schemas.microsoft.com/office/powerpoint/2010/main" val="25266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B2F3E8-8D6A-44B7-A30D-8B5661DA4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Merge Appropriateness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52D39C-BC99-4C46-A70E-B9FBF1297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Only Operational- and Data-level similarity</a:t>
            </a:r>
          </a:p>
          <a:p>
            <a:endParaRPr lang="en-US" dirty="0"/>
          </a:p>
          <a:p>
            <a:r>
              <a:rPr lang="en-US" dirty="0"/>
              <a:t>Aggregated task become one object for the scheduling system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Aggregated task still take longer than each individual task to execute, therefore can cause original task in the queue or task following it to miss deadline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814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ED9679-B7D3-4F13-A722-6899A1309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Merge Appropriateness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53D8E6-E11E-4A0D-812E-7C600A6CB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Procedure:</a:t>
            </a:r>
          </a:p>
          <a:p>
            <a:pPr lvl="1"/>
            <a:r>
              <a:rPr lang="en-US" dirty="0"/>
              <a:t>Two scenarios will be checked:</a:t>
            </a:r>
          </a:p>
          <a:p>
            <a:pPr lvl="2"/>
            <a:r>
              <a:rPr lang="en-US" dirty="0"/>
              <a:t>candidate tasks are merged</a:t>
            </a:r>
          </a:p>
          <a:p>
            <a:pPr lvl="2"/>
            <a:r>
              <a:rPr lang="en-US" dirty="0"/>
              <a:t>another where candidate tasks stay separated (i.e. not aggregated).</a:t>
            </a:r>
          </a:p>
          <a:p>
            <a:pPr lvl="1"/>
            <a:r>
              <a:rPr lang="en-US" dirty="0"/>
              <a:t>Estimate completion time of each task </a:t>
            </a:r>
          </a:p>
          <a:p>
            <a:pPr lvl="2"/>
            <a:r>
              <a:rPr lang="en-US" dirty="0"/>
              <a:t>Merging imposes additional deadline misses over non-merged scenario. </a:t>
            </a:r>
          </a:p>
          <a:p>
            <a:pPr lvl="3"/>
            <a:r>
              <a:rPr lang="en-US" dirty="0"/>
              <a:t>DO NOT MERGE</a:t>
            </a:r>
          </a:p>
          <a:p>
            <a:pPr lvl="2"/>
            <a:r>
              <a:rPr lang="en-US" dirty="0"/>
              <a:t>Merging does not cause additional deadline misses.</a:t>
            </a:r>
          </a:p>
          <a:p>
            <a:pPr lvl="3"/>
            <a:r>
              <a:rPr lang="en-US" dirty="0"/>
              <a:t>MERGE</a:t>
            </a:r>
          </a:p>
        </p:txBody>
      </p:sp>
    </p:spTree>
    <p:extLst>
      <p:ext uri="{BB962C8B-B14F-4D97-AF65-F5344CB8AC3E}">
        <p14:creationId xmlns:p14="http://schemas.microsoft.com/office/powerpoint/2010/main" val="393954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ACB63F-4B9B-4B35-AC7B-7957574EE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Merge Appropriateness Evaluation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348B9FD-F50C-4A0D-AC46-AFF4FF1DE9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993" y="1658877"/>
            <a:ext cx="7534275" cy="1647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60B3DEC-1023-46EB-9879-7ED03601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74" y="3107472"/>
            <a:ext cx="8131180" cy="176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5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CVSE run in simulation mode</a:t>
            </a:r>
          </a:p>
          <a:p>
            <a:pPr lvl="1"/>
            <a:r>
              <a:rPr lang="en-US" dirty="0"/>
              <a:t>Simulate 8 VMs, VM scaling turned off</a:t>
            </a:r>
          </a:p>
          <a:p>
            <a:pPr lvl="1"/>
            <a:r>
              <a:rPr lang="en-US" dirty="0"/>
              <a:t>Do real scheduling, but not actually transcoding</a:t>
            </a:r>
          </a:p>
          <a:p>
            <a:pPr lvl="1"/>
            <a:r>
              <a:rPr lang="en-US" dirty="0"/>
              <a:t>Sampling transcoding time with mean and SD gathered from benchmark the transcoding operations on g2.2xlarge Amazon on each individual GOPs</a:t>
            </a:r>
          </a:p>
          <a:p>
            <a:pPr lvl="1"/>
            <a:r>
              <a:rPr lang="en-US" dirty="0"/>
              <a:t>Compare between system with merging and without task merging</a:t>
            </a:r>
          </a:p>
          <a:p>
            <a:pPr lvl="1"/>
            <a:r>
              <a:rPr lang="en-US" dirty="0"/>
              <a:t>Experiment on three scheduling policies</a:t>
            </a:r>
          </a:p>
          <a:p>
            <a:pPr lvl="2"/>
            <a:r>
              <a:rPr lang="en-US" dirty="0"/>
              <a:t>FCFS</a:t>
            </a:r>
          </a:p>
          <a:p>
            <a:pPr lvl="2"/>
            <a:r>
              <a:rPr lang="en-US" dirty="0"/>
              <a:t>EDF</a:t>
            </a:r>
          </a:p>
          <a:p>
            <a:pPr lvl="2"/>
            <a:r>
              <a:rPr lang="en-US" dirty="0"/>
              <a:t>Max Urgency (MU)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11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CB54DB-5E89-48F0-B3B8-202AAAE18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7" y="1535308"/>
            <a:ext cx="5305425" cy="40290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5842B3-A826-4625-9672-55D271D8B697}"/>
              </a:ext>
            </a:extLst>
          </p:cNvPr>
          <p:cNvSpPr txBox="1"/>
          <p:nvPr/>
        </p:nvSpPr>
        <p:spPr>
          <a:xfrm>
            <a:off x="1945253" y="5356720"/>
            <a:ext cx="5279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14% Saving</a:t>
            </a:r>
          </a:p>
          <a:p>
            <a:pPr algn="ctr"/>
            <a:r>
              <a:rPr lang="en-US" dirty="0"/>
              <a:t>less amount of VM time for the same amount of work</a:t>
            </a:r>
          </a:p>
        </p:txBody>
      </p:sp>
    </p:spTree>
    <p:extLst>
      <p:ext uri="{BB962C8B-B14F-4D97-AF65-F5344CB8AC3E}">
        <p14:creationId xmlns:p14="http://schemas.microsoft.com/office/powerpoint/2010/main" val="13793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Cloud based computing system generally contains back-end scheduler and multiple worker nodes. </a:t>
            </a:r>
          </a:p>
          <a:p>
            <a:r>
              <a:rPr lang="en-US" dirty="0">
                <a:cs typeface="Calibri"/>
              </a:rPr>
              <a:t>Resources are not truly limitless</a:t>
            </a:r>
          </a:p>
          <a:p>
            <a:pPr lvl="1"/>
            <a:r>
              <a:rPr lang="en-US" dirty="0">
                <a:cs typeface="Calibri"/>
              </a:rPr>
              <a:t>Cost limitation, etc.</a:t>
            </a:r>
          </a:p>
          <a:p>
            <a:r>
              <a:rPr lang="en-US" dirty="0">
                <a:cs typeface="Calibri"/>
              </a:rPr>
              <a:t>System can get oversubscribed</a:t>
            </a:r>
          </a:p>
        </p:txBody>
      </p:sp>
    </p:spTree>
    <p:extLst>
      <p:ext uri="{BB962C8B-B14F-4D97-AF65-F5344CB8AC3E}">
        <p14:creationId xmlns:p14="http://schemas.microsoft.com/office/powerpoint/2010/main" val="3386410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B397FD17-B8DB-4793-AB43-0033F99A9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888158"/>
            <a:ext cx="8229600" cy="26136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1B94FCA-79BA-4E77-946D-8006EBFE2067}"/>
              </a:ext>
            </a:extLst>
          </p:cNvPr>
          <p:cNvSpPr txBox="1"/>
          <p:nvPr/>
        </p:nvSpPr>
        <p:spPr>
          <a:xfrm>
            <a:off x="2242039" y="4879024"/>
            <a:ext cx="4561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Deadline miss </a:t>
            </a:r>
            <a:r>
              <a:rPr lang="en-AU" dirty="0"/>
              <a:t>rate</a:t>
            </a:r>
            <a:r>
              <a:rPr lang="en-US" dirty="0"/>
              <a:t>-&gt; Viewer’s </a:t>
            </a:r>
            <a:r>
              <a:rPr lang="en-US" dirty="0" err="1"/>
              <a:t>QoE</a:t>
            </a:r>
            <a:r>
              <a:rPr lang="en-US" dirty="0"/>
              <a:t> violation</a:t>
            </a:r>
          </a:p>
          <a:p>
            <a:r>
              <a:rPr lang="en-US" dirty="0"/>
              <a:t>Less deadline miss rate -&gt; better average </a:t>
            </a:r>
            <a:r>
              <a:rPr lang="en-US" dirty="0" err="1"/>
              <a:t>QoE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18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Cumulative execution time reduction results in deadline miss rate reduction</a:t>
            </a:r>
          </a:p>
          <a:p>
            <a:r>
              <a:rPr lang="en-US" dirty="0"/>
              <a:t>Detect candidate task in O(1) </a:t>
            </a:r>
          </a:p>
          <a:p>
            <a:r>
              <a:rPr lang="en-US" dirty="0"/>
              <a:t>We saved more than 14% off of execution time and dramatically reduce deadline miss rate</a:t>
            </a:r>
          </a:p>
        </p:txBody>
      </p:sp>
    </p:spTree>
    <p:extLst>
      <p:ext uri="{BB962C8B-B14F-4D97-AF65-F5344CB8AC3E}">
        <p14:creationId xmlns:p14="http://schemas.microsoft.com/office/powerpoint/2010/main" val="303593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6F5428-B94E-401A-BE33-3DD0A3F02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3433D9-846D-4D70-8E6D-E55553668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Scalable merge aggressiveness factor</a:t>
            </a:r>
          </a:p>
          <a:p>
            <a:pPr lvl="1"/>
            <a:r>
              <a:rPr lang="en-US" dirty="0"/>
              <a:t>Scale between aggregate tasks more aggressively to save more overall computing power, or be conservative and do not cause deadline violation to involved tasks</a:t>
            </a:r>
          </a:p>
          <a:p>
            <a:r>
              <a:rPr lang="en-US" dirty="0"/>
              <a:t>Heterogeneous machine system</a:t>
            </a:r>
          </a:p>
          <a:p>
            <a:r>
              <a:rPr lang="en-US" dirty="0"/>
              <a:t>Workflow </a:t>
            </a:r>
            <a:r>
              <a:rPr lang="en-US" dirty="0" smtClean="0"/>
              <a:t>Scenarios </a:t>
            </a:r>
          </a:p>
          <a:p>
            <a:pPr lvl="1"/>
            <a:r>
              <a:rPr lang="en-US" dirty="0" smtClean="0"/>
              <a:t>using </a:t>
            </a:r>
            <a:r>
              <a:rPr lang="en-US" dirty="0"/>
              <a:t>Directed Acyclic Graph to perform additional computational reuse</a:t>
            </a:r>
          </a:p>
        </p:txBody>
      </p:sp>
    </p:spTree>
    <p:extLst>
      <p:ext uri="{BB962C8B-B14F-4D97-AF65-F5344CB8AC3E}">
        <p14:creationId xmlns:p14="http://schemas.microsoft.com/office/powerpoint/2010/main" val="273150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Thank you</a:t>
            </a:r>
          </a:p>
          <a:p>
            <a:pPr marL="0" indent="0" algn="ctr">
              <a:buNone/>
            </a:pPr>
            <a:r>
              <a:rPr lang="en-US" dirty="0" smtClean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7D2751F7-D677-4CE9-B35A-C3CCA0CC8D94}" type="slidenum">
              <a:rPr lang="en-US" smtClean="0"/>
              <a:pPr defTabSz="91440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18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Resources are not truly limitless</a:t>
            </a:r>
          </a:p>
          <a:p>
            <a:pPr lvl="1"/>
            <a:r>
              <a:rPr lang="en-US" dirty="0">
                <a:cs typeface="Calibri"/>
              </a:rPr>
              <a:t>Cost limitation, etc.</a:t>
            </a:r>
          </a:p>
          <a:p>
            <a:r>
              <a:rPr lang="en-US" dirty="0">
                <a:cs typeface="Calibri"/>
              </a:rPr>
              <a:t>System can get </a:t>
            </a:r>
            <a:r>
              <a:rPr lang="en-US" dirty="0" smtClean="0">
                <a:cs typeface="Calibri"/>
              </a:rPr>
              <a:t>oversubscribed</a:t>
            </a:r>
          </a:p>
          <a:p>
            <a:r>
              <a:rPr lang="en-US" dirty="0" smtClean="0">
                <a:cs typeface="Calibri"/>
              </a:rPr>
              <a:t>Tasks </a:t>
            </a:r>
            <a:r>
              <a:rPr lang="en-US" dirty="0">
                <a:cs typeface="Calibri"/>
              </a:rPr>
              <a:t>have their deadlines to meet otherwise </a:t>
            </a:r>
            <a:r>
              <a:rPr lang="en-US" dirty="0" err="1">
                <a:cs typeface="Calibri"/>
              </a:rPr>
              <a:t>QoE</a:t>
            </a:r>
            <a:r>
              <a:rPr lang="en-US" dirty="0">
                <a:cs typeface="Calibri"/>
              </a:rPr>
              <a:t> will suffer</a:t>
            </a:r>
          </a:p>
          <a:p>
            <a:r>
              <a:rPr lang="en-US" dirty="0">
                <a:cs typeface="Calibri"/>
              </a:rPr>
              <a:t>Identical or similar task exist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Merge task to reduce computation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30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We are motivated by Video Streaming system that process videos on demand.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Not all of multiple versions of the same video in different codec and settings are preprocessed</a:t>
            </a:r>
          </a:p>
          <a:p>
            <a:pPr lvl="1"/>
            <a:r>
              <a:rPr lang="en-US" dirty="0">
                <a:cs typeface="Calibri"/>
              </a:rPr>
              <a:t>Have preprocess segments of popular videos in popular setting ready to use</a:t>
            </a:r>
          </a:p>
          <a:p>
            <a:pPr lvl="1"/>
            <a:r>
              <a:rPr lang="en-US" dirty="0">
                <a:cs typeface="Calibri"/>
              </a:rPr>
              <a:t>Process on the fly for rarely access videos and rarely access settings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439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</a:t>
            </a:r>
            <a:r>
              <a:rPr lang="en-US" dirty="0">
                <a:cs typeface="Arial"/>
              </a:rPr>
              <a:t>Video Transcoding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Video Processing</a:t>
            </a:r>
          </a:p>
          <a:p>
            <a:pPr lvl="1"/>
            <a:r>
              <a:rPr lang="en-US" dirty="0">
                <a:cs typeface="Calibri"/>
              </a:rPr>
              <a:t>Transcoding</a:t>
            </a:r>
          </a:p>
          <a:p>
            <a:pPr lvl="2"/>
            <a:r>
              <a:rPr lang="en-US" dirty="0"/>
              <a:t>converting a video file from one format to another.</a:t>
            </a:r>
          </a:p>
          <a:p>
            <a:pPr lvl="1"/>
            <a:r>
              <a:rPr lang="en-US" dirty="0">
                <a:cs typeface="Calibri"/>
              </a:rPr>
              <a:t>Type of tasks in our scenario</a:t>
            </a:r>
          </a:p>
          <a:p>
            <a:pPr lvl="3"/>
            <a:r>
              <a:rPr lang="en-US" dirty="0">
                <a:cs typeface="Calibri"/>
              </a:rPr>
              <a:t>Bit rate adjustment</a:t>
            </a:r>
          </a:p>
          <a:p>
            <a:pPr lvl="3"/>
            <a:r>
              <a:rPr lang="en-US" dirty="0">
                <a:cs typeface="Calibri"/>
              </a:rPr>
              <a:t>Spatial resolution reduction</a:t>
            </a:r>
          </a:p>
          <a:p>
            <a:pPr lvl="3"/>
            <a:r>
              <a:rPr lang="en-US" dirty="0">
                <a:cs typeface="Calibri"/>
              </a:rPr>
              <a:t>Temporal resolution reduction (Frame rate)</a:t>
            </a:r>
          </a:p>
          <a:p>
            <a:pPr lvl="3"/>
            <a:r>
              <a:rPr lang="en-US" dirty="0">
                <a:cs typeface="Calibri"/>
              </a:rPr>
              <a:t>Video compression standard conversion</a:t>
            </a:r>
          </a:p>
        </p:txBody>
      </p:sp>
    </p:spTree>
    <p:extLst>
      <p:ext uri="{BB962C8B-B14F-4D97-AF65-F5344CB8AC3E}">
        <p14:creationId xmlns:p14="http://schemas.microsoft.com/office/powerpoint/2010/main" val="141017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Background:</a:t>
            </a:r>
            <a:r>
              <a:rPr lang="en-US" dirty="0">
                <a:cs typeface="Arial"/>
              </a:rPr>
              <a:t> Video Transcoding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Video</a:t>
            </a:r>
            <a:endParaRPr lang="en-US" dirty="0"/>
          </a:p>
          <a:p>
            <a:pPr lvl="1">
              <a:buFont typeface="Wingdings" pitchFamily="34" charset="0"/>
            </a:pPr>
            <a:r>
              <a:rPr lang="en-US" dirty="0">
                <a:cs typeface="Calibri"/>
              </a:rPr>
              <a:t>Sequences</a:t>
            </a:r>
          </a:p>
          <a:p>
            <a:pPr lvl="2"/>
            <a:r>
              <a:rPr lang="en-US" dirty="0">
                <a:cs typeface="Calibri"/>
              </a:rPr>
              <a:t>Segment header</a:t>
            </a:r>
          </a:p>
          <a:p>
            <a:pPr lvl="2"/>
            <a:r>
              <a:rPr lang="en-US" dirty="0">
                <a:cs typeface="Calibri"/>
              </a:rPr>
              <a:t>GOPS</a:t>
            </a:r>
          </a:p>
          <a:p>
            <a:pPr lvl="3"/>
            <a:r>
              <a:rPr lang="en-US" dirty="0">
                <a:cs typeface="Calibri"/>
              </a:rPr>
              <a:t>I frames</a:t>
            </a:r>
          </a:p>
          <a:p>
            <a:pPr lvl="3"/>
            <a:r>
              <a:rPr lang="en-US" dirty="0">
                <a:cs typeface="Calibri"/>
              </a:rPr>
              <a:t>P frames</a:t>
            </a:r>
          </a:p>
          <a:p>
            <a:pPr lvl="3"/>
            <a:r>
              <a:rPr lang="en-US" dirty="0">
                <a:cs typeface="Calibri"/>
              </a:rPr>
              <a:t>B frames</a:t>
            </a:r>
          </a:p>
          <a:p>
            <a:pPr lvl="4"/>
            <a:r>
              <a:rPr lang="en-US" dirty="0">
                <a:cs typeface="Calibri"/>
              </a:rPr>
              <a:t>Macro blocks</a:t>
            </a:r>
          </a:p>
          <a:p>
            <a:pPr lvl="4"/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Each transcoding tasks are in GOPs levels</a:t>
            </a:r>
          </a:p>
        </p:txBody>
      </p:sp>
    </p:spTree>
    <p:extLst>
      <p:ext uri="{BB962C8B-B14F-4D97-AF65-F5344CB8AC3E}">
        <p14:creationId xmlns:p14="http://schemas.microsoft.com/office/powerpoint/2010/main" val="3087377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</a:t>
            </a:r>
            <a:r>
              <a:rPr lang="en-US" dirty="0">
                <a:cs typeface="Arial"/>
              </a:rPr>
              <a:t> CVSE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509D00-4DAD-40A6-B9CC-4DEFE9A14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009" y="1547446"/>
            <a:ext cx="4191982" cy="531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43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D3603B-F82B-4C23-8DF0-4E369A5AB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Architecture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0BCB9A8-10B9-4847-96FF-D75EBE473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978" y="1600200"/>
            <a:ext cx="7180043" cy="4525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EFA3EF-5BB1-4110-B5A9-EB7CD1000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7D2751F7-D677-4CE9-B35A-C3CCA0CC8D94}" type="slidenum">
              <a:rPr lang="en-US" smtClean="0"/>
              <a:pPr defTabSz="91440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26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 Model and </a:t>
            </a:r>
            <a:r>
              <a:rPr lang="en-US"/>
              <a:t>Problem Definition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cs typeface="Calibri"/>
              </a:rPr>
              <a:t>We assume a homogeneous computing system</a:t>
            </a:r>
          </a:p>
          <a:p>
            <a:r>
              <a:rPr lang="en-US" dirty="0">
                <a:cs typeface="Calibri"/>
              </a:rPr>
              <a:t>Caching system co-exist but not aware by our system</a:t>
            </a:r>
          </a:p>
          <a:p>
            <a:pPr lvl="1"/>
            <a:r>
              <a:rPr lang="en-US" dirty="0">
                <a:cs typeface="Calibri"/>
              </a:rPr>
              <a:t>Already cached video segment do not become a transcoding task</a:t>
            </a:r>
          </a:p>
          <a:p>
            <a:r>
              <a:rPr lang="en-US" dirty="0">
                <a:cs typeface="Calibri"/>
              </a:rPr>
              <a:t>System get oversubscribed without scaling up/out our resources to cope with workload</a:t>
            </a:r>
          </a:p>
          <a:p>
            <a:pPr lvl="1">
              <a:buFont typeface="Wingdings" pitchFamily="34" charset="0"/>
              <a:buChar char="§"/>
            </a:pPr>
            <a:r>
              <a:rPr lang="en-US" dirty="0">
                <a:cs typeface="Calibri"/>
              </a:rPr>
              <a:t>The system may get oversubscribed during peak hours. </a:t>
            </a:r>
          </a:p>
          <a:p>
            <a:pPr lvl="1">
              <a:buFont typeface="Wingdings" pitchFamily="34" charset="0"/>
              <a:buChar char="§"/>
            </a:pPr>
            <a:r>
              <a:rPr lang="en-US" dirty="0">
                <a:cs typeface="Calibri"/>
              </a:rPr>
              <a:t>Users may have limited budget, limited available resource scaling</a:t>
            </a:r>
          </a:p>
          <a:p>
            <a:pPr>
              <a:buFont typeface="Wingdings" pitchFamily="34" charset="0"/>
              <a:buChar char="§"/>
            </a:pPr>
            <a:r>
              <a:rPr lang="en-US" dirty="0">
                <a:cs typeface="Calibri"/>
              </a:rPr>
              <a:t>The question is: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“How to reduce oversubscription?”</a:t>
            </a:r>
            <a:endParaRPr lang="en-US" dirty="0"/>
          </a:p>
          <a:p>
            <a:pPr lvl="1">
              <a:buFont typeface="Wingdings" pitchFamily="34" charset="0"/>
              <a:buChar char="§"/>
            </a:pPr>
            <a:endParaRPr lang="en-US" dirty="0">
              <a:cs typeface="Calibri"/>
            </a:endParaRPr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9688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12808</TotalTime>
  <Words>750</Words>
  <Application>Microsoft Macintosh PowerPoint</Application>
  <PresentationFormat>On-screen Show (4:3)</PresentationFormat>
  <Paragraphs>166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Mangal</vt:lpstr>
      <vt:lpstr>Wingdings</vt:lpstr>
      <vt:lpstr>1_Office Theme</vt:lpstr>
      <vt:lpstr>Leveraging Computational Reuse for Cost- and QoS-Efﬁcient Task Scheduling in Clouds</vt:lpstr>
      <vt:lpstr>Introduction</vt:lpstr>
      <vt:lpstr>Introduction</vt:lpstr>
      <vt:lpstr>Motivation</vt:lpstr>
      <vt:lpstr>Background: Video Transcoding</vt:lpstr>
      <vt:lpstr>Background: Video Transcoding</vt:lpstr>
      <vt:lpstr>Background: CVSE</vt:lpstr>
      <vt:lpstr>Module Architecture</vt:lpstr>
      <vt:lpstr>System Model and Problem Definition</vt:lpstr>
      <vt:lpstr>Contribution of This Work</vt:lpstr>
      <vt:lpstr>Similarity Levels</vt:lpstr>
      <vt:lpstr>Steps</vt:lpstr>
      <vt:lpstr>Mergeable Tasks Detection</vt:lpstr>
      <vt:lpstr>Mergeable Tasks Detection</vt:lpstr>
      <vt:lpstr>Merge Appropriateness Evaluation</vt:lpstr>
      <vt:lpstr>Merge Appropriateness Evaluation</vt:lpstr>
      <vt:lpstr>Merge Appropriateness Evaluation</vt:lpstr>
      <vt:lpstr>Experimental Setup</vt:lpstr>
      <vt:lpstr>Experimental Results</vt:lpstr>
      <vt:lpstr>Experimental Results</vt:lpstr>
      <vt:lpstr>Conclusions</vt:lpstr>
      <vt:lpstr>Future Works</vt:lpstr>
      <vt:lpstr>PowerPoint Presentation</vt:lpstr>
    </vt:vector>
  </TitlesOfParts>
  <Company>4n6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RESeED</dc:title>
  <dc:creator>4n6 4n6</dc:creator>
  <cp:lastModifiedBy>Microsoft Office User</cp:lastModifiedBy>
  <cp:revision>767</cp:revision>
  <dcterms:created xsi:type="dcterms:W3CDTF">2014-07-23T09:35:07Z</dcterms:created>
  <dcterms:modified xsi:type="dcterms:W3CDTF">2018-11-19T05:39:23Z</dcterms:modified>
</cp:coreProperties>
</file>