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5"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8038"/>
    <p:restoredTop sz="84554"/>
  </p:normalViewPr>
  <p:slideViewPr>
    <p:cSldViewPr snapToGrid="0">
      <p:cViewPr varScale="1">
        <p:scale>
          <a:sx n="153" d="100"/>
          <a:sy n="153" d="100"/>
        </p:scale>
        <p:origin x="184" y="2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9f1b964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9f1b964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only use T2.micro instance from AWS since it is free in the first year.</a:t>
            </a:r>
            <a:endParaRPr/>
          </a:p>
          <a:p>
            <a:pPr marL="0" lvl="0" indent="0" algn="l" rtl="0">
              <a:spcBef>
                <a:spcPts val="0"/>
              </a:spcBef>
              <a:spcAft>
                <a:spcPts val="0"/>
              </a:spcAft>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spcBef>
                <a:spcPts val="0"/>
              </a:spcBef>
              <a:spcAft>
                <a:spcPts val="0"/>
              </a:spcAft>
              <a:buNone/>
            </a:pPr>
            <a:r>
              <a:rPr lang="en-GB"/>
              <a:t>Our aim is to automatically add or removing mediawiki web servers.</a:t>
            </a:r>
            <a:endParaRPr/>
          </a:p>
          <a:p>
            <a:pPr marL="0" lvl="0" indent="0" algn="l" rtl="0">
              <a:spcBef>
                <a:spcPts val="0"/>
              </a:spcBef>
              <a:spcAft>
                <a:spcPts val="0"/>
              </a:spcAft>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spcBef>
                <a:spcPts val="0"/>
              </a:spcBef>
              <a:spcAft>
                <a:spcPts val="0"/>
              </a:spcAft>
              <a:buNone/>
            </a:pPr>
            <a:r>
              <a:rPr lang="en-GB"/>
              <a:t>Mediawiki as our web application.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9bf2f4e43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9bf2f4e4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GB"/>
              <a:t>Max 10 virtual machines</a:t>
            </a:r>
            <a:endParaRPr/>
          </a:p>
          <a:p>
            <a:pPr marL="0" lvl="0" indent="0" algn="l" rtl="0">
              <a:spcBef>
                <a:spcPts val="0"/>
              </a:spcBef>
              <a:spcAft>
                <a:spcPts val="0"/>
              </a:spcAft>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spcBef>
                <a:spcPts val="0"/>
              </a:spcBef>
              <a:spcAft>
                <a:spcPts val="0"/>
              </a:spcAft>
              <a:buNone/>
            </a:pPr>
            <a:r>
              <a:rPr lang="en-GB"/>
              <a:t>SLA or the goal of our website is to keep request 200ms.</a:t>
            </a:r>
            <a:endParaRPr/>
          </a:p>
          <a:p>
            <a:pPr marL="0" lvl="0" indent="0" algn="l" rtl="0">
              <a:spcBef>
                <a:spcPts val="0"/>
              </a:spcBef>
              <a:spcAft>
                <a:spcPts val="0"/>
              </a:spcAft>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spcBef>
                <a:spcPts val="0"/>
              </a:spcBef>
              <a:spcAft>
                <a:spcPts val="0"/>
              </a:spcAft>
              <a:buNone/>
            </a:pPr>
            <a:r>
              <a:rPr lang="en-GB"/>
              <a:t>Our experiment time is 30 minutes that is because the t2.micro instance has restriction of using full CPU power after 30 minutes.</a:t>
            </a:r>
            <a:endParaRPr/>
          </a:p>
          <a:p>
            <a:pPr marL="0" lvl="0" indent="0" algn="l" rtl="0">
              <a:spcBef>
                <a:spcPts val="0"/>
              </a:spcBef>
              <a:spcAft>
                <a:spcPts val="0"/>
              </a:spcAft>
              <a:buNone/>
            </a:pPr>
            <a:r>
              <a:rPr lang="en-GB">
                <a:latin typeface="Times New Roman"/>
                <a:ea typeface="Times New Roman"/>
                <a:cs typeface="Times New Roman"/>
                <a:sym typeface="Times New Roman"/>
              </a:rPr>
              <a:t> </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a9d03c7c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a9d03c7c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compare three auto-scalers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First two use AWS reactive scaling methods.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second one does it locally without calling the scaling API. So it is called Amazon emulated auto-scaler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They all have an upper threshold at 100ms response time, and they can only remove or add a static number of virtual machines.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Then we have our own fuzzy logic based auto-scaler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9f1b9643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9f1b9643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Firstly, we can see the increase of response time satisfaction will cause the cost to go up since you need more virtual machines to handle the increasing number of web requests.  The aim is to increase SLA with effective use of cloud resource.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here we use AWS native auto scaler which is the one directly calling the AWS scaling API as our baseline since it performs the worst.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here we can see when emulated adding 1 virtual machine it only increase 6.74% of SLA, when it adds two each time it goes up to 19.53% which outperforms our fuzzy logic auto-scaler which increase SLA by 16.28%</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However, AWS emulated virtual machines (adding 2 VMs) doesn’t use cloud resource effectively.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9f1b9643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9f1b9643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Number virtual machines versus time in seconds</a:t>
            </a:r>
            <a:endParaRPr/>
          </a:p>
          <a:p>
            <a:pPr marL="0" lvl="0" indent="0" algn="l" rtl="0">
              <a:spcBef>
                <a:spcPts val="0"/>
              </a:spcBef>
              <a:spcAft>
                <a:spcPts val="0"/>
              </a:spcAft>
              <a:buNone/>
            </a:pPr>
            <a:endParaRPr/>
          </a:p>
          <a:p>
            <a:pPr marL="0" lvl="0" indent="0" algn="l" rtl="0">
              <a:spcBef>
                <a:spcPts val="0"/>
              </a:spcBef>
              <a:spcAft>
                <a:spcPts val="0"/>
              </a:spcAft>
              <a:buNone/>
            </a:pPr>
            <a:r>
              <a:rPr lang="en-GB"/>
              <a:t>Emulated Amazon Auto-scaler reached a maximum of 10 virtual machines two times, whereas Fuzzy auto-scaler only reach 9 virtual machines without breaking the 200ms target.</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A static number of adding virtual machines could be overkill sometimes, you have no other choice but always 2 virtual machines with amazon emulated auto-scaler.</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9f1b9643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9f1b9643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Since the previous trace file goes up and down too quickly, the effect of the dynamic upper threshold is not clear</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However, during the long run of the web application, you will experience many small fluctuations of the response time. </a:t>
            </a:r>
            <a:endParaRPr/>
          </a:p>
          <a:p>
            <a:pPr marL="0" lvl="0" indent="0" algn="l" rtl="0">
              <a:spcBef>
                <a:spcPts val="0"/>
              </a:spcBef>
              <a:spcAft>
                <a:spcPts val="0"/>
              </a:spcAft>
              <a:buNone/>
            </a:pPr>
            <a:endParaRPr/>
          </a:p>
          <a:p>
            <a:pPr marL="0" lvl="0" indent="0" algn="l" rtl="0">
              <a:spcBef>
                <a:spcPts val="0"/>
              </a:spcBef>
              <a:spcAft>
                <a:spcPts val="0"/>
              </a:spcAft>
              <a:buNone/>
            </a:pPr>
            <a:r>
              <a:rPr lang="en-GB"/>
              <a:t>So this Wikipedia trace mimic the slow increase and slow decrease of the incoming load.</a:t>
            </a:r>
            <a:endParaRPr/>
          </a:p>
          <a:p>
            <a:pPr marL="0" lvl="0" indent="0" algn="l" rtl="0">
              <a:spcBef>
                <a:spcPts val="0"/>
              </a:spcBef>
              <a:spcAft>
                <a:spcPts val="0"/>
              </a:spcAft>
              <a:buNone/>
            </a:pPr>
            <a:endParaRPr/>
          </a:p>
          <a:p>
            <a:pPr marL="0" lvl="0" indent="0" algn="l" rtl="0">
              <a:spcBef>
                <a:spcPts val="0"/>
              </a:spcBef>
              <a:spcAft>
                <a:spcPts val="0"/>
              </a:spcAft>
              <a:buNone/>
            </a:pPr>
            <a:r>
              <a:rPr lang="en-GB"/>
              <a:t>These two auto-scalers are same except the bottom one uses dynamic upper threshold</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The adaptive upper threshold keeps the cluster at 7 longer than the top one</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Imagine, if we run this MediaWiki for weeks and the auto-scaler’s dynamic upper-threshold will help you to save a lot of costs.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9bf2f4e43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9bf2f4e43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experiment results show that</a:t>
            </a:r>
            <a:endParaRPr dirty="0"/>
          </a:p>
          <a:p>
            <a:pPr marL="0" lvl="0" indent="0" algn="l" rtl="0">
              <a:spcBef>
                <a:spcPts val="0"/>
              </a:spcBef>
              <a:spcAft>
                <a:spcPts val="0"/>
              </a:spcAft>
              <a:buNone/>
            </a:pPr>
            <a:r>
              <a:rPr lang="en-GB" dirty="0"/>
              <a:t>Fuzzy logic is a decent method that could improve the traditional reactive auto-scaler which uses static upper threshold and provisioning the static number of virtual machines.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err="1"/>
              <a:t>Adaptivity</a:t>
            </a:r>
            <a:r>
              <a:rPr lang="en-GB" dirty="0"/>
              <a:t> is important to build a good auto-scaler, that we need to add or remove virtual machines by considering the current state of the cluster.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Single static scaling method does not work well in most of the time.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the future, we hope we can support all cloud platforms so that we can compare the price of virtual machines during scaling.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bf2f4e43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9bf2f4e43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9f1b9643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9f1b9643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Auto-scaler can help us automatically adding or remove virtual machines depends on the incoming traffic of your web application.</a:t>
            </a:r>
            <a:endParaRPr dirty="0"/>
          </a:p>
          <a:p>
            <a:pPr marL="0" lvl="0" indent="0" algn="l" rtl="0">
              <a:spcBef>
                <a:spcPts val="0"/>
              </a:spcBef>
              <a:spcAft>
                <a:spcPts val="0"/>
              </a:spcAft>
              <a:buNone/>
            </a:pPr>
            <a:r>
              <a:rPr lang="en-GB" dirty="0"/>
              <a:t>Its goal is to minimize our cost and maximize our SLA satisfaction</a:t>
            </a:r>
            <a:endParaRPr dirty="0"/>
          </a:p>
          <a:p>
            <a:pPr marL="0" lvl="0" indent="0" algn="l" rtl="0">
              <a:spcBef>
                <a:spcPts val="0"/>
              </a:spcBef>
              <a:spcAft>
                <a:spcPts val="0"/>
              </a:spcAft>
              <a:buNone/>
            </a:pPr>
            <a:r>
              <a:rPr lang="en-GB" dirty="0"/>
              <a:t>SLA stands for service level agreement which is our service target performance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Auto-scaler generally goes through 4 steps.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First, it monitors application related metrics, and then it will analyse the observed metrics and based on the analysis it will plan on how many virtual machines to remove or add. The final step is simply executing this scaling plan via cloud provider’s API.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9bf2f4e4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9bf2f4e4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Cloud is a pool of Computers that people can use them and get charged based on the usage.</a:t>
            </a:r>
            <a:endParaRPr/>
          </a:p>
          <a:p>
            <a:pPr marL="0" lvl="0" indent="0" algn="l" rtl="0">
              <a:spcBef>
                <a:spcPts val="0"/>
              </a:spcBef>
              <a:spcAft>
                <a:spcPts val="0"/>
              </a:spcAft>
              <a:buNone/>
            </a:pPr>
            <a:endParaRPr/>
          </a:p>
          <a:p>
            <a:pPr marL="0" lvl="0" indent="0" algn="l" rtl="0">
              <a:spcBef>
                <a:spcPts val="0"/>
              </a:spcBef>
              <a:spcAft>
                <a:spcPts val="0"/>
              </a:spcAft>
              <a:buNone/>
            </a:pPr>
            <a:r>
              <a:rPr lang="en-GB"/>
              <a:t>The on-demand feature of cloud can be very attractive for small and medium companies which might not have enough money to pay upfront for buying servers.  Also, cloud resource can provide an illusion of infinite computational resources since its size is relatively larger than we need.</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2279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9f1b9643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9f1b9643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 a web application, especially for the one which is getting popular, the incoming load patterns varies often, so it is hard to tell when to scale</a:t>
            </a:r>
            <a:endParaRPr/>
          </a:p>
          <a:p>
            <a:pPr marL="0" lvl="0" indent="0" algn="l" rtl="0">
              <a:spcBef>
                <a:spcPts val="0"/>
              </a:spcBef>
              <a:spcAft>
                <a:spcPts val="0"/>
              </a:spcAft>
              <a:buNone/>
            </a:pPr>
            <a:endParaRPr/>
          </a:p>
          <a:p>
            <a:pPr marL="0" lvl="0" indent="0" algn="l" rtl="0">
              <a:spcBef>
                <a:spcPts val="0"/>
              </a:spcBef>
              <a:spcAft>
                <a:spcPts val="0"/>
              </a:spcAft>
              <a:buNone/>
            </a:pPr>
            <a:r>
              <a:rPr lang="en-GB"/>
              <a:t>Different web application consumes different system resources, so it is hard to find good metrics which could accurately reflect the capacity of the virtual machines which is used to host your web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GB"/>
              <a:t>Provisioning new virtual machines take a long time to configure and boot up, so for every scaling step we should perform it wisely otherwise we will continuingly violate our SLA.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9bf2f4e4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9bf2f4e43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simplicity and the adequate performance</a:t>
            </a:r>
            <a:endParaRPr lang="en-GB" sz="1100"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What </a:t>
            </a:r>
            <a:r>
              <a:rPr lang="en-GB" dirty="0"/>
              <a:t>motivates us to explore auto-scaling methods.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Cloud computing is growing so fast, and there is still not an idea auto-scaler can help us to use cloud resource effectively.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aim to improve the traditional reactive auto-scaler which use the static threshold to trigger scaling and static value to provision new virtual machines by using fuzzy logic to make it adaptive.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9bf2f4e4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9bf2f4e4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f1b9643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9f1b964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9f1b9643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9f1b9643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The </a:t>
            </a:r>
            <a:r>
              <a:rPr lang="en-GB" dirty="0"/>
              <a:t>fuzzy rules are that, when cluster size increased, it should have higher upper-threshold to tolerate more fluctuation of the response time in order to avoid unnecessary resource provisioning.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second fuzzy logic produce the dynamic number for provisioning new virtual machines</a:t>
            </a:r>
            <a:endParaRPr dirty="0"/>
          </a:p>
          <a:p>
            <a:pPr marL="0" lvl="0" indent="0" algn="l" rtl="0">
              <a:spcBef>
                <a:spcPts val="0"/>
              </a:spcBef>
              <a:spcAft>
                <a:spcPts val="0"/>
              </a:spcAft>
              <a:buNone/>
            </a:pPr>
            <a:r>
              <a:rPr lang="en-GB" dirty="0"/>
              <a:t>The inputs are CPU Load and Cluster Size</a:t>
            </a:r>
            <a:endParaRPr dirty="0"/>
          </a:p>
          <a:p>
            <a:pPr marL="0" lvl="0" indent="0" algn="l" rtl="0">
              <a:spcBef>
                <a:spcPts val="0"/>
              </a:spcBef>
              <a:spcAft>
                <a:spcPts val="0"/>
              </a:spcAft>
              <a:buNone/>
            </a:pPr>
            <a:r>
              <a:rPr lang="en-GB" dirty="0"/>
              <a:t>The idea is that when cluster size is small, the metric observed is generally heavily overloaded or not accurate, </a:t>
            </a:r>
            <a:endParaRPr lang="en-GB" dirty="0" smtClean="0"/>
          </a:p>
          <a:p>
            <a:pPr marL="0" lvl="0" indent="0" algn="l" rtl="0">
              <a:spcBef>
                <a:spcPts val="0"/>
              </a:spcBef>
              <a:spcAft>
                <a:spcPts val="0"/>
              </a:spcAft>
              <a:buNone/>
            </a:pPr>
            <a:r>
              <a:rPr lang="en-GB" dirty="0" smtClean="0"/>
              <a:t>so </a:t>
            </a:r>
            <a:r>
              <a:rPr lang="en-GB" dirty="0"/>
              <a:t>we should be conservative when performing scaling with those metrics.  When the cluster size is near the maximum cluster size, should add in less virtual machines to prevent it from exhausting all of the resources. </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bf2f4e43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bf2f4e4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CPU Load shows the demand of your CPU, it is not CPU Utilization which only shows how busy is your CPU.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See the following road analogy that if the road is fully occupied by cars it is 100% CPU load, </a:t>
            </a:r>
            <a:endParaRPr dirty="0"/>
          </a:p>
          <a:p>
            <a:pPr marL="0" lvl="0" indent="0" algn="l" rtl="0">
              <a:spcBef>
                <a:spcPts val="0"/>
              </a:spcBef>
              <a:spcAft>
                <a:spcPts val="0"/>
              </a:spcAft>
              <a:buNone/>
            </a:pPr>
            <a:r>
              <a:rPr lang="en-GB" dirty="0"/>
              <a:t>If the road is half used then it is 50% CPU load</a:t>
            </a:r>
            <a:endParaRPr dirty="0"/>
          </a:p>
          <a:p>
            <a:pPr marL="0" lvl="0" indent="0" algn="l" rtl="0">
              <a:spcBef>
                <a:spcPts val="0"/>
              </a:spcBef>
              <a:spcAft>
                <a:spcPts val="0"/>
              </a:spcAft>
              <a:buNone/>
            </a:pPr>
            <a:r>
              <a:rPr lang="en-GB" dirty="0"/>
              <a:t>If the load is fully used and there are some cars waiting to enter the road the CPU Load will show value beyond 100%.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CPU Load is also evolved to show the IO demands, so we think it is a useful metric to estimate the cloud resource we need when doing auto-scaling.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r>
              <a:rPr lang="en-AU" dirty="0" err="1" smtClean="0"/>
              <a:t>Sdfs</a:t>
            </a:r>
            <a:endParaRPr lang="en-AU" dirty="0" smtClean="0"/>
          </a:p>
          <a:p>
            <a:pPr lvl="1"/>
            <a:r>
              <a:rPr lang="en-AU" dirty="0" err="1" smtClean="0"/>
              <a:t>sd</a:t>
            </a:r>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p:cNvPicPr>
            <a:picLocks noChangeAspect="1"/>
          </p:cNvPicPr>
          <p:nvPr userDrawn="1"/>
        </p:nvPicPr>
        <p:blipFill>
          <a:blip r:embed="rId13"/>
          <a:stretch>
            <a:fillRect/>
          </a:stretch>
        </p:blipFill>
        <p:spPr>
          <a:xfrm>
            <a:off x="7721477" y="119052"/>
            <a:ext cx="1110823" cy="111082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L="0"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984000" y="1026442"/>
            <a:ext cx="6317100" cy="146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000" dirty="0"/>
              <a:t>A Fuzzy-based Auto-scaler for Web Applications in Cloud Computing Environments</a:t>
            </a:r>
            <a:endParaRPr sz="3000" dirty="0"/>
          </a:p>
        </p:txBody>
      </p:sp>
      <p:sp>
        <p:nvSpPr>
          <p:cNvPr id="86" name="Google Shape;86;p13"/>
          <p:cNvSpPr txBox="1">
            <a:spLocks noGrp="1"/>
          </p:cNvSpPr>
          <p:nvPr>
            <p:ph type="subTitle" idx="1"/>
          </p:nvPr>
        </p:nvSpPr>
        <p:spPr>
          <a:xfrm>
            <a:off x="984000" y="2769493"/>
            <a:ext cx="5507400" cy="1711067"/>
          </a:xfrm>
          <a:prstGeom prst="rect">
            <a:avLst/>
          </a:prstGeom>
        </p:spPr>
        <p:txBody>
          <a:bodyPr spcFirstLastPara="1" wrap="square" lIns="91425" tIns="91425" rIns="91425" bIns="91425" anchor="t" anchorCtr="0">
            <a:noAutofit/>
          </a:bodyPr>
          <a:lstStyle/>
          <a:p>
            <a:pPr>
              <a:lnSpc>
                <a:spcPct val="80000"/>
              </a:lnSpc>
            </a:pPr>
            <a:r>
              <a:rPr lang="en-GB" sz="1600" b="1" dirty="0" smtClean="0"/>
              <a:t>ICSOC 2018</a:t>
            </a:r>
            <a:br>
              <a:rPr lang="en-GB" sz="1600" b="1" dirty="0" smtClean="0"/>
            </a:br>
            <a:endParaRPr lang="en-GB" sz="1600" b="1" dirty="0"/>
          </a:p>
          <a:p>
            <a:pPr>
              <a:lnSpc>
                <a:spcPct val="80000"/>
              </a:lnSpc>
            </a:pPr>
            <a:r>
              <a:rPr lang="en-GB" sz="1600" b="1" dirty="0" smtClean="0"/>
              <a:t>Adel </a:t>
            </a:r>
            <a:r>
              <a:rPr lang="en-GB" sz="1600" b="1" dirty="0" err="1"/>
              <a:t>Nadjaran</a:t>
            </a:r>
            <a:r>
              <a:rPr lang="en-GB" sz="1600" b="1" dirty="0"/>
              <a:t> </a:t>
            </a:r>
            <a:r>
              <a:rPr lang="en-GB" sz="1600" b="1" dirty="0" err="1"/>
              <a:t>Toosi</a:t>
            </a:r>
            <a:r>
              <a:rPr lang="en-GB" sz="1600" b="1" dirty="0"/>
              <a:t> </a:t>
            </a:r>
          </a:p>
          <a:p>
            <a:pPr>
              <a:lnSpc>
                <a:spcPct val="80000"/>
              </a:lnSpc>
            </a:pPr>
            <a:r>
              <a:rPr lang="en-AU" sz="1400" dirty="0"/>
              <a:t>Faculty of Information Technology</a:t>
            </a:r>
          </a:p>
          <a:p>
            <a:pPr>
              <a:lnSpc>
                <a:spcPct val="80000"/>
              </a:lnSpc>
            </a:pPr>
            <a:r>
              <a:rPr lang="en-AU" sz="1400" dirty="0"/>
              <a:t>Monash University</a:t>
            </a:r>
            <a:endParaRPr lang="en-GB" sz="1400" dirty="0"/>
          </a:p>
          <a:p>
            <a:pPr>
              <a:lnSpc>
                <a:spcPct val="80000"/>
              </a:lnSpc>
            </a:pPr>
            <a:endParaRPr lang="en-GB" sz="1400" dirty="0"/>
          </a:p>
          <a:p>
            <a:pPr>
              <a:lnSpc>
                <a:spcPct val="80000"/>
              </a:lnSpc>
            </a:pPr>
            <a:endParaRPr lang="en-GB" sz="1400" dirty="0"/>
          </a:p>
          <a:p>
            <a:pPr>
              <a:lnSpc>
                <a:spcPct val="80000"/>
              </a:lnSpc>
            </a:pPr>
            <a:r>
              <a:rPr lang="en-GB" sz="1400" dirty="0"/>
              <a:t>Email: </a:t>
            </a:r>
            <a:r>
              <a:rPr lang="en-GB" sz="1400" dirty="0" err="1" smtClean="0"/>
              <a:t>adel.n.toosi</a:t>
            </a:r>
            <a:r>
              <a:rPr lang="en-GB" sz="1400" dirty="0" smtClean="0"/>
              <a:t> [at] </a:t>
            </a:r>
            <a:r>
              <a:rPr lang="en-GB" sz="1400" dirty="0" err="1" smtClean="0"/>
              <a:t>monash.edu</a:t>
            </a:r>
            <a:endParaRPr lang="en-GB" sz="1400" dirty="0"/>
          </a:p>
          <a:p>
            <a:pPr>
              <a:lnSpc>
                <a:spcPct val="80000"/>
              </a:lnSpc>
            </a:pPr>
            <a:r>
              <a:rPr lang="en-GB" sz="1400" dirty="0"/>
              <a:t>Homepage: http://</a:t>
            </a:r>
            <a:r>
              <a:rPr lang="en-AU" sz="1400" dirty="0" err="1" smtClean="0"/>
              <a:t>adelnadjarantoosi.info</a:t>
            </a:r>
            <a:endParaRPr lang="en-GB" sz="1400" dirty="0"/>
          </a:p>
        </p:txBody>
      </p:sp>
      <p:pic>
        <p:nvPicPr>
          <p:cNvPr id="5" name="Picture 4"/>
          <p:cNvPicPr>
            <a:picLocks noChangeAspect="1"/>
          </p:cNvPicPr>
          <p:nvPr/>
        </p:nvPicPr>
        <p:blipFill>
          <a:blip r:embed="rId3"/>
          <a:stretch>
            <a:fillRect/>
          </a:stretch>
        </p:blipFill>
        <p:spPr>
          <a:xfrm>
            <a:off x="6798211" y="1119202"/>
            <a:ext cx="1371540" cy="13715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is CPU </a:t>
            </a:r>
            <a:r>
              <a:rPr lang="en-GB" dirty="0" smtClean="0"/>
              <a:t>Load?</a:t>
            </a:r>
            <a:endParaRPr dirty="0"/>
          </a:p>
        </p:txBody>
      </p:sp>
      <p:sp>
        <p:nvSpPr>
          <p:cNvPr id="139" name="Google Shape;139;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Uptime command</a:t>
            </a:r>
            <a:endParaRPr dirty="0"/>
          </a:p>
          <a:p>
            <a:pPr marL="457200" lvl="0" indent="-342900" algn="l" rtl="0">
              <a:spcBef>
                <a:spcPts val="0"/>
              </a:spcBef>
              <a:spcAft>
                <a:spcPts val="0"/>
              </a:spcAft>
              <a:buSzPts val="1800"/>
              <a:buChar char="-"/>
            </a:pPr>
            <a:r>
              <a:rPr lang="en-GB" dirty="0"/>
              <a:t>Not CPU Utilization</a:t>
            </a:r>
            <a:endParaRPr dirty="0"/>
          </a:p>
          <a:p>
            <a:pPr marL="457200" lvl="0" indent="-342900" algn="l" rtl="0">
              <a:spcBef>
                <a:spcPts val="0"/>
              </a:spcBef>
              <a:spcAft>
                <a:spcPts val="0"/>
              </a:spcAft>
              <a:buSzPts val="1800"/>
              <a:buChar char="-"/>
            </a:pPr>
            <a:r>
              <a:rPr lang="en-GB" dirty="0"/>
              <a:t>Linux based system it is average usage of the system resource</a:t>
            </a:r>
            <a:endParaRPr dirty="0"/>
          </a:p>
          <a:p>
            <a:pPr marL="457200" lvl="0" indent="-342900" algn="l" rtl="0">
              <a:spcBef>
                <a:spcPts val="0"/>
              </a:spcBef>
              <a:spcAft>
                <a:spcPts val="0"/>
              </a:spcAft>
              <a:buSzPts val="1800"/>
              <a:buChar char="-"/>
            </a:pPr>
            <a:r>
              <a:rPr lang="en-GB" dirty="0"/>
              <a:t>Originally only measure demand of CPU, but now it includes IO</a:t>
            </a:r>
            <a:endParaRPr dirty="0"/>
          </a:p>
          <a:p>
            <a:pPr marL="457200" lvl="0" indent="-342900" algn="l" rtl="0">
              <a:spcBef>
                <a:spcPts val="0"/>
              </a:spcBef>
              <a:spcAft>
                <a:spcPts val="0"/>
              </a:spcAft>
              <a:buSzPts val="1800"/>
              <a:buChar char="-"/>
            </a:pPr>
            <a:r>
              <a:rPr lang="en-GB" dirty="0"/>
              <a:t>Ideally CPU Load = 1 </a:t>
            </a:r>
            <a:r>
              <a:rPr lang="en-GB" dirty="0" smtClean="0"/>
              <a:t>when the resources are </a:t>
            </a:r>
            <a:r>
              <a:rPr lang="en-GB" dirty="0"/>
              <a:t>fully utilized</a:t>
            </a:r>
            <a:endParaRPr dirty="0"/>
          </a:p>
        </p:txBody>
      </p:sp>
      <p:pic>
        <p:nvPicPr>
          <p:cNvPr id="140" name="Google Shape;140;p21"/>
          <p:cNvPicPr preferRelativeResize="0"/>
          <p:nvPr/>
        </p:nvPicPr>
        <p:blipFill>
          <a:blip r:embed="rId3">
            <a:alphaModFix/>
          </a:blip>
          <a:stretch>
            <a:fillRect/>
          </a:stretch>
        </p:blipFill>
        <p:spPr>
          <a:xfrm>
            <a:off x="526450" y="3006775"/>
            <a:ext cx="4252774" cy="1721850"/>
          </a:xfrm>
          <a:prstGeom prst="rect">
            <a:avLst/>
          </a:prstGeom>
          <a:noFill/>
          <a:ln>
            <a:noFill/>
          </a:ln>
        </p:spPr>
      </p:pic>
      <p:sp>
        <p:nvSpPr>
          <p:cNvPr id="141" name="Google Shape;141;p21"/>
          <p:cNvSpPr txBox="1"/>
          <p:nvPr/>
        </p:nvSpPr>
        <p:spPr>
          <a:xfrm>
            <a:off x="526450" y="4610252"/>
            <a:ext cx="6118200" cy="236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t>http://</a:t>
            </a:r>
            <a:r>
              <a:rPr lang="en-GB" sz="1100" dirty="0" err="1"/>
              <a:t>blog.scoutapp.com</a:t>
            </a:r>
            <a:r>
              <a:rPr lang="en-GB" sz="1100" dirty="0"/>
              <a:t>/articles/2009/07/31/understanding-load-averages</a:t>
            </a:r>
            <a:endParaRPr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System Overview</a:t>
            </a:r>
            <a:endParaRPr/>
          </a:p>
        </p:txBody>
      </p:sp>
      <p:pic>
        <p:nvPicPr>
          <p:cNvPr id="147" name="Google Shape;147;p22"/>
          <p:cNvPicPr preferRelativeResize="0"/>
          <p:nvPr/>
        </p:nvPicPr>
        <p:blipFill>
          <a:blip r:embed="rId3">
            <a:alphaModFix/>
          </a:blip>
          <a:stretch>
            <a:fillRect/>
          </a:stretch>
        </p:blipFill>
        <p:spPr>
          <a:xfrm>
            <a:off x="311700" y="1085650"/>
            <a:ext cx="6068726" cy="35486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Experimental Setup</a:t>
            </a:r>
            <a:endParaRPr dirty="0"/>
          </a:p>
        </p:txBody>
      </p:sp>
      <p:sp>
        <p:nvSpPr>
          <p:cNvPr id="153" name="Google Shape;153;p23"/>
          <p:cNvSpPr txBox="1">
            <a:spLocks noGrp="1"/>
          </p:cNvSpPr>
          <p:nvPr>
            <p:ph type="body" idx="1"/>
          </p:nvPr>
        </p:nvSpPr>
        <p:spPr>
          <a:xfrm>
            <a:off x="311700" y="1077475"/>
            <a:ext cx="4636200" cy="336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smtClean="0"/>
              <a:t>SLA </a:t>
            </a:r>
            <a:r>
              <a:rPr lang="en-GB" dirty="0"/>
              <a:t>= </a:t>
            </a:r>
            <a:r>
              <a:rPr lang="en-GB" dirty="0" smtClean="0"/>
              <a:t>200ms, 90%</a:t>
            </a:r>
            <a:endParaRPr dirty="0"/>
          </a:p>
          <a:p>
            <a:pPr marL="457200" lvl="0" indent="-342900" algn="l" rtl="0">
              <a:spcBef>
                <a:spcPts val="0"/>
              </a:spcBef>
              <a:spcAft>
                <a:spcPts val="0"/>
              </a:spcAft>
              <a:buSzPts val="1800"/>
              <a:buChar char="-"/>
            </a:pPr>
            <a:r>
              <a:rPr lang="en-GB" dirty="0"/>
              <a:t>30 minutes</a:t>
            </a:r>
            <a:endParaRPr dirty="0"/>
          </a:p>
          <a:p>
            <a:pPr marL="457200" lvl="0" indent="-342900" algn="l" rtl="0">
              <a:spcBef>
                <a:spcPts val="0"/>
              </a:spcBef>
              <a:spcAft>
                <a:spcPts val="0"/>
              </a:spcAft>
              <a:buSzPts val="1800"/>
              <a:buChar char="-"/>
            </a:pPr>
            <a:r>
              <a:rPr lang="en-GB" dirty="0"/>
              <a:t>Wikipedia trace fired by </a:t>
            </a:r>
            <a:r>
              <a:rPr lang="en-GB" dirty="0" err="1"/>
              <a:t>Wikijector</a:t>
            </a:r>
            <a:r>
              <a:rPr lang="en-GB" dirty="0"/>
              <a:t>  </a:t>
            </a:r>
            <a:endParaRPr dirty="0"/>
          </a:p>
        </p:txBody>
      </p:sp>
      <p:pic>
        <p:nvPicPr>
          <p:cNvPr id="2" name="Picture 1"/>
          <p:cNvPicPr>
            <a:picLocks noChangeAspect="1"/>
          </p:cNvPicPr>
          <p:nvPr/>
        </p:nvPicPr>
        <p:blipFill>
          <a:blip r:embed="rId3"/>
          <a:stretch>
            <a:fillRect/>
          </a:stretch>
        </p:blipFill>
        <p:spPr>
          <a:xfrm>
            <a:off x="4947900" y="1338943"/>
            <a:ext cx="3101859" cy="19927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Experiment - </a:t>
            </a:r>
            <a:r>
              <a:rPr lang="en-GB" dirty="0" smtClean="0"/>
              <a:t>Auto-scalers</a:t>
            </a:r>
            <a:endParaRPr dirty="0"/>
          </a:p>
        </p:txBody>
      </p:sp>
      <p:sp>
        <p:nvSpPr>
          <p:cNvPr id="159" name="Google Shape;159;p24"/>
          <p:cNvSpPr txBox="1">
            <a:spLocks noGrp="1"/>
          </p:cNvSpPr>
          <p:nvPr>
            <p:ph type="body" idx="1"/>
          </p:nvPr>
        </p:nvSpPr>
        <p:spPr>
          <a:xfrm>
            <a:off x="311700" y="1229875"/>
            <a:ext cx="8520600" cy="27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Three Auto-scaler</a:t>
            </a:r>
            <a:endParaRPr dirty="0"/>
          </a:p>
          <a:p>
            <a:pPr marL="457200" lvl="0" indent="-342900" algn="l" rtl="0">
              <a:spcBef>
                <a:spcPts val="1600"/>
              </a:spcBef>
              <a:spcAft>
                <a:spcPts val="0"/>
              </a:spcAft>
              <a:buSzPts val="1800"/>
              <a:buChar char="-"/>
            </a:pPr>
            <a:r>
              <a:rPr lang="en-GB" dirty="0"/>
              <a:t>Amazon native Auto-scaler</a:t>
            </a:r>
            <a:endParaRPr dirty="0"/>
          </a:p>
          <a:p>
            <a:pPr marL="457200" lvl="0" indent="-342900" algn="l" rtl="0">
              <a:spcBef>
                <a:spcPts val="0"/>
              </a:spcBef>
              <a:spcAft>
                <a:spcPts val="0"/>
              </a:spcAft>
              <a:buSzPts val="1800"/>
              <a:buChar char="-"/>
            </a:pPr>
            <a:r>
              <a:rPr lang="en-GB" dirty="0"/>
              <a:t>Amazon emulated Auto-scaler</a:t>
            </a:r>
            <a:endParaRPr dirty="0"/>
          </a:p>
          <a:p>
            <a:pPr marL="914400" lvl="1" indent="-317500" algn="l" rtl="0">
              <a:spcBef>
                <a:spcPts val="0"/>
              </a:spcBef>
              <a:spcAft>
                <a:spcPts val="0"/>
              </a:spcAft>
              <a:buSzPts val="1400"/>
              <a:buChar char="-"/>
            </a:pPr>
            <a:r>
              <a:rPr lang="en-GB" b="1" dirty="0"/>
              <a:t>100ms</a:t>
            </a:r>
            <a:r>
              <a:rPr lang="en-GB" dirty="0"/>
              <a:t> Response time as upper </a:t>
            </a:r>
            <a:r>
              <a:rPr lang="en-GB" dirty="0" smtClean="0"/>
              <a:t>threshold</a:t>
            </a:r>
            <a:endParaRPr dirty="0"/>
          </a:p>
          <a:p>
            <a:pPr marL="914400" lvl="1" indent="-317500" algn="l" rtl="0">
              <a:spcBef>
                <a:spcPts val="0"/>
              </a:spcBef>
              <a:spcAft>
                <a:spcPts val="0"/>
              </a:spcAft>
              <a:buSzPts val="1400"/>
              <a:buChar char="-"/>
            </a:pPr>
            <a:r>
              <a:rPr lang="en-GB" dirty="0"/>
              <a:t>add or remove static number of VMs</a:t>
            </a:r>
            <a:endParaRPr dirty="0"/>
          </a:p>
          <a:p>
            <a:pPr marL="457200" lvl="0" indent="-342900" algn="l" rtl="0">
              <a:spcBef>
                <a:spcPts val="0"/>
              </a:spcBef>
              <a:spcAft>
                <a:spcPts val="0"/>
              </a:spcAft>
              <a:buSzPts val="1800"/>
              <a:buChar char="-"/>
            </a:pPr>
            <a:r>
              <a:rPr lang="en-GB" dirty="0"/>
              <a:t>Fuzzy based Auto-scaler</a:t>
            </a:r>
            <a:endParaRPr dirty="0"/>
          </a:p>
          <a:p>
            <a:pPr marL="914400" lvl="1" indent="-317500" algn="l" rtl="0">
              <a:spcBef>
                <a:spcPts val="0"/>
              </a:spcBef>
              <a:spcAft>
                <a:spcPts val="0"/>
              </a:spcAft>
              <a:buSzPts val="1400"/>
              <a:buChar char="-"/>
            </a:pPr>
            <a:r>
              <a:rPr lang="en-GB" dirty="0"/>
              <a:t>Dynamic response time upper  threshold</a:t>
            </a:r>
            <a:endParaRPr dirty="0"/>
          </a:p>
          <a:p>
            <a:pPr marL="914400" lvl="1" indent="-317500" algn="l" rtl="0">
              <a:spcBef>
                <a:spcPts val="0"/>
              </a:spcBef>
              <a:spcAft>
                <a:spcPts val="0"/>
              </a:spcAft>
              <a:buSzPts val="1400"/>
              <a:buChar char="-"/>
            </a:pPr>
            <a:r>
              <a:rPr lang="en-GB" dirty="0"/>
              <a:t>Dynamic number of provisioning</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Experimental Results</a:t>
            </a:r>
            <a:endParaRPr dirty="0"/>
          </a:p>
        </p:txBody>
      </p:sp>
      <p:pic>
        <p:nvPicPr>
          <p:cNvPr id="165" name="Google Shape;165;p25"/>
          <p:cNvPicPr preferRelativeResize="0"/>
          <p:nvPr/>
        </p:nvPicPr>
        <p:blipFill>
          <a:blip r:embed="rId3">
            <a:alphaModFix/>
          </a:blip>
          <a:stretch>
            <a:fillRect/>
          </a:stretch>
        </p:blipFill>
        <p:spPr>
          <a:xfrm>
            <a:off x="-1350197" y="5205549"/>
            <a:ext cx="6431648" cy="1563653"/>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553622334"/>
              </p:ext>
            </p:extLst>
          </p:nvPr>
        </p:nvGraphicFramePr>
        <p:xfrm>
          <a:off x="1025434" y="1251033"/>
          <a:ext cx="7134364" cy="2943031"/>
        </p:xfrm>
        <a:graphic>
          <a:graphicData uri="http://schemas.openxmlformats.org/drawingml/2006/table">
            <a:tbl>
              <a:tblPr firstRow="1" bandRow="1">
                <a:tableStyleId>{5C22544A-7EE6-4342-B048-85BDC9FD1C3A}</a:tableStyleId>
              </a:tblPr>
              <a:tblGrid>
                <a:gridCol w="1809206"/>
                <a:gridCol w="2893423"/>
                <a:gridCol w="2431735"/>
              </a:tblGrid>
              <a:tr h="738311">
                <a:tc>
                  <a:txBody>
                    <a:bodyPr/>
                    <a:lstStyle/>
                    <a:p>
                      <a:r>
                        <a:rPr lang="en-US" dirty="0" smtClean="0"/>
                        <a:t>Auto</a:t>
                      </a:r>
                      <a:r>
                        <a:rPr lang="en-US" baseline="0" dirty="0" smtClean="0"/>
                        <a:t>-scaler</a:t>
                      </a:r>
                      <a:endParaRPr lang="en-US" dirty="0"/>
                    </a:p>
                  </a:txBody>
                  <a:tcPr/>
                </a:tc>
                <a:tc>
                  <a:txBody>
                    <a:bodyPr/>
                    <a:lstStyle/>
                    <a:p>
                      <a:r>
                        <a:rPr lang="en-US" dirty="0" smtClean="0"/>
                        <a:t>% of request with response time under</a:t>
                      </a:r>
                      <a:r>
                        <a:rPr lang="en-US" baseline="0" dirty="0" smtClean="0"/>
                        <a:t> 200ms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smtClean="0">
                          <a:solidFill>
                            <a:schemeClr val="lt1"/>
                          </a:solidFill>
                          <a:effectLst/>
                          <a:latin typeface="+mn-lt"/>
                          <a:ea typeface="+mn-ea"/>
                          <a:cs typeface="+mn-cs"/>
                          <a:sym typeface="Arial"/>
                        </a:rPr>
                        <a:t>(Improvement to AWS Native)</a:t>
                      </a:r>
                    </a:p>
                  </a:txBody>
                  <a:tcPr/>
                </a:tc>
                <a:tc>
                  <a:txBody>
                    <a:bodyPr/>
                    <a:lstStyle/>
                    <a:p>
                      <a:r>
                        <a:rPr lang="en-US" sz="1400" b="1" i="0" u="none" strike="noStrike" cap="none" dirty="0" smtClean="0">
                          <a:solidFill>
                            <a:schemeClr val="lt1"/>
                          </a:solidFill>
                          <a:effectLst/>
                          <a:latin typeface="+mn-lt"/>
                          <a:ea typeface="+mn-ea"/>
                          <a:cs typeface="+mn-cs"/>
                          <a:sym typeface="Arial"/>
                        </a:rPr>
                        <a:t>The Area Under the Graph/Cost</a:t>
                      </a:r>
                    </a:p>
                    <a:p>
                      <a:r>
                        <a:rPr lang="en-US" dirty="0" smtClean="0"/>
                        <a:t>(Increase</a:t>
                      </a:r>
                      <a:r>
                        <a:rPr lang="en-US" baseline="0" dirty="0"/>
                        <a:t> </a:t>
                      </a:r>
                      <a:r>
                        <a:rPr lang="en-US" baseline="0" dirty="0" smtClean="0"/>
                        <a:t>to AWS Native)</a:t>
                      </a:r>
                      <a:endParaRPr lang="en-US" dirty="0" smtClean="0"/>
                    </a:p>
                  </a:txBody>
                  <a:tcPr/>
                </a:tc>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400" b="0" i="0" u="none" strike="noStrike" cap="none" dirty="0" err="1" smtClean="0">
                          <a:solidFill>
                            <a:schemeClr val="dk1"/>
                          </a:solidFill>
                          <a:effectLst/>
                          <a:latin typeface="+mn-lt"/>
                          <a:ea typeface="+mn-ea"/>
                          <a:cs typeface="+mn-cs"/>
                          <a:sym typeface="Arial"/>
                        </a:rPr>
                        <a:t>Fuzzy</a:t>
                      </a:r>
                      <a:r>
                        <a:rPr lang="it-IT" sz="1400" b="0" i="0" u="none" strike="noStrike" cap="none" dirty="0" smtClean="0">
                          <a:solidFill>
                            <a:schemeClr val="dk1"/>
                          </a:solidFill>
                          <a:effectLst/>
                          <a:latin typeface="+mn-lt"/>
                          <a:ea typeface="+mn-ea"/>
                          <a:cs typeface="+mn-cs"/>
                          <a:sym typeface="Arial"/>
                        </a:rPr>
                        <a:t> Auto-</a:t>
                      </a:r>
                      <a:r>
                        <a:rPr lang="it-IT" sz="1400" b="0" i="0" u="none" strike="noStrike" cap="none" dirty="0" err="1" smtClean="0">
                          <a:solidFill>
                            <a:schemeClr val="dk1"/>
                          </a:solidFill>
                          <a:effectLst/>
                          <a:latin typeface="+mn-lt"/>
                          <a:ea typeface="+mn-ea"/>
                          <a:cs typeface="+mn-cs"/>
                          <a:sym typeface="Arial"/>
                        </a:rPr>
                        <a:t>Scaler</a:t>
                      </a:r>
                      <a:endParaRPr lang="en-US" dirty="0"/>
                    </a:p>
                  </a:txBody>
                  <a:tcPr anchor="ctr"/>
                </a:tc>
                <a:tc>
                  <a:txBody>
                    <a:bodyPr/>
                    <a:lstStyle/>
                    <a:p>
                      <a:pPr algn="ctr"/>
                      <a:r>
                        <a:rPr lang="it-IT" sz="1400" b="0" i="0" u="none" strike="noStrike" cap="none" smtClean="0">
                          <a:solidFill>
                            <a:schemeClr val="dk1"/>
                          </a:solidFill>
                          <a:effectLst/>
                          <a:latin typeface="+mn-lt"/>
                          <a:ea typeface="+mn-ea"/>
                          <a:cs typeface="+mn-cs"/>
                          <a:sym typeface="Arial"/>
                        </a:rPr>
                        <a:t>87.97 </a:t>
                      </a:r>
                      <a:r>
                        <a:rPr lang="it-IT" sz="1400" b="0" i="0" u="none" strike="noStrike" cap="none" dirty="0" smtClean="0">
                          <a:solidFill>
                            <a:schemeClr val="dk1"/>
                          </a:solidFill>
                          <a:effectLst/>
                          <a:latin typeface="+mn-lt"/>
                          <a:ea typeface="+mn-ea"/>
                          <a:cs typeface="+mn-cs"/>
                          <a:sym typeface="Arial"/>
                        </a:rPr>
                        <a:t>(16.28%) </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400" b="0" i="0" u="none" strike="noStrike" cap="none" dirty="0" smtClean="0">
                          <a:solidFill>
                            <a:schemeClr val="dk1"/>
                          </a:solidFill>
                          <a:effectLst/>
                          <a:latin typeface="+mn-lt"/>
                          <a:ea typeface="+mn-ea"/>
                          <a:cs typeface="+mn-cs"/>
                          <a:sym typeface="Arial"/>
                        </a:rPr>
                        <a:t>12781.00 (17.17%)</a:t>
                      </a:r>
                    </a:p>
                  </a:txBody>
                  <a:tcPr anchor="ctr"/>
                </a:tc>
              </a:tr>
              <a:tr h="49648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dk1"/>
                          </a:solidFill>
                          <a:effectLst/>
                          <a:latin typeface="+mn-lt"/>
                          <a:ea typeface="+mn-ea"/>
                          <a:cs typeface="+mn-cs"/>
                          <a:sym typeface="Arial"/>
                        </a:rPr>
                        <a:t>AWS emulated (adding 1 VM)</a:t>
                      </a:r>
                    </a:p>
                    <a:p>
                      <a:pPr algn="l"/>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dk1"/>
                          </a:solidFill>
                          <a:effectLst/>
                          <a:latin typeface="+mn-lt"/>
                          <a:ea typeface="+mn-ea"/>
                          <a:cs typeface="+mn-cs"/>
                          <a:sym typeface="Arial"/>
                        </a:rPr>
                        <a:t>80.75 (6.74%)</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dk1"/>
                          </a:solidFill>
                          <a:effectLst/>
                          <a:latin typeface="+mn-lt"/>
                          <a:ea typeface="+mn-ea"/>
                          <a:cs typeface="+mn-cs"/>
                          <a:sym typeface="Arial"/>
                        </a:rPr>
                        <a:t>11768.00 (7.88%)</a:t>
                      </a:r>
                    </a:p>
                  </a:txBody>
                  <a:tcPr anchor="ctr"/>
                </a:tc>
              </a:tr>
              <a:tr h="600990">
                <a:tc>
                  <a:txBody>
                    <a:bodyPr/>
                    <a:lstStyle/>
                    <a:p>
                      <a:pPr algn="l"/>
                      <a:r>
                        <a:rPr lang="en-US" sz="1400" b="0" i="0" u="none" strike="noStrike" cap="none" dirty="0" smtClean="0">
                          <a:solidFill>
                            <a:schemeClr val="dk1"/>
                          </a:solidFill>
                          <a:effectLst/>
                          <a:latin typeface="+mn-lt"/>
                          <a:ea typeface="+mn-ea"/>
                          <a:cs typeface="+mn-cs"/>
                          <a:sym typeface="Arial"/>
                        </a:rPr>
                        <a:t>AWS emulated (adding 2 VMs)</a:t>
                      </a:r>
                    </a:p>
                    <a:p>
                      <a:pPr algn="l"/>
                      <a:endParaRPr lang="en-US" dirty="0"/>
                    </a:p>
                  </a:txBody>
                  <a:tcPr anchor="ctr"/>
                </a:tc>
                <a:tc>
                  <a:txBody>
                    <a:bodyPr/>
                    <a:lstStyle/>
                    <a:p>
                      <a:pPr algn="ctr"/>
                      <a:r>
                        <a:rPr lang="en-US" sz="1400" b="0" i="0" u="none" strike="noStrike" cap="none" dirty="0" smtClean="0">
                          <a:solidFill>
                            <a:schemeClr val="dk1"/>
                          </a:solidFill>
                          <a:effectLst/>
                          <a:latin typeface="+mn-lt"/>
                          <a:ea typeface="+mn-ea"/>
                          <a:cs typeface="+mn-cs"/>
                          <a:sym typeface="Arial"/>
                        </a:rPr>
                        <a:t>90.43 (19.53%) </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dk1"/>
                          </a:solidFill>
                          <a:effectLst/>
                          <a:latin typeface="+mn-lt"/>
                          <a:ea typeface="+mn-ea"/>
                          <a:cs typeface="+mn-cs"/>
                          <a:sym typeface="Arial"/>
                        </a:rPr>
                        <a:t>14009.50 (28.43%)</a:t>
                      </a:r>
                    </a:p>
                  </a:txBody>
                  <a:tcPr anchor="ctr"/>
                </a:tc>
              </a:tr>
              <a:tr h="370840">
                <a:tc>
                  <a:txBody>
                    <a:bodyPr/>
                    <a:lstStyle/>
                    <a:p>
                      <a:pPr algn="just"/>
                      <a:r>
                        <a:rPr lang="en-US" dirty="0" smtClean="0"/>
                        <a:t>AWS Native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r-IN" sz="1400" b="0" i="0" u="none" strike="noStrike" cap="none" dirty="0" smtClean="0">
                          <a:solidFill>
                            <a:schemeClr val="dk1"/>
                          </a:solidFill>
                          <a:effectLst/>
                          <a:latin typeface="+mn-lt"/>
                          <a:ea typeface="+mn-ea"/>
                          <a:cs typeface="+mn-cs"/>
                          <a:sym typeface="Arial"/>
                        </a:rPr>
                        <a:t>75.65 (0%)</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r-IN" sz="1400" b="0" i="0" u="none" strike="noStrike" cap="none" dirty="0" smtClean="0">
                          <a:solidFill>
                            <a:schemeClr val="dk1"/>
                          </a:solidFill>
                          <a:effectLst/>
                          <a:latin typeface="+mn-lt"/>
                          <a:ea typeface="+mn-ea"/>
                          <a:cs typeface="+mn-cs"/>
                          <a:sym typeface="Arial"/>
                        </a:rPr>
                        <a:t>10908.00 (0%)</a:t>
                      </a: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Experiment Result - </a:t>
            </a:r>
            <a:r>
              <a:rPr lang="en-GB">
                <a:solidFill>
                  <a:srgbClr val="000000"/>
                </a:solidFill>
              </a:rPr>
              <a:t>Dynamic Provisioning</a:t>
            </a:r>
            <a:endParaRPr>
              <a:solidFill>
                <a:srgbClr val="000000"/>
              </a:solidFill>
            </a:endParaRPr>
          </a:p>
        </p:txBody>
      </p:sp>
      <p:pic>
        <p:nvPicPr>
          <p:cNvPr id="171" name="Google Shape;171;p26"/>
          <p:cNvPicPr preferRelativeResize="0"/>
          <p:nvPr/>
        </p:nvPicPr>
        <p:blipFill>
          <a:blip r:embed="rId3">
            <a:alphaModFix/>
          </a:blip>
          <a:stretch>
            <a:fillRect/>
          </a:stretch>
        </p:blipFill>
        <p:spPr>
          <a:xfrm>
            <a:off x="1877700" y="1056800"/>
            <a:ext cx="4109095" cy="382090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Experiment Result - </a:t>
            </a:r>
            <a:r>
              <a:rPr lang="en-GB">
                <a:solidFill>
                  <a:schemeClr val="dk2"/>
                </a:solidFill>
              </a:rPr>
              <a:t>Dynamic Upper threshold</a:t>
            </a:r>
            <a:endParaRPr>
              <a:solidFill>
                <a:schemeClr val="dk2"/>
              </a:solidFill>
            </a:endParaRPr>
          </a:p>
          <a:p>
            <a:pPr marL="0" lvl="0" indent="0" algn="l" rtl="0">
              <a:spcBef>
                <a:spcPts val="0"/>
              </a:spcBef>
              <a:spcAft>
                <a:spcPts val="0"/>
              </a:spcAft>
              <a:buNone/>
            </a:pPr>
            <a:endParaRPr/>
          </a:p>
        </p:txBody>
      </p:sp>
      <p:pic>
        <p:nvPicPr>
          <p:cNvPr id="177" name="Google Shape;177;p27"/>
          <p:cNvPicPr preferRelativeResize="0"/>
          <p:nvPr/>
        </p:nvPicPr>
        <p:blipFill>
          <a:blip r:embed="rId3">
            <a:alphaModFix/>
          </a:blip>
          <a:stretch>
            <a:fillRect/>
          </a:stretch>
        </p:blipFill>
        <p:spPr>
          <a:xfrm>
            <a:off x="762369" y="1312817"/>
            <a:ext cx="6415599" cy="357024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Conclusion and future work</a:t>
            </a:r>
            <a:endParaRPr/>
          </a:p>
        </p:txBody>
      </p:sp>
      <p:sp>
        <p:nvSpPr>
          <p:cNvPr id="186" name="Google Shape;186;p28"/>
          <p:cNvSpPr txBox="1">
            <a:spLocks noGrp="1"/>
          </p:cNvSpPr>
          <p:nvPr>
            <p:ph type="body" idx="1"/>
          </p:nvPr>
        </p:nvSpPr>
        <p:spPr>
          <a:xfrm>
            <a:off x="311700" y="1229875"/>
            <a:ext cx="8520600" cy="282673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Fuzzy logic is an effective </a:t>
            </a:r>
            <a:r>
              <a:rPr lang="en-GB" dirty="0" smtClean="0"/>
              <a:t>method in auto-scaling.</a:t>
            </a:r>
            <a:endParaRPr dirty="0"/>
          </a:p>
          <a:p>
            <a:pPr marL="457200" lvl="0" indent="-342900" algn="l" rtl="0">
              <a:spcBef>
                <a:spcPts val="0"/>
              </a:spcBef>
              <a:spcAft>
                <a:spcPts val="0"/>
              </a:spcAft>
              <a:buSzPts val="1800"/>
              <a:buChar char="-"/>
            </a:pPr>
            <a:r>
              <a:rPr lang="en-GB" dirty="0" smtClean="0"/>
              <a:t>Adaptiveness </a:t>
            </a:r>
            <a:r>
              <a:rPr lang="en-GB" dirty="0"/>
              <a:t>of the scaling methods is </a:t>
            </a:r>
            <a:r>
              <a:rPr lang="en-GB" dirty="0" smtClean="0"/>
              <a:t>important.</a:t>
            </a:r>
          </a:p>
          <a:p>
            <a:pPr marL="457200" lvl="0" indent="-342900" algn="l" rtl="0">
              <a:spcBef>
                <a:spcPts val="0"/>
              </a:spcBef>
              <a:spcAft>
                <a:spcPts val="0"/>
              </a:spcAft>
              <a:buSzPts val="1800"/>
              <a:buChar char="-"/>
            </a:pPr>
            <a:r>
              <a:rPr lang="en-GB" dirty="0" smtClean="0"/>
              <a:t>Scaling Thresholds should be dynamically adjusted.</a:t>
            </a:r>
          </a:p>
          <a:p>
            <a:pPr marL="457200" lvl="0" indent="-342900" algn="l" rtl="0">
              <a:spcBef>
                <a:spcPts val="0"/>
              </a:spcBef>
              <a:spcAft>
                <a:spcPts val="0"/>
              </a:spcAft>
              <a:buSzPts val="1800"/>
              <a:buChar char="-"/>
            </a:pPr>
            <a:endParaRPr lang="en-GB" dirty="0" smtClean="0"/>
          </a:p>
          <a:p>
            <a:pPr marL="457200" lvl="0" indent="-342900" algn="l" rtl="0">
              <a:spcBef>
                <a:spcPts val="0"/>
              </a:spcBef>
              <a:spcAft>
                <a:spcPts val="0"/>
              </a:spcAft>
              <a:buSzPts val="1800"/>
              <a:buChar char="-"/>
            </a:pPr>
            <a:r>
              <a:rPr lang="en-GB" dirty="0"/>
              <a:t>We will explore techniques to determine the best candidate VMs for </a:t>
            </a:r>
            <a:r>
              <a:rPr lang="en-GB" dirty="0" smtClean="0"/>
              <a:t>scaling-in.</a:t>
            </a:r>
          </a:p>
          <a:p>
            <a:pPr marL="457200" lvl="0" indent="-342900" algn="l" rtl="0">
              <a:spcBef>
                <a:spcPts val="0"/>
              </a:spcBef>
              <a:spcAft>
                <a:spcPts val="0"/>
              </a:spcAft>
              <a:buSzPts val="1800"/>
              <a:buChar char="-"/>
            </a:pPr>
            <a:r>
              <a:rPr lang="en-GB" dirty="0" smtClean="0"/>
              <a:t>The </a:t>
            </a:r>
            <a:r>
              <a:rPr lang="en-GB" dirty="0"/>
              <a:t>auto-scaling of </a:t>
            </a:r>
            <a:r>
              <a:rPr lang="en-GB" dirty="0" smtClean="0"/>
              <a:t>session-based web </a:t>
            </a:r>
            <a:r>
              <a:rPr lang="en-GB" dirty="0"/>
              <a:t>applications, where users have sticky sessions needs more attention </a:t>
            </a:r>
            <a:r>
              <a:rPr lang="en-GB" dirty="0" smtClean="0"/>
              <a:t>since it </a:t>
            </a:r>
            <a:r>
              <a:rPr lang="en-GB" dirty="0"/>
              <a:t>requires session migration. </a:t>
            </a:r>
            <a:endParaRPr lang="en-GB" dirty="0" smtClean="0"/>
          </a:p>
          <a:p>
            <a:pPr marL="457200" lvl="0" indent="-342900" algn="l" rtl="0">
              <a:spcBef>
                <a:spcPts val="0"/>
              </a:spcBef>
              <a:spcAft>
                <a:spcPts val="0"/>
              </a:spcAft>
              <a:buSzPts val="1800"/>
              <a:buChar char="-"/>
            </a:pPr>
            <a:r>
              <a:rPr lang="en-GB" dirty="0"/>
              <a:t>M</a:t>
            </a:r>
            <a:r>
              <a:rPr lang="en-GB" dirty="0" smtClean="0"/>
              <a:t>ore in-depth investigation </a:t>
            </a:r>
            <a:r>
              <a:rPr lang="en-GB" dirty="0"/>
              <a:t>of the correlation between </a:t>
            </a:r>
            <a:r>
              <a:rPr lang="en-GB" dirty="0" smtClean="0"/>
              <a:t>metrics</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3192600" y="2058150"/>
            <a:ext cx="2758800" cy="1027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2400" dirty="0"/>
              <a:t>Thank You</a:t>
            </a:r>
            <a:r>
              <a:rPr lang="en-GB" sz="2400" dirty="0" smtClean="0"/>
              <a:t>!</a:t>
            </a:r>
          </a:p>
          <a:p>
            <a:pPr marL="0" lvl="0" indent="0" algn="ctr" rtl="0">
              <a:lnSpc>
                <a:spcPct val="100000"/>
              </a:lnSpc>
              <a:spcBef>
                <a:spcPts val="0"/>
              </a:spcBef>
              <a:spcAft>
                <a:spcPts val="0"/>
              </a:spcAft>
              <a:buNone/>
            </a:pPr>
            <a:endParaRPr sz="2400" dirty="0"/>
          </a:p>
          <a:p>
            <a:pPr marL="0" lvl="0" indent="0" algn="ctr" rtl="0">
              <a:lnSpc>
                <a:spcPct val="100000"/>
              </a:lnSpc>
              <a:spcBef>
                <a:spcPts val="0"/>
              </a:spcBef>
              <a:spcAft>
                <a:spcPts val="0"/>
              </a:spcAft>
              <a:buNone/>
            </a:pPr>
            <a:endParaRPr sz="2400" dirty="0"/>
          </a:p>
        </p:txBody>
      </p:sp>
      <p:sp>
        <p:nvSpPr>
          <p:cNvPr id="3" name="Google Shape;196;p30"/>
          <p:cNvSpPr txBox="1"/>
          <p:nvPr/>
        </p:nvSpPr>
        <p:spPr>
          <a:xfrm>
            <a:off x="3623250" y="2571750"/>
            <a:ext cx="1897500" cy="63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solidFill>
                  <a:schemeClr val="dk2"/>
                </a:solidFill>
                <a:latin typeface="Roboto"/>
                <a:ea typeface="Roboto"/>
                <a:cs typeface="Roboto"/>
                <a:sym typeface="Roboto"/>
              </a:rPr>
              <a:t>Questions?</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t>Auto-scaling</a:t>
            </a:r>
          </a:p>
          <a:p>
            <a:r>
              <a:rPr lang="en-US" dirty="0" smtClean="0"/>
              <a:t>Why is it hard?</a:t>
            </a:r>
          </a:p>
          <a:p>
            <a:r>
              <a:rPr lang="en-US" dirty="0" smtClean="0"/>
              <a:t>Motivation and objectives</a:t>
            </a:r>
          </a:p>
          <a:p>
            <a:r>
              <a:rPr lang="en-US" dirty="0" smtClean="0"/>
              <a:t>Our proposed Fuzzy Auto-scaler</a:t>
            </a:r>
          </a:p>
          <a:p>
            <a:r>
              <a:rPr lang="en-US" dirty="0" smtClean="0"/>
              <a:t>Performance Evaluation</a:t>
            </a:r>
          </a:p>
          <a:p>
            <a:pPr lvl="1">
              <a:spcBef>
                <a:spcPts val="0"/>
              </a:spcBef>
            </a:pPr>
            <a:r>
              <a:rPr lang="en-US" dirty="0"/>
              <a:t>System </a:t>
            </a:r>
            <a:r>
              <a:rPr lang="en-US" dirty="0" smtClean="0"/>
              <a:t>Overview</a:t>
            </a:r>
          </a:p>
          <a:p>
            <a:pPr lvl="1">
              <a:spcBef>
                <a:spcPts val="0"/>
              </a:spcBef>
            </a:pPr>
            <a:r>
              <a:rPr lang="en-US" dirty="0"/>
              <a:t>Experimental </a:t>
            </a:r>
            <a:r>
              <a:rPr lang="en-US" dirty="0" smtClean="0"/>
              <a:t>Setup</a:t>
            </a:r>
          </a:p>
          <a:p>
            <a:pPr lvl="1">
              <a:spcBef>
                <a:spcPts val="0"/>
              </a:spcBef>
            </a:pPr>
            <a:r>
              <a:rPr lang="en-US" dirty="0" smtClean="0"/>
              <a:t>Results</a:t>
            </a:r>
          </a:p>
          <a:p>
            <a:r>
              <a:rPr lang="en-US" dirty="0" smtClean="0"/>
              <a:t>Conclusions and Future Directions</a:t>
            </a:r>
            <a:br>
              <a:rPr lang="en-US" dirty="0" smtClean="0"/>
            </a:br>
            <a:r>
              <a:rPr lang="en-US" dirty="0" smtClean="0"/>
              <a:t>	</a:t>
            </a:r>
          </a:p>
          <a:p>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0351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is </a:t>
            </a:r>
            <a:r>
              <a:rPr lang="en-GB" dirty="0" smtClean="0"/>
              <a:t>auto-scaling?</a:t>
            </a:r>
            <a:endParaRPr dirty="0"/>
          </a:p>
        </p:txBody>
      </p:sp>
      <p:sp>
        <p:nvSpPr>
          <p:cNvPr id="101" name="Google Shape;101;p15"/>
          <p:cNvSpPr txBox="1">
            <a:spLocks noGrp="1"/>
          </p:cNvSpPr>
          <p:nvPr>
            <p:ph type="body" idx="1"/>
          </p:nvPr>
        </p:nvSpPr>
        <p:spPr>
          <a:xfrm>
            <a:off x="311700" y="1077475"/>
            <a:ext cx="8520600" cy="184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Dynamically </a:t>
            </a:r>
            <a:r>
              <a:rPr lang="en-GB" dirty="0" smtClean="0"/>
              <a:t>adding </a:t>
            </a:r>
            <a:r>
              <a:rPr lang="en-GB" dirty="0"/>
              <a:t>and removing cloud resources </a:t>
            </a:r>
            <a:r>
              <a:rPr lang="en-GB" dirty="0" smtClean="0"/>
              <a:t>to match the load</a:t>
            </a:r>
          </a:p>
          <a:p>
            <a:pPr marL="457200" lvl="0" indent="-342900" algn="l" rtl="0">
              <a:spcBef>
                <a:spcPts val="0"/>
              </a:spcBef>
              <a:spcAft>
                <a:spcPts val="0"/>
              </a:spcAft>
              <a:buSzPts val="1800"/>
              <a:buChar char="-"/>
            </a:pPr>
            <a:r>
              <a:rPr lang="en-GB" dirty="0" smtClean="0"/>
              <a:t>Monitor</a:t>
            </a:r>
            <a:r>
              <a:rPr lang="en-GB" dirty="0"/>
              <a:t>, Analysis, Plan, Execution loop</a:t>
            </a:r>
            <a:endParaRPr dirty="0"/>
          </a:p>
          <a:p>
            <a:pPr marL="457200" lvl="0" indent="-342900" algn="l" rtl="0">
              <a:spcBef>
                <a:spcPts val="0"/>
              </a:spcBef>
              <a:spcAft>
                <a:spcPts val="0"/>
              </a:spcAft>
              <a:buSzPts val="1800"/>
              <a:buChar char="-"/>
            </a:pPr>
            <a:r>
              <a:rPr lang="en-GB" dirty="0"/>
              <a:t>Maintain SLA (Service Level Agreement) </a:t>
            </a:r>
            <a:endParaRPr dirty="0"/>
          </a:p>
        </p:txBody>
      </p:sp>
      <p:pic>
        <p:nvPicPr>
          <p:cNvPr id="102" name="Google Shape;102;p15"/>
          <p:cNvPicPr preferRelativeResize="0"/>
          <p:nvPr/>
        </p:nvPicPr>
        <p:blipFill>
          <a:blip r:embed="rId3">
            <a:alphaModFix/>
          </a:blip>
          <a:stretch>
            <a:fillRect/>
          </a:stretch>
        </p:blipFill>
        <p:spPr>
          <a:xfrm>
            <a:off x="450525" y="2122113"/>
            <a:ext cx="3517075" cy="2225650"/>
          </a:xfrm>
          <a:prstGeom prst="rect">
            <a:avLst/>
          </a:prstGeom>
          <a:noFill/>
          <a:ln>
            <a:noFill/>
          </a:ln>
        </p:spPr>
      </p:pic>
      <p:sp>
        <p:nvSpPr>
          <p:cNvPr id="103" name="Google Shape;103;p15"/>
          <p:cNvSpPr txBox="1"/>
          <p:nvPr/>
        </p:nvSpPr>
        <p:spPr>
          <a:xfrm>
            <a:off x="533769" y="4339450"/>
            <a:ext cx="5814780" cy="2654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900" dirty="0"/>
              <a:t>https://</a:t>
            </a:r>
            <a:r>
              <a:rPr lang="en-GB" sz="900" dirty="0" err="1"/>
              <a:t>www.safaribooksonline.com</a:t>
            </a:r>
            <a:r>
              <a:rPr lang="en-GB" sz="900" dirty="0"/>
              <a:t>/library/view/cloud-architecture-patterns/9781449357979/ch04.html</a:t>
            </a:r>
            <a:endParaRPr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Cloud Computing</a:t>
            </a:r>
            <a:endParaRPr dirty="0"/>
          </a:p>
        </p:txBody>
      </p:sp>
      <p:sp>
        <p:nvSpPr>
          <p:cNvPr id="92" name="Google Shape;92;p14"/>
          <p:cNvSpPr txBox="1">
            <a:spLocks noGrp="1"/>
          </p:cNvSpPr>
          <p:nvPr>
            <p:ph type="body" idx="1"/>
          </p:nvPr>
        </p:nvSpPr>
        <p:spPr>
          <a:xfrm>
            <a:off x="311700" y="1229874"/>
            <a:ext cx="8520600" cy="2080885"/>
          </a:xfrm>
          <a:prstGeom prst="rect">
            <a:avLst/>
          </a:prstGeom>
        </p:spPr>
        <p:txBody>
          <a:bodyPr spcFirstLastPara="1" wrap="square" lIns="91425" tIns="91425" rIns="91425" bIns="91425" anchor="t" anchorCtr="0">
            <a:noAutofit/>
          </a:bodyPr>
          <a:lstStyle/>
          <a:p>
            <a:pPr>
              <a:lnSpc>
                <a:spcPct val="100000"/>
              </a:lnSpc>
            </a:pPr>
            <a:r>
              <a:rPr lang="en-US" dirty="0"/>
              <a:t>Main features exhorting web </a:t>
            </a:r>
            <a:r>
              <a:rPr lang="en-US" dirty="0" smtClean="0"/>
              <a:t>application providers </a:t>
            </a:r>
            <a:r>
              <a:rPr lang="en-US" dirty="0"/>
              <a:t>to host their application in </a:t>
            </a:r>
            <a:r>
              <a:rPr lang="en-US" dirty="0" smtClean="0"/>
              <a:t>Clouds</a:t>
            </a:r>
          </a:p>
          <a:p>
            <a:pPr lvl="1">
              <a:lnSpc>
                <a:spcPct val="100000"/>
              </a:lnSpc>
            </a:pPr>
            <a:r>
              <a:rPr lang="en-US" sz="1600" dirty="0"/>
              <a:t>Pay-as-you-go, </a:t>
            </a:r>
            <a:endParaRPr lang="en-US" sz="1600" dirty="0" smtClean="0"/>
          </a:p>
          <a:p>
            <a:pPr lvl="1">
              <a:lnSpc>
                <a:spcPct val="100000"/>
              </a:lnSpc>
            </a:pPr>
            <a:r>
              <a:rPr lang="en-US" sz="1600" dirty="0" smtClean="0"/>
              <a:t>Elasticity</a:t>
            </a:r>
            <a:r>
              <a:rPr lang="en-US" sz="1600" dirty="0"/>
              <a:t>, and on-demand nature of cloud resources</a:t>
            </a:r>
          </a:p>
          <a:p>
            <a:pPr lvl="1">
              <a:lnSpc>
                <a:spcPct val="100000"/>
              </a:lnSpc>
            </a:pPr>
            <a:r>
              <a:rPr lang="en-GB" sz="1600" dirty="0"/>
              <a:t>Huge pool of computational </a:t>
            </a:r>
            <a:r>
              <a:rPr lang="en-GB" sz="1600" dirty="0" smtClean="0"/>
              <a:t>resources</a:t>
            </a:r>
            <a:r>
              <a:rPr lang="en-GB" sz="1600" dirty="0"/>
              <a:t> </a:t>
            </a:r>
            <a:r>
              <a:rPr lang="en-GB" sz="1600" dirty="0" smtClean="0"/>
              <a:t>with infinite resource </a:t>
            </a:r>
            <a:r>
              <a:rPr lang="en-GB" sz="1600" dirty="0"/>
              <a:t>provisioning</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None/>
            </a:pPr>
            <a:endParaRPr dirty="0"/>
          </a:p>
        </p:txBody>
      </p:sp>
      <p:pic>
        <p:nvPicPr>
          <p:cNvPr id="95" name="Google Shape;95;p14"/>
          <p:cNvPicPr preferRelativeResize="0"/>
          <p:nvPr/>
        </p:nvPicPr>
        <p:blipFill>
          <a:blip r:embed="rId3">
            <a:alphaModFix/>
          </a:blip>
          <a:stretch>
            <a:fillRect/>
          </a:stretch>
        </p:blipFill>
        <p:spPr>
          <a:xfrm>
            <a:off x="3010949" y="4119281"/>
            <a:ext cx="2340750" cy="523600"/>
          </a:xfrm>
          <a:prstGeom prst="rect">
            <a:avLst/>
          </a:prstGeom>
          <a:noFill/>
          <a:ln>
            <a:noFill/>
          </a:ln>
        </p:spPr>
      </p:pic>
      <p:pic>
        <p:nvPicPr>
          <p:cNvPr id="2" name="Picture 1"/>
          <p:cNvPicPr>
            <a:picLocks noChangeAspect="1"/>
          </p:cNvPicPr>
          <p:nvPr/>
        </p:nvPicPr>
        <p:blipFill>
          <a:blip r:embed="rId4"/>
          <a:stretch>
            <a:fillRect/>
          </a:stretch>
        </p:blipFill>
        <p:spPr>
          <a:xfrm>
            <a:off x="2836781" y="3674446"/>
            <a:ext cx="2689087" cy="374321"/>
          </a:xfrm>
          <a:prstGeom prst="rect">
            <a:avLst/>
          </a:prstGeom>
        </p:spPr>
      </p:pic>
      <p:pic>
        <p:nvPicPr>
          <p:cNvPr id="3" name="Picture 2"/>
          <p:cNvPicPr>
            <a:picLocks noChangeAspect="1"/>
          </p:cNvPicPr>
          <p:nvPr/>
        </p:nvPicPr>
        <p:blipFill>
          <a:blip r:embed="rId5"/>
          <a:stretch>
            <a:fillRect/>
          </a:stretch>
        </p:blipFill>
        <p:spPr>
          <a:xfrm>
            <a:off x="311700" y="3674446"/>
            <a:ext cx="2440106" cy="889671"/>
          </a:xfrm>
          <a:prstGeom prst="rect">
            <a:avLst/>
          </a:prstGeom>
        </p:spPr>
      </p:pic>
    </p:spTree>
    <p:extLst>
      <p:ext uri="{BB962C8B-B14F-4D97-AF65-F5344CB8AC3E}">
        <p14:creationId xmlns:p14="http://schemas.microsoft.com/office/powerpoint/2010/main" val="157702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Why is auto-scaling </a:t>
            </a:r>
            <a:r>
              <a:rPr lang="en-GB" dirty="0" smtClean="0"/>
              <a:t>hard?</a:t>
            </a:r>
            <a:endParaRPr dirty="0"/>
          </a:p>
        </p:txBody>
      </p:sp>
      <p:sp>
        <p:nvSpPr>
          <p:cNvPr id="109" name="Google Shape;109;p16"/>
          <p:cNvSpPr txBox="1">
            <a:spLocks noGrp="1"/>
          </p:cNvSpPr>
          <p:nvPr>
            <p:ph type="body" idx="1"/>
          </p:nvPr>
        </p:nvSpPr>
        <p:spPr>
          <a:xfrm>
            <a:off x="311700" y="1229875"/>
            <a:ext cx="8520600" cy="1167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Incoming load varies -&gt; Hard to know when to </a:t>
            </a:r>
            <a:r>
              <a:rPr lang="en-GB" dirty="0" smtClean="0"/>
              <a:t>scale</a:t>
            </a:r>
          </a:p>
          <a:p>
            <a:pPr marL="457200" lvl="0" indent="-342900" algn="l" rtl="0">
              <a:spcBef>
                <a:spcPts val="0"/>
              </a:spcBef>
              <a:spcAft>
                <a:spcPts val="0"/>
              </a:spcAft>
              <a:buSzPts val="1800"/>
              <a:buChar char="-"/>
            </a:pPr>
            <a:r>
              <a:rPr lang="en-GB" dirty="0" smtClean="0"/>
              <a:t>The </a:t>
            </a:r>
            <a:r>
              <a:rPr lang="en-GB" dirty="0"/>
              <a:t>auto-scaling methods </a:t>
            </a:r>
            <a:endParaRPr lang="en-GB" dirty="0" smtClean="0"/>
          </a:p>
          <a:p>
            <a:pPr lvl="1" indent="-342900">
              <a:spcBef>
                <a:spcPts val="0"/>
              </a:spcBef>
              <a:buSzPts val="1800"/>
              <a:buChar char="-"/>
            </a:pPr>
            <a:r>
              <a:rPr lang="en-GB" dirty="0"/>
              <a:t>R</a:t>
            </a:r>
            <a:r>
              <a:rPr lang="en-GB" dirty="0" smtClean="0"/>
              <a:t>eactive</a:t>
            </a:r>
            <a:r>
              <a:rPr lang="en-GB" dirty="0"/>
              <a:t>  </a:t>
            </a:r>
            <a:endParaRPr lang="en-GB" dirty="0" smtClean="0"/>
          </a:p>
          <a:p>
            <a:pPr lvl="2" indent="-342900">
              <a:spcBef>
                <a:spcPts val="0"/>
              </a:spcBef>
              <a:buSzPts val="1800"/>
              <a:buChar char="-"/>
            </a:pPr>
            <a:r>
              <a:rPr lang="en-GB" dirty="0" smtClean="0"/>
              <a:t>Certain </a:t>
            </a:r>
            <a:r>
              <a:rPr lang="en-GB" dirty="0"/>
              <a:t>metrics (e.g., CPU utilization) exceed a threshold </a:t>
            </a:r>
            <a:endParaRPr lang="en-GB" dirty="0" smtClean="0"/>
          </a:p>
          <a:p>
            <a:pPr lvl="2" indent="-342900">
              <a:spcBef>
                <a:spcPts val="0"/>
              </a:spcBef>
              <a:buSzPts val="1800"/>
              <a:buChar char="-"/>
            </a:pPr>
            <a:r>
              <a:rPr lang="en-GB" dirty="0" smtClean="0"/>
              <a:t>Only </a:t>
            </a:r>
            <a:r>
              <a:rPr lang="en-GB" dirty="0"/>
              <a:t>use recently observed </a:t>
            </a:r>
            <a:r>
              <a:rPr lang="en-GB" dirty="0" smtClean="0"/>
              <a:t>metrics</a:t>
            </a:r>
          </a:p>
          <a:p>
            <a:pPr lvl="1" indent="-342900">
              <a:spcBef>
                <a:spcPts val="0"/>
              </a:spcBef>
              <a:buSzPts val="1800"/>
              <a:buChar char="-"/>
            </a:pPr>
            <a:r>
              <a:rPr lang="en-GB" dirty="0" smtClean="0"/>
              <a:t>Proactive</a:t>
            </a:r>
            <a:r>
              <a:rPr lang="en-GB" dirty="0"/>
              <a:t> </a:t>
            </a:r>
            <a:endParaRPr lang="en-GB" dirty="0" smtClean="0"/>
          </a:p>
          <a:p>
            <a:pPr lvl="2" indent="-342900">
              <a:spcBef>
                <a:spcPts val="0"/>
              </a:spcBef>
              <a:buSzPts val="1800"/>
              <a:buChar char="-"/>
            </a:pPr>
            <a:r>
              <a:rPr lang="en-GB" dirty="0" smtClean="0"/>
              <a:t>Predicting </a:t>
            </a:r>
            <a:r>
              <a:rPr lang="en-GB" dirty="0"/>
              <a:t>the load </a:t>
            </a:r>
            <a:r>
              <a:rPr lang="en-GB" dirty="0" smtClean="0"/>
              <a:t>using historical </a:t>
            </a:r>
            <a:r>
              <a:rPr lang="en-GB" dirty="0"/>
              <a:t>data </a:t>
            </a:r>
            <a:endParaRPr lang="en-GB" dirty="0" smtClean="0"/>
          </a:p>
          <a:p>
            <a:pPr lvl="2" indent="-342900">
              <a:spcBef>
                <a:spcPts val="0"/>
              </a:spcBef>
              <a:buSzPts val="1800"/>
              <a:buChar char="-"/>
            </a:pPr>
            <a:r>
              <a:rPr lang="en-GB" dirty="0"/>
              <a:t>D</a:t>
            </a:r>
            <a:r>
              <a:rPr lang="en-GB" dirty="0" smtClean="0"/>
              <a:t>ifficult </a:t>
            </a:r>
            <a:r>
              <a:rPr lang="en-GB" dirty="0"/>
              <a:t>to tune </a:t>
            </a:r>
            <a:r>
              <a:rPr lang="en-GB" dirty="0" smtClean="0"/>
              <a:t>and complex</a:t>
            </a:r>
          </a:p>
          <a:p>
            <a:pPr lvl="2" indent="-342900">
              <a:spcBef>
                <a:spcPts val="0"/>
              </a:spcBef>
              <a:buSzPts val="1800"/>
              <a:buChar char="-"/>
            </a:pPr>
            <a:r>
              <a:rPr lang="en-GB" dirty="0"/>
              <a:t>D</a:t>
            </a:r>
            <a:r>
              <a:rPr lang="en-GB" dirty="0" smtClean="0"/>
              <a:t>o </a:t>
            </a:r>
            <a:r>
              <a:rPr lang="en-GB" dirty="0"/>
              <a:t>not perform well for highly </a:t>
            </a:r>
            <a:r>
              <a:rPr lang="en-GB" dirty="0" smtClean="0"/>
              <a:t>dynamic and unforeseen </a:t>
            </a:r>
            <a:r>
              <a:rPr lang="en-GB" dirty="0"/>
              <a:t>workloads. </a:t>
            </a:r>
            <a:endParaRPr dirty="0"/>
          </a:p>
          <a:p>
            <a:pPr marL="457200" lvl="0" indent="-342900" algn="l" rtl="0">
              <a:spcBef>
                <a:spcPts val="0"/>
              </a:spcBef>
              <a:spcAft>
                <a:spcPts val="0"/>
              </a:spcAft>
              <a:buSzPts val="1800"/>
              <a:buChar char="-"/>
            </a:pPr>
            <a:r>
              <a:rPr lang="en-GB" dirty="0"/>
              <a:t>Different applications have different indicator metrics (system/service stats) </a:t>
            </a:r>
            <a:endParaRPr dirty="0"/>
          </a:p>
          <a:p>
            <a:pPr marL="457200" lvl="0" indent="-342900" algn="l" rtl="0">
              <a:spcBef>
                <a:spcPts val="0"/>
              </a:spcBef>
              <a:spcAft>
                <a:spcPts val="0"/>
              </a:spcAft>
              <a:buSzPts val="1800"/>
              <a:buChar char="-"/>
            </a:pPr>
            <a:r>
              <a:rPr lang="en-GB" dirty="0"/>
              <a:t>Takes time to start and configure new virtual machines (around minutes)</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Motivation and </a:t>
            </a:r>
            <a:r>
              <a:rPr lang="en-GB" dirty="0" smtClean="0"/>
              <a:t>Objectives</a:t>
            </a:r>
            <a:endParaRPr dirty="0"/>
          </a:p>
        </p:txBody>
      </p:sp>
      <p:sp>
        <p:nvSpPr>
          <p:cNvPr id="115" name="Google Shape;115;p17"/>
          <p:cNvSpPr txBox="1">
            <a:spLocks noGrp="1"/>
          </p:cNvSpPr>
          <p:nvPr>
            <p:ph type="body" idx="1"/>
          </p:nvPr>
        </p:nvSpPr>
        <p:spPr>
          <a:xfrm>
            <a:off x="311700" y="1143675"/>
            <a:ext cx="8520600" cy="3339000"/>
          </a:xfrm>
          <a:prstGeom prst="rect">
            <a:avLst/>
          </a:prstGeom>
        </p:spPr>
        <p:txBody>
          <a:bodyPr spcFirstLastPara="1" wrap="square" lIns="91425" tIns="91425" rIns="91425" bIns="91425" anchor="t" anchorCtr="0">
            <a:noAutofit/>
          </a:bodyPr>
          <a:lstStyle/>
          <a:p>
            <a:pPr marL="0" indent="0">
              <a:spcBef>
                <a:spcPts val="1600"/>
              </a:spcBef>
              <a:buFont typeface="Roboto"/>
              <a:buNone/>
            </a:pPr>
            <a:r>
              <a:rPr lang="en-GB" dirty="0" smtClean="0"/>
              <a:t>Motivation</a:t>
            </a:r>
          </a:p>
          <a:p>
            <a:pPr marL="457200" lvl="0" indent="-317500" algn="l" rtl="0">
              <a:spcBef>
                <a:spcPts val="0"/>
              </a:spcBef>
              <a:spcAft>
                <a:spcPts val="0"/>
              </a:spcAft>
              <a:buSzPts val="1400"/>
              <a:buChar char="●"/>
            </a:pPr>
            <a:r>
              <a:rPr lang="en-GB" sz="1400" dirty="0" smtClean="0"/>
              <a:t>There </a:t>
            </a:r>
            <a:r>
              <a:rPr lang="en-GB" sz="1400" dirty="0"/>
              <a:t>is still not an ideal </a:t>
            </a:r>
            <a:r>
              <a:rPr lang="en-GB" sz="1400" dirty="0" smtClean="0"/>
              <a:t>auto-scaler</a:t>
            </a:r>
          </a:p>
          <a:p>
            <a:pPr lvl="0" indent="-317500">
              <a:buSzPts val="1400"/>
            </a:pPr>
            <a:r>
              <a:rPr lang="en-US" sz="1400" dirty="0"/>
              <a:t>Reactive approaches are the most </a:t>
            </a:r>
            <a:r>
              <a:rPr lang="en-US" sz="1400" dirty="0" smtClean="0"/>
              <a:t>common approaches (often threshold based)</a:t>
            </a:r>
            <a:endParaRPr lang="en-US" sz="1000" dirty="0" smtClean="0"/>
          </a:p>
          <a:p>
            <a:pPr lvl="0" indent="-317500">
              <a:buSzPts val="1400"/>
            </a:pPr>
            <a:r>
              <a:rPr lang="en-GB" sz="1400" dirty="0" smtClean="0"/>
              <a:t>What are the optimal </a:t>
            </a:r>
            <a:r>
              <a:rPr lang="en-GB" sz="1400" dirty="0"/>
              <a:t>threshold </a:t>
            </a:r>
            <a:r>
              <a:rPr lang="en-GB" sz="1400" dirty="0" smtClean="0"/>
              <a:t>values for auto-scaling? </a:t>
            </a:r>
          </a:p>
          <a:p>
            <a:pPr lvl="0" indent="-317500">
              <a:buSzPts val="1400"/>
            </a:pPr>
            <a:r>
              <a:rPr lang="en-GB" sz="1400" dirty="0" smtClean="0"/>
              <a:t>Dynamic thresholds</a:t>
            </a:r>
          </a:p>
          <a:p>
            <a:pPr marL="0" lvl="0" indent="0" algn="l" rtl="0">
              <a:spcBef>
                <a:spcPts val="1600"/>
              </a:spcBef>
              <a:spcAft>
                <a:spcPts val="0"/>
              </a:spcAft>
              <a:buNone/>
            </a:pPr>
            <a:r>
              <a:rPr lang="en-GB" dirty="0" smtClean="0"/>
              <a:t>Objective</a:t>
            </a:r>
            <a:endParaRPr dirty="0"/>
          </a:p>
          <a:p>
            <a:pPr marL="457200" lvl="0" indent="-317500" algn="l" rtl="0">
              <a:spcBef>
                <a:spcPts val="1600"/>
              </a:spcBef>
              <a:spcAft>
                <a:spcPts val="0"/>
              </a:spcAft>
              <a:buSzPts val="1400"/>
              <a:buChar char="●"/>
            </a:pPr>
            <a:r>
              <a:rPr lang="en-GB" sz="1400" dirty="0"/>
              <a:t>An improved reactive auto-scaler can be used by general web </a:t>
            </a:r>
            <a:r>
              <a:rPr lang="en-GB" sz="1400" dirty="0" smtClean="0"/>
              <a:t>applications</a:t>
            </a:r>
            <a:endParaRPr sz="1000" dirty="0"/>
          </a:p>
          <a:p>
            <a:pPr marL="914400" lvl="1" indent="-317500" algn="l" rtl="0">
              <a:spcBef>
                <a:spcPts val="0"/>
              </a:spcBef>
              <a:spcAft>
                <a:spcPts val="0"/>
              </a:spcAft>
              <a:buSzPts val="1400"/>
              <a:buChar char="○"/>
            </a:pPr>
            <a:r>
              <a:rPr lang="en-US" dirty="0" smtClean="0"/>
              <a:t>Minimizes cost while meeting SLA requirements</a:t>
            </a:r>
            <a:endParaRPr lang="en-GB" dirty="0" smtClean="0"/>
          </a:p>
          <a:p>
            <a:pPr marL="914400" lvl="1" indent="-317500" algn="l" rtl="0">
              <a:spcBef>
                <a:spcPts val="0"/>
              </a:spcBef>
              <a:spcAft>
                <a:spcPts val="0"/>
              </a:spcAft>
              <a:buSzPts val="1400"/>
              <a:buChar char="○"/>
            </a:pPr>
            <a:r>
              <a:rPr lang="en-GB" dirty="0" smtClean="0"/>
              <a:t>Dynamic </a:t>
            </a:r>
            <a:r>
              <a:rPr lang="en-GB" dirty="0"/>
              <a:t>upper </a:t>
            </a:r>
            <a:r>
              <a:rPr lang="en-GB" dirty="0" smtClean="0"/>
              <a:t>threshold</a:t>
            </a:r>
            <a:endParaRPr dirty="0"/>
          </a:p>
          <a:p>
            <a:pPr marL="914400" lvl="1" indent="-317500" algn="l" rtl="0">
              <a:spcBef>
                <a:spcPts val="0"/>
              </a:spcBef>
              <a:spcAft>
                <a:spcPts val="0"/>
              </a:spcAft>
              <a:buSzPts val="1400"/>
              <a:buChar char="○"/>
            </a:pPr>
            <a:r>
              <a:rPr lang="en-GB" dirty="0"/>
              <a:t>Dynamic cloud resource provisioning</a:t>
            </a:r>
            <a:endParaRP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t>
            </a:r>
            <a:r>
              <a:rPr lang="en-GB" dirty="0" smtClean="0"/>
              <a:t>he </a:t>
            </a:r>
            <a:r>
              <a:rPr lang="en-GB" dirty="0"/>
              <a:t>proposed auto-scaler</a:t>
            </a:r>
            <a:endParaRPr dirty="0"/>
          </a:p>
        </p:txBody>
      </p:sp>
      <p:sp>
        <p:nvSpPr>
          <p:cNvPr id="121" name="Google Shape;121;p18"/>
          <p:cNvSpPr txBox="1">
            <a:spLocks noGrp="1"/>
          </p:cNvSpPr>
          <p:nvPr>
            <p:ph type="body" idx="1"/>
          </p:nvPr>
        </p:nvSpPr>
        <p:spPr>
          <a:xfrm>
            <a:off x="311700" y="1229875"/>
            <a:ext cx="8520600" cy="285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smtClean="0"/>
              <a:t>Uses Fuzzy logic</a:t>
            </a:r>
            <a:endParaRPr dirty="0" smtClean="0"/>
          </a:p>
          <a:p>
            <a:pPr marL="914400" lvl="1" indent="-317500" algn="l" rtl="0">
              <a:spcBef>
                <a:spcPts val="0"/>
              </a:spcBef>
              <a:spcAft>
                <a:spcPts val="0"/>
              </a:spcAft>
              <a:buSzPts val="1400"/>
              <a:buChar char="-"/>
            </a:pPr>
            <a:r>
              <a:rPr lang="en-GB" dirty="0" smtClean="0"/>
              <a:t>Implement scaling rules</a:t>
            </a:r>
          </a:p>
          <a:p>
            <a:pPr marL="914400" lvl="1" indent="-317500" algn="l" rtl="0">
              <a:spcBef>
                <a:spcPts val="0"/>
              </a:spcBef>
              <a:spcAft>
                <a:spcPts val="0"/>
              </a:spcAft>
              <a:buSzPts val="1400"/>
              <a:buChar char="-"/>
            </a:pPr>
            <a:r>
              <a:rPr lang="en-GB" dirty="0" smtClean="0"/>
              <a:t>Dynamically adds and removes VMs</a:t>
            </a:r>
          </a:p>
          <a:p>
            <a:pPr marL="914400" lvl="1" indent="-317500" algn="l" rtl="0">
              <a:spcBef>
                <a:spcPts val="0"/>
              </a:spcBef>
              <a:spcAft>
                <a:spcPts val="0"/>
              </a:spcAft>
              <a:buSzPts val="1400"/>
              <a:buChar char="-"/>
            </a:pPr>
            <a:r>
              <a:rPr lang="en-GB" dirty="0" smtClean="0"/>
              <a:t>Dynamically adjusts the scaling threshold</a:t>
            </a:r>
          </a:p>
          <a:p>
            <a:pPr lvl="2">
              <a:spcBef>
                <a:spcPts val="0"/>
              </a:spcBef>
              <a:buFont typeface="Roboto"/>
              <a:buChar char="-"/>
            </a:pPr>
            <a:r>
              <a:rPr lang="en-GB" dirty="0"/>
              <a:t>Response Time, Cluster </a:t>
            </a:r>
            <a:r>
              <a:rPr lang="en-GB" dirty="0" smtClean="0"/>
              <a:t>Size</a:t>
            </a:r>
            <a:endParaRPr dirty="0" smtClean="0"/>
          </a:p>
          <a:p>
            <a:pPr marL="457200" lvl="0" indent="-342900" algn="l" rtl="0">
              <a:spcBef>
                <a:spcPts val="0"/>
              </a:spcBef>
              <a:spcAft>
                <a:spcPts val="0"/>
              </a:spcAft>
              <a:buSzPts val="1800"/>
              <a:buChar char="-"/>
            </a:pPr>
            <a:r>
              <a:rPr lang="en-GB" dirty="0" smtClean="0"/>
              <a:t>Metrics</a:t>
            </a:r>
            <a:endParaRPr dirty="0"/>
          </a:p>
          <a:p>
            <a:pPr marL="914400" lvl="1" indent="-317500" algn="l" rtl="0">
              <a:spcBef>
                <a:spcPts val="0"/>
              </a:spcBef>
              <a:spcAft>
                <a:spcPts val="0"/>
              </a:spcAft>
              <a:buSzPts val="1400"/>
              <a:buChar char="-"/>
            </a:pPr>
            <a:r>
              <a:rPr lang="en-GB" dirty="0"/>
              <a:t>CPU Load</a:t>
            </a:r>
            <a:endParaRPr dirty="0"/>
          </a:p>
          <a:p>
            <a:pPr marL="914400" lvl="1" indent="-317500" algn="l" rtl="0">
              <a:spcBef>
                <a:spcPts val="0"/>
              </a:spcBef>
              <a:spcAft>
                <a:spcPts val="0"/>
              </a:spcAft>
              <a:buSzPts val="1400"/>
              <a:buChar char="-"/>
            </a:pPr>
            <a:r>
              <a:rPr lang="en-GB" dirty="0"/>
              <a:t>Response Time</a:t>
            </a:r>
            <a:endParaRPr dirty="0"/>
          </a:p>
          <a:p>
            <a:pPr marL="914400" lvl="1" indent="-317500" algn="l" rtl="0">
              <a:spcBef>
                <a:spcPts val="0"/>
              </a:spcBef>
              <a:spcAft>
                <a:spcPts val="0"/>
              </a:spcAft>
              <a:buSzPts val="1400"/>
              <a:buChar char="-"/>
            </a:pPr>
            <a:r>
              <a:rPr lang="en-GB" dirty="0"/>
              <a:t>Cluster size</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is fuzzy logic</a:t>
            </a:r>
            <a:endParaRPr/>
          </a:p>
        </p:txBody>
      </p:sp>
      <p:sp>
        <p:nvSpPr>
          <p:cNvPr id="127" name="Google Shape;127;p19"/>
          <p:cNvSpPr txBox="1">
            <a:spLocks noGrp="1"/>
          </p:cNvSpPr>
          <p:nvPr>
            <p:ph type="body" idx="1"/>
          </p:nvPr>
        </p:nvSpPr>
        <p:spPr>
          <a:xfrm>
            <a:off x="311700" y="1229875"/>
            <a:ext cx="7989300" cy="208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Not just about true or false</a:t>
            </a:r>
            <a:endParaRPr/>
          </a:p>
          <a:p>
            <a:pPr marL="457200" lvl="0" indent="-342900" algn="l" rtl="0">
              <a:spcBef>
                <a:spcPts val="0"/>
              </a:spcBef>
              <a:spcAft>
                <a:spcPts val="0"/>
              </a:spcAft>
              <a:buSzPts val="1800"/>
              <a:buChar char="-"/>
            </a:pPr>
            <a:r>
              <a:rPr lang="en-GB"/>
              <a:t>Degree of truth -&gt; continuous value between 0.0 and 1.0</a:t>
            </a:r>
            <a:endParaRPr/>
          </a:p>
          <a:p>
            <a:pPr marL="457200" lvl="0" indent="-342900" algn="l" rtl="0">
              <a:spcBef>
                <a:spcPts val="0"/>
              </a:spcBef>
              <a:spcAft>
                <a:spcPts val="0"/>
              </a:spcAft>
              <a:buSzPts val="1800"/>
              <a:buChar char="-"/>
            </a:pPr>
            <a:r>
              <a:rPr lang="en-GB"/>
              <a:t>Linguistic terms ‘if CPU is HIGH then CLOSE SOME PROCESS</a:t>
            </a:r>
            <a:endParaRPr/>
          </a:p>
          <a:p>
            <a:pPr marL="457200" lvl="0" indent="-342900" algn="l" rtl="0">
              <a:spcBef>
                <a:spcPts val="0"/>
              </a:spcBef>
              <a:spcAft>
                <a:spcPts val="0"/>
              </a:spcAft>
              <a:buSzPts val="1800"/>
              <a:buChar char="-"/>
            </a:pPr>
            <a:r>
              <a:rPr lang="en-GB"/>
              <a:t>Human-like reasoning (vagueness).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Two fuzzy engines</a:t>
            </a:r>
            <a:endParaRPr/>
          </a:p>
        </p:txBody>
      </p:sp>
      <p:sp>
        <p:nvSpPr>
          <p:cNvPr id="133" name="Google Shape;133;p20"/>
          <p:cNvSpPr txBox="1">
            <a:spLocks noGrp="1"/>
          </p:cNvSpPr>
          <p:nvPr>
            <p:ph type="body" idx="1"/>
          </p:nvPr>
        </p:nvSpPr>
        <p:spPr>
          <a:xfrm>
            <a:off x="311700" y="1229875"/>
            <a:ext cx="78858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One produces dynamic upper threshold  -&gt; trigger adding VMs</a:t>
            </a:r>
            <a:endParaRPr dirty="0"/>
          </a:p>
          <a:p>
            <a:pPr marL="457200" lvl="0" indent="-317500" algn="l" rtl="0">
              <a:spcBef>
                <a:spcPts val="1600"/>
              </a:spcBef>
              <a:spcAft>
                <a:spcPts val="0"/>
              </a:spcAft>
              <a:buSzPts val="1400"/>
              <a:buChar char="-"/>
            </a:pPr>
            <a:r>
              <a:rPr lang="en-GB" sz="1400" dirty="0"/>
              <a:t>Input: Response Time, Cluster Size</a:t>
            </a:r>
            <a:endParaRPr sz="1400" dirty="0"/>
          </a:p>
          <a:p>
            <a:pPr marL="457200" lvl="0" indent="-317500" algn="l" rtl="0">
              <a:spcBef>
                <a:spcPts val="0"/>
              </a:spcBef>
              <a:spcAft>
                <a:spcPts val="0"/>
              </a:spcAft>
              <a:buSzPts val="1400"/>
              <a:buChar char="-"/>
            </a:pPr>
            <a:r>
              <a:rPr lang="en-GB" sz="1400" dirty="0"/>
              <a:t>Output: Upper threshold in proportion of SLA</a:t>
            </a:r>
            <a:endParaRPr sz="1400" dirty="0"/>
          </a:p>
          <a:p>
            <a:pPr marL="457200" lvl="0" indent="-317500" algn="l" rtl="0">
              <a:spcBef>
                <a:spcPts val="0"/>
              </a:spcBef>
              <a:spcAft>
                <a:spcPts val="0"/>
              </a:spcAft>
              <a:buSzPts val="1400"/>
              <a:buChar char="-"/>
            </a:pPr>
            <a:r>
              <a:rPr lang="en-GB" sz="1400" dirty="0"/>
              <a:t>Rules: Gradually increase upper threshold when cluster size gets larger</a:t>
            </a:r>
            <a:endParaRPr sz="1400" dirty="0"/>
          </a:p>
          <a:p>
            <a:pPr marL="0" lvl="0" indent="0" algn="l" rtl="0">
              <a:spcBef>
                <a:spcPts val="1600"/>
              </a:spcBef>
              <a:spcAft>
                <a:spcPts val="0"/>
              </a:spcAft>
              <a:buNone/>
            </a:pPr>
            <a:r>
              <a:rPr lang="en-GB" dirty="0"/>
              <a:t>One produces the cluster size </a:t>
            </a:r>
            <a:r>
              <a:rPr lang="en-GB" dirty="0" smtClean="0"/>
              <a:t>-&gt; </a:t>
            </a:r>
            <a:r>
              <a:rPr lang="en-GB" dirty="0"/>
              <a:t>how many VMs to add</a:t>
            </a:r>
            <a:endParaRPr dirty="0"/>
          </a:p>
          <a:p>
            <a:pPr marL="457200" lvl="0" indent="-317500" algn="l" rtl="0">
              <a:spcBef>
                <a:spcPts val="1600"/>
              </a:spcBef>
              <a:spcAft>
                <a:spcPts val="0"/>
              </a:spcAft>
              <a:buSzPts val="1400"/>
              <a:buChar char="-"/>
            </a:pPr>
            <a:r>
              <a:rPr lang="en-GB" sz="1400" dirty="0"/>
              <a:t>Input: CPU Load, Cluster Size</a:t>
            </a:r>
            <a:endParaRPr sz="1400" dirty="0"/>
          </a:p>
          <a:p>
            <a:pPr marL="457200" lvl="0" indent="-317500" algn="l" rtl="0">
              <a:spcBef>
                <a:spcPts val="0"/>
              </a:spcBef>
              <a:spcAft>
                <a:spcPts val="0"/>
              </a:spcAft>
              <a:buSzPts val="1400"/>
              <a:buChar char="-"/>
            </a:pPr>
            <a:r>
              <a:rPr lang="en-GB" sz="1400" dirty="0"/>
              <a:t>Output: Cluster size in proportion of maximum number of virtual machines</a:t>
            </a:r>
            <a:endParaRPr sz="1400" dirty="0"/>
          </a:p>
          <a:p>
            <a:pPr marL="457200" lvl="0" indent="-317500" algn="l" rtl="0">
              <a:spcBef>
                <a:spcPts val="0"/>
              </a:spcBef>
              <a:spcAft>
                <a:spcPts val="0"/>
              </a:spcAft>
              <a:buSzPts val="1400"/>
              <a:buChar char="-"/>
            </a:pPr>
            <a:r>
              <a:rPr lang="en-GB" sz="1400" dirty="0"/>
              <a:t>Rules: Conservative when cluster size is small and nearly </a:t>
            </a:r>
            <a:r>
              <a:rPr lang="en-GB" sz="1400" dirty="0" smtClean="0"/>
              <a:t>reached </a:t>
            </a:r>
            <a:r>
              <a:rPr lang="en-GB" sz="1400" dirty="0"/>
              <a:t>maximum</a:t>
            </a:r>
            <a:endParaRP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1701</Words>
  <Application>Microsoft Macintosh PowerPoint</Application>
  <PresentationFormat>On-screen Show (16:9)</PresentationFormat>
  <Paragraphs>218</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Times New Roman</vt:lpstr>
      <vt:lpstr>Geometric</vt:lpstr>
      <vt:lpstr>A Fuzzy-based Auto-scaler for Web Applications in Cloud Computing Environments</vt:lpstr>
      <vt:lpstr>Outline</vt:lpstr>
      <vt:lpstr>What is auto-scaling?</vt:lpstr>
      <vt:lpstr>Cloud Computing</vt:lpstr>
      <vt:lpstr>Why is auto-scaling hard?</vt:lpstr>
      <vt:lpstr>Motivation and Objectives</vt:lpstr>
      <vt:lpstr>The proposed auto-scaler</vt:lpstr>
      <vt:lpstr>What is fuzzy logic</vt:lpstr>
      <vt:lpstr>Two fuzzy engines</vt:lpstr>
      <vt:lpstr>What is CPU Load?</vt:lpstr>
      <vt:lpstr>System Overview</vt:lpstr>
      <vt:lpstr>Experimental Setup</vt:lpstr>
      <vt:lpstr>Experiment - Auto-scalers</vt:lpstr>
      <vt:lpstr>Experimental Results</vt:lpstr>
      <vt:lpstr>Experiment Result - Dynamic Provisioning</vt:lpstr>
      <vt:lpstr>Experiment Result - Dynamic Upper threshold </vt:lpstr>
      <vt:lpstr>Conclusion and future work</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Fuzzy-based Auto-scaler for Web Applications in Cloud Computing Environments</dc:title>
  <cp:lastModifiedBy>Microsoft Office User</cp:lastModifiedBy>
  <cp:revision>23</cp:revision>
  <dcterms:modified xsi:type="dcterms:W3CDTF">2018-11-19T05:35:04Z</dcterms:modified>
</cp:coreProperties>
</file>