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8" r:id="rId3"/>
    <p:sldId id="259" r:id="rId4"/>
    <p:sldId id="261" r:id="rId5"/>
    <p:sldId id="264" r:id="rId6"/>
    <p:sldId id="266" r:id="rId7"/>
    <p:sldId id="262" r:id="rId8"/>
    <p:sldId id="263" r:id="rId9"/>
    <p:sldId id="265" r:id="rId10"/>
    <p:sldId id="275" r:id="rId11"/>
    <p:sldId id="267" r:id="rId12"/>
    <p:sldId id="269" r:id="rId13"/>
    <p:sldId id="268" r:id="rId14"/>
    <p:sldId id="270" r:id="rId15"/>
    <p:sldId id="276"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199" autoAdjust="0"/>
  </p:normalViewPr>
  <p:slideViewPr>
    <p:cSldViewPr>
      <p:cViewPr>
        <p:scale>
          <a:sx n="75" d="100"/>
          <a:sy n="75" d="100"/>
        </p:scale>
        <p:origin x="-2664" y="-58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8BA16F-ED36-421B-8D98-48FA82781EE9}" type="datetimeFigureOut">
              <a:rPr lang="en-US" smtClean="0"/>
              <a:pPr/>
              <a:t>4/4/2018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0106D0-70E7-4BA4-8CC3-C35A5F077E63}" type="slidenum">
              <a:rPr lang="en-US" smtClean="0"/>
              <a:pPr/>
              <a:t>‹#›</a:t>
            </a:fld>
            <a:endParaRPr lang="en-US"/>
          </a:p>
        </p:txBody>
      </p:sp>
    </p:spTree>
    <p:extLst>
      <p:ext uri="{BB962C8B-B14F-4D97-AF65-F5344CB8AC3E}">
        <p14:creationId xmlns:p14="http://schemas.microsoft.com/office/powerpoint/2010/main" val="3065708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n.wikipedia.org/wiki/Machine_learning"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en.wikipedia.org/wiki/Task_parallelism" TargetMode="External"/><Relationship Id="rId5" Type="http://schemas.openxmlformats.org/officeDocument/2006/relationships/hyperlink" Target="http://en.wikipedia.org/wiki/Data_parallelism" TargetMode="External"/><Relationship Id="rId4" Type="http://schemas.openxmlformats.org/officeDocument/2006/relationships/hyperlink" Target="https://en.wikipedia.org/wiki/Algorithm"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t>
            </a:r>
            <a:r>
              <a:rPr lang="en-US" b="1" dirty="0" smtClean="0"/>
              <a:t>hitchhiker’s guide to the galaxy</a:t>
            </a:r>
            <a:r>
              <a:rPr lang="en-US" b="1" baseline="0" dirty="0" smtClean="0"/>
              <a:t> </a:t>
            </a:r>
            <a:r>
              <a:rPr lang="en-US" baseline="0" dirty="0" smtClean="0"/>
              <a:t>a humorous British radio program written by </a:t>
            </a:r>
            <a:r>
              <a:rPr lang="en-US" b="1" baseline="0" dirty="0" smtClean="0"/>
              <a:t>Douglas Adams</a:t>
            </a:r>
            <a:r>
              <a:rPr lang="en-US" baseline="0" dirty="0" smtClean="0"/>
              <a:t>, which later become a </a:t>
            </a:r>
            <a:r>
              <a:rPr lang="en-US" b="1" baseline="0" dirty="0" smtClean="0"/>
              <a:t>book</a:t>
            </a:r>
            <a:r>
              <a:rPr lang="en-US" baseline="0" dirty="0" smtClean="0"/>
              <a:t> and </a:t>
            </a:r>
            <a:r>
              <a:rPr lang="en-US" b="1" baseline="0" dirty="0" smtClean="0"/>
              <a:t>TV program</a:t>
            </a:r>
            <a:r>
              <a:rPr lang="en-US" baseline="0" dirty="0" smtClean="0"/>
              <a:t>.</a:t>
            </a:r>
          </a:p>
          <a:p>
            <a:r>
              <a:rPr lang="en-US" dirty="0" smtClean="0"/>
              <a:t>It is a science fiction story about</a:t>
            </a:r>
            <a:r>
              <a:rPr lang="en-US" baseline="0" dirty="0" smtClean="0"/>
              <a:t> an Englishman </a:t>
            </a:r>
            <a:r>
              <a:rPr lang="en-US" b="1" baseline="0" dirty="0" smtClean="0"/>
              <a:t>Arthur Dent </a:t>
            </a:r>
            <a:r>
              <a:rPr lang="en-US" baseline="0" dirty="0" smtClean="0"/>
              <a:t>who gets on a spaceship just before the earth is destroyed.</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 group of hyper-intelligent beings demand to learn the Answer to </a:t>
            </a:r>
            <a:r>
              <a:rPr lang="en-US" b="1" dirty="0" smtClean="0"/>
              <a:t>the Ultimate Question of Life, The Universe, and Everything </a:t>
            </a:r>
            <a:r>
              <a:rPr lang="en-US" dirty="0" smtClean="0"/>
              <a:t>from the supercomputer, </a:t>
            </a:r>
            <a:r>
              <a:rPr lang="en-US" b="1" dirty="0" smtClean="0"/>
              <a:t>Deep Thought</a:t>
            </a:r>
            <a:r>
              <a:rPr lang="en-US" dirty="0" smtClean="0"/>
              <a:t>, specially built for this purpose. It takes Deep Thought 7½ million years to compute and check the answer.</a:t>
            </a:r>
            <a:endParaRPr lang="en-US" dirty="0"/>
          </a:p>
        </p:txBody>
      </p:sp>
      <p:sp>
        <p:nvSpPr>
          <p:cNvPr id="4" name="Slide Number Placeholder 3"/>
          <p:cNvSpPr>
            <a:spLocks noGrp="1"/>
          </p:cNvSpPr>
          <p:nvPr>
            <p:ph type="sldNum" sz="quarter" idx="10"/>
          </p:nvPr>
        </p:nvSpPr>
        <p:spPr/>
        <p:txBody>
          <a:bodyPr/>
          <a:lstStyle/>
          <a:p>
            <a:fld id="{720106D0-70E7-4BA4-8CC3-C35A5F077E6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Proceedings of the 8th ACM European Conference on Computer Systems. ACM, 2013</a:t>
            </a:r>
          </a:p>
          <a:p>
            <a:r>
              <a:rPr lang="en-US" dirty="0" smtClean="0"/>
              <a:t>Researchers from Berkley</a:t>
            </a:r>
            <a:r>
              <a:rPr lang="en-US" baseline="0" dirty="0" smtClean="0"/>
              <a:t> and MIT</a:t>
            </a:r>
            <a:endParaRPr lang="en-US" dirty="0"/>
          </a:p>
        </p:txBody>
      </p:sp>
      <p:sp>
        <p:nvSpPr>
          <p:cNvPr id="4" name="Slide Number Placeholder 3"/>
          <p:cNvSpPr>
            <a:spLocks noGrp="1"/>
          </p:cNvSpPr>
          <p:nvPr>
            <p:ph type="sldNum" sz="quarter" idx="10"/>
          </p:nvPr>
        </p:nvSpPr>
        <p:spPr/>
        <p:txBody>
          <a:bodyPr/>
          <a:lstStyle/>
          <a:p>
            <a:fld id="{720106D0-70E7-4BA4-8CC3-C35A5F077E63}" type="slidenum">
              <a:rPr lang="en-US" smtClean="0"/>
              <a:pPr/>
              <a:t>18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answer, which turns out to be 42. Deep Thought points out that the answer seems meaningless because the beings who instructed</a:t>
            </a:r>
            <a:r>
              <a:rPr lang="en-US" baseline="0" dirty="0" smtClean="0"/>
              <a:t> </a:t>
            </a:r>
            <a:r>
              <a:rPr lang="en-US" dirty="0" smtClean="0"/>
              <a:t>it never actually knew what the Question was.</a:t>
            </a:r>
            <a:endParaRPr lang="en-US" dirty="0"/>
          </a:p>
        </p:txBody>
      </p:sp>
      <p:sp>
        <p:nvSpPr>
          <p:cNvPr id="4" name="Slide Number Placeholder 3"/>
          <p:cNvSpPr>
            <a:spLocks noGrp="1"/>
          </p:cNvSpPr>
          <p:nvPr>
            <p:ph type="sldNum" sz="quarter" idx="10"/>
          </p:nvPr>
        </p:nvSpPr>
        <p:spPr/>
        <p:txBody>
          <a:bodyPr/>
          <a:lstStyle/>
          <a:p>
            <a:fld id="{720106D0-70E7-4BA4-8CC3-C35A5F077E63}" type="slidenum">
              <a:rPr lang="en-US" smtClean="0"/>
              <a:pPr/>
              <a:t>19</a:t>
            </a:fld>
            <a:endParaRPr lang="en-US"/>
          </a:p>
        </p:txBody>
      </p:sp>
    </p:spTree>
    <p:extLst>
      <p:ext uri="{BB962C8B-B14F-4D97-AF65-F5344CB8AC3E}">
        <p14:creationId xmlns:p14="http://schemas.microsoft.com/office/powerpoint/2010/main" val="710716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-Spark is well-suited to </a:t>
            </a:r>
            <a:r>
              <a:rPr lang="en-US" sz="1200" b="0" i="0" u="none" strike="noStrike" kern="1200" dirty="0" smtClean="0">
                <a:solidFill>
                  <a:schemeClr val="tx1"/>
                </a:solidFill>
                <a:latin typeface="+mn-lt"/>
                <a:ea typeface="+mn-ea"/>
                <a:cs typeface="+mn-cs"/>
                <a:hlinkClick r:id="rId3" tooltip="Machine learning"/>
              </a:rPr>
              <a:t>machine learning</a:t>
            </a:r>
            <a:r>
              <a:rPr lang="en-US" sz="1200" b="0" i="0" kern="1200" dirty="0" smtClean="0">
                <a:solidFill>
                  <a:schemeClr val="tx1"/>
                </a:solidFill>
                <a:latin typeface="+mn-lt"/>
                <a:ea typeface="+mn-ea"/>
                <a:cs typeface="+mn-cs"/>
              </a:rPr>
              <a:t> </a:t>
            </a:r>
            <a:r>
              <a:rPr lang="en-US" sz="1200" b="0" i="0" u="none" strike="noStrike" kern="1200" dirty="0" smtClean="0">
                <a:solidFill>
                  <a:schemeClr val="tx1"/>
                </a:solidFill>
                <a:latin typeface="+mn-lt"/>
                <a:ea typeface="+mn-ea"/>
                <a:cs typeface="+mn-cs"/>
                <a:hlinkClick r:id="rId4" tooltip="Algorithm"/>
              </a:rPr>
              <a:t>algorithms</a:t>
            </a:r>
            <a:r>
              <a:rPr lang="en-US" sz="1200" b="0" i="0" u="none" strike="noStrike" kern="1200" baseline="0" dirty="0" smtClean="0">
                <a:solidFill>
                  <a:schemeClr val="tx1"/>
                </a:solidFill>
                <a:latin typeface="+mn-lt"/>
                <a:ea typeface="+mn-ea"/>
                <a:cs typeface="+mn-cs"/>
              </a:rPr>
              <a:t> has </a:t>
            </a:r>
            <a:r>
              <a:rPr lang="en-US" sz="1200" b="0" i="0" kern="1200" dirty="0" smtClean="0">
                <a:solidFill>
                  <a:schemeClr val="tx1"/>
                </a:solidFill>
                <a:latin typeface="+mn-lt"/>
                <a:ea typeface="+mn-ea"/>
                <a:cs typeface="+mn-cs"/>
              </a:rPr>
              <a:t>multi-stage in-memory primitives.</a:t>
            </a:r>
          </a:p>
          <a:p>
            <a:r>
              <a:rPr lang="en-US" sz="1200" b="0" i="0" kern="1200" dirty="0" smtClean="0">
                <a:solidFill>
                  <a:schemeClr val="tx1"/>
                </a:solidFill>
                <a:latin typeface="+mn-lt"/>
                <a:ea typeface="+mn-ea"/>
                <a:cs typeface="+mn-cs"/>
              </a:rPr>
              <a:t>-One key difference between these two technologies is that Spark performs </a:t>
            </a:r>
            <a:r>
              <a:rPr lang="en-US" sz="1200" b="0" i="0" u="none" strike="noStrike" kern="1200" dirty="0" smtClean="0">
                <a:solidFill>
                  <a:schemeClr val="tx1"/>
                </a:solidFill>
                <a:latin typeface="+mn-lt"/>
                <a:ea typeface="+mn-ea"/>
                <a:cs typeface="+mn-cs"/>
                <a:hlinkClick r:id="rId5"/>
              </a:rPr>
              <a:t>Data-Parallel computations</a:t>
            </a:r>
            <a:r>
              <a:rPr lang="en-US" sz="1200" b="0" i="0" kern="1200" dirty="0" smtClean="0">
                <a:solidFill>
                  <a:schemeClr val="tx1"/>
                </a:solidFill>
                <a:latin typeface="+mn-lt"/>
                <a:ea typeface="+mn-ea"/>
                <a:cs typeface="+mn-cs"/>
              </a:rPr>
              <a:t> while Storm performs </a:t>
            </a:r>
            <a:r>
              <a:rPr lang="en-US" sz="1200" b="0" i="0" u="none" strike="noStrike" kern="1200" dirty="0" smtClean="0">
                <a:solidFill>
                  <a:schemeClr val="tx1"/>
                </a:solidFill>
                <a:latin typeface="+mn-lt"/>
                <a:ea typeface="+mn-ea"/>
                <a:cs typeface="+mn-cs"/>
                <a:hlinkClick r:id="rId6"/>
              </a:rPr>
              <a:t>Task-Parallel computations</a:t>
            </a:r>
            <a:r>
              <a:rPr lang="en-US" sz="1200" b="0" i="0" kern="1200" dirty="0" smtClean="0">
                <a:solidFill>
                  <a:schemeClr val="tx1"/>
                </a:solidFill>
                <a:latin typeface="+mn-lt"/>
                <a:ea typeface="+mn-ea"/>
                <a:cs typeface="+mn-cs"/>
              </a:rPr>
              <a:t>. </a:t>
            </a:r>
          </a:p>
          <a:p>
            <a:r>
              <a:rPr lang="en-US" dirty="0" smtClean="0"/>
              <a:t>-Parameter sweep applications execute the same piece of code multiple times with unique sets of input parameters. </a:t>
            </a:r>
          </a:p>
          <a:p>
            <a:r>
              <a:rPr lang="en-US" dirty="0" smtClean="0"/>
              <a:t>-HPC tasks need large amounts of computing power for short periods of time, whereas High Throughput Computing tasks also require large amounts of computing, but for much longer times (months and years, rather than hours and days). </a:t>
            </a:r>
            <a:endParaRPr lang="en-US" dirty="0"/>
          </a:p>
        </p:txBody>
      </p:sp>
      <p:sp>
        <p:nvSpPr>
          <p:cNvPr id="4" name="Slide Number Placeholder 3"/>
          <p:cNvSpPr>
            <a:spLocks noGrp="1"/>
          </p:cNvSpPr>
          <p:nvPr>
            <p:ph type="sldNum" sz="quarter" idx="10"/>
          </p:nvPr>
        </p:nvSpPr>
        <p:spPr/>
        <p:txBody>
          <a:bodyPr/>
          <a:lstStyle/>
          <a:p>
            <a:fld id="{720106D0-70E7-4BA4-8CC3-C35A5F077E63}"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OLAP</a:t>
            </a:r>
            <a:r>
              <a:rPr lang="en-US" baseline="0" dirty="0" smtClean="0"/>
              <a:t> </a:t>
            </a:r>
            <a:r>
              <a:rPr lang="en-US" dirty="0" smtClean="0"/>
              <a:t>computer-based technique of analyzing data to look for insights</a:t>
            </a:r>
          </a:p>
          <a:p>
            <a:r>
              <a:rPr lang="en-US" dirty="0" smtClean="0"/>
              <a:t>OLTP facilitates and manages transaction-oriented applications typically for data entry and retrieval transaction processing.</a:t>
            </a:r>
            <a:endParaRPr lang="en-US" dirty="0"/>
          </a:p>
        </p:txBody>
      </p:sp>
      <p:sp>
        <p:nvSpPr>
          <p:cNvPr id="4" name="Slide Number Placeholder 3"/>
          <p:cNvSpPr>
            <a:spLocks noGrp="1"/>
          </p:cNvSpPr>
          <p:nvPr>
            <p:ph type="sldNum" sz="quarter" idx="10"/>
          </p:nvPr>
        </p:nvSpPr>
        <p:spPr/>
        <p:txBody>
          <a:bodyPr/>
          <a:lstStyle/>
          <a:p>
            <a:fld id="{720106D0-70E7-4BA4-8CC3-C35A5F077E63}"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-Compute Intensity, the </a:t>
            </a:r>
            <a:r>
              <a:rPr lang="en-US" b="1" dirty="0" smtClean="0"/>
              <a:t>number of arithmetic operations per I/O or global memory reference</a:t>
            </a:r>
            <a:r>
              <a:rPr lang="en-US" dirty="0" smtClean="0"/>
              <a:t>. In many signal processing applications today it is well over 50:1 and increasing with algorithmic complexity.</a:t>
            </a:r>
          </a:p>
          <a:p>
            <a:r>
              <a:rPr lang="en-US" dirty="0" smtClean="0"/>
              <a:t>-Data Parallelism exists in a kernel if the same function is applied to all records of an input stream and a number of records can be processed simultaneously without </a:t>
            </a:r>
            <a:r>
              <a:rPr lang="en-US" b="1" dirty="0" smtClean="0"/>
              <a:t>waiting for results from previous records</a:t>
            </a:r>
            <a:r>
              <a:rPr lang="en-US" dirty="0" smtClean="0"/>
              <a:t>.</a:t>
            </a:r>
          </a:p>
          <a:p>
            <a:r>
              <a:rPr lang="en-US" dirty="0" smtClean="0"/>
              <a:t>-Data Locality is a specific type of temporal locality common in signal and media processing applications where data is produced once, </a:t>
            </a:r>
            <a:r>
              <a:rPr lang="en-US" b="1" dirty="0" smtClean="0"/>
              <a:t>read once or twice later in the application, and never read again</a:t>
            </a:r>
            <a:r>
              <a:rPr lang="en-US" dirty="0" smtClean="0"/>
              <a:t>. </a:t>
            </a:r>
            <a:endParaRPr lang="en-US" dirty="0"/>
          </a:p>
        </p:txBody>
      </p:sp>
      <p:sp>
        <p:nvSpPr>
          <p:cNvPr id="4" name="Slide Number Placeholder 3"/>
          <p:cNvSpPr>
            <a:spLocks noGrp="1"/>
          </p:cNvSpPr>
          <p:nvPr>
            <p:ph type="sldNum" sz="quarter" idx="10"/>
          </p:nvPr>
        </p:nvSpPr>
        <p:spPr/>
        <p:txBody>
          <a:bodyPr/>
          <a:lstStyle/>
          <a:p>
            <a:fld id="{720106D0-70E7-4BA4-8CC3-C35A5F077E63}"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Soft real-time:</a:t>
            </a:r>
            <a:r>
              <a:rPr lang="en-US" b="1" baseline="0" dirty="0" smtClean="0"/>
              <a:t> </a:t>
            </a:r>
            <a:r>
              <a:rPr lang="en-US" dirty="0" smtClean="0"/>
              <a:t>Failure to meet a deadline is considered neither application nor system failure </a:t>
            </a:r>
          </a:p>
          <a:p>
            <a:r>
              <a:rPr lang="en-US" dirty="0" smtClean="0"/>
              <a:t>OLAP is an approach to answering multi-dimensional analytical (MDA) queries swiftly</a:t>
            </a:r>
          </a:p>
          <a:p>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Real time processing </a:t>
            </a:r>
            <a:r>
              <a:rPr lang="en-US" sz="1400" dirty="0" smtClean="0">
                <a:solidFill>
                  <a:schemeClr val="tx1"/>
                </a:solidFill>
              </a:rPr>
              <a:t>is a subset of </a:t>
            </a:r>
            <a:r>
              <a:rPr lang="en-US" sz="1400" b="1" dirty="0" smtClean="0">
                <a:solidFill>
                  <a:schemeClr val="tx1"/>
                </a:solidFill>
              </a:rPr>
              <a:t>interactive or online processing</a:t>
            </a:r>
            <a:r>
              <a:rPr lang="en-US" sz="1400" dirty="0" smtClean="0">
                <a:solidFill>
                  <a:schemeClr val="tx1"/>
                </a:solidFill>
              </a:rPr>
              <a:t>. </a:t>
            </a:r>
            <a:r>
              <a:rPr lang="en-US" sz="1400" b="1" dirty="0" smtClean="0">
                <a:solidFill>
                  <a:schemeClr val="tx1"/>
                </a:solidFill>
              </a:rPr>
              <a:t>Online</a:t>
            </a:r>
            <a:r>
              <a:rPr lang="en-US" sz="1400" dirty="0" smtClean="0">
                <a:solidFill>
                  <a:schemeClr val="tx1"/>
                </a:solidFill>
              </a:rPr>
              <a:t> means that there is </a:t>
            </a:r>
            <a:r>
              <a:rPr lang="en-US" sz="1400" b="1" dirty="0" smtClean="0">
                <a:solidFill>
                  <a:schemeClr val="tx1"/>
                </a:solidFill>
              </a:rPr>
              <a:t>some kind of interactivity involved</a:t>
            </a:r>
            <a:r>
              <a:rPr lang="en-US" sz="1400" dirty="0" smtClean="0">
                <a:solidFill>
                  <a:schemeClr val="tx1"/>
                </a:solidFill>
              </a:rPr>
              <a:t>, but </a:t>
            </a:r>
            <a:r>
              <a:rPr lang="en-US" sz="1400" b="1" dirty="0" smtClean="0">
                <a:solidFill>
                  <a:schemeClr val="tx1"/>
                </a:solidFill>
              </a:rPr>
              <a:t>doesn't</a:t>
            </a:r>
            <a:r>
              <a:rPr lang="en-US" sz="1400" dirty="0" smtClean="0">
                <a:solidFill>
                  <a:schemeClr val="tx1"/>
                </a:solidFill>
              </a:rPr>
              <a:t> enforce </a:t>
            </a:r>
            <a:r>
              <a:rPr lang="en-US" sz="1400" b="1" dirty="0" smtClean="0">
                <a:solidFill>
                  <a:schemeClr val="tx1"/>
                </a:solidFill>
              </a:rPr>
              <a:t>limits in latency</a:t>
            </a:r>
            <a:r>
              <a:rPr lang="en-US" sz="1400" dirty="0" smtClean="0">
                <a:solidFill>
                  <a:schemeClr val="tx1"/>
                </a:solidFill>
              </a:rPr>
              <a:t>. </a:t>
            </a:r>
          </a:p>
          <a:p>
            <a:endParaRPr lang="en-US" dirty="0"/>
          </a:p>
        </p:txBody>
      </p:sp>
      <p:sp>
        <p:nvSpPr>
          <p:cNvPr id="4" name="Slide Number Placeholder 3"/>
          <p:cNvSpPr>
            <a:spLocks noGrp="1"/>
          </p:cNvSpPr>
          <p:nvPr>
            <p:ph type="sldNum" sz="quarter" idx="10"/>
          </p:nvPr>
        </p:nvSpPr>
        <p:spPr/>
        <p:txBody>
          <a:bodyPr/>
          <a:lstStyle/>
          <a:p>
            <a:fld id="{720106D0-70E7-4BA4-8CC3-C35A5F077E63}"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A program consists of several parallelizable parts and several non-parallelizable (sequential) parts.</a:t>
            </a:r>
            <a:endParaRPr lang="en-US" dirty="0"/>
          </a:p>
        </p:txBody>
      </p:sp>
      <p:sp>
        <p:nvSpPr>
          <p:cNvPr id="4" name="Slide Number Placeholder 3"/>
          <p:cNvSpPr>
            <a:spLocks noGrp="1"/>
          </p:cNvSpPr>
          <p:nvPr>
            <p:ph type="sldNum" sz="quarter" idx="10"/>
          </p:nvPr>
        </p:nvSpPr>
        <p:spPr/>
        <p:txBody>
          <a:bodyPr/>
          <a:lstStyle/>
          <a:p>
            <a:fld id="{720106D0-70E7-4BA4-8CC3-C35A5F077E63}"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Local or global</a:t>
            </a:r>
            <a:r>
              <a:rPr lang="en-US" baseline="0" dirty="0" smtClean="0"/>
              <a:t> scheduling: current task or entire workload. e.g.,  workflow</a:t>
            </a:r>
          </a:p>
          <a:p>
            <a:endParaRPr lang="en-US" dirty="0"/>
          </a:p>
          <a:p>
            <a:r>
              <a:rPr lang="en-US" dirty="0"/>
              <a:t>----- Meeting Notes (14/10/15 16:45) -----</a:t>
            </a:r>
          </a:p>
          <a:p>
            <a:r>
              <a:rPr lang="en-US" dirty="0"/>
              <a:t>stages</a:t>
            </a:r>
          </a:p>
          <a:p>
            <a:endParaRPr lang="en-US" dirty="0"/>
          </a:p>
        </p:txBody>
      </p:sp>
      <p:sp>
        <p:nvSpPr>
          <p:cNvPr id="4" name="Slide Number Placeholder 3"/>
          <p:cNvSpPr>
            <a:spLocks noGrp="1"/>
          </p:cNvSpPr>
          <p:nvPr>
            <p:ph type="sldNum" sz="quarter" idx="10"/>
          </p:nvPr>
        </p:nvSpPr>
        <p:spPr/>
        <p:txBody>
          <a:bodyPr/>
          <a:lstStyle/>
          <a:p>
            <a:fld id="{720106D0-70E7-4BA4-8CC3-C35A5F077E63}"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r>
              <a:rPr lang="en-US" dirty="0"/>
              <a:t>----- Meeting Notes (14/10/15 16:45) -----</a:t>
            </a:r>
          </a:p>
          <a:p>
            <a:r>
              <a:rPr lang="en-US" dirty="0"/>
              <a:t>functional non-functional</a:t>
            </a:r>
          </a:p>
        </p:txBody>
      </p:sp>
      <p:sp>
        <p:nvSpPr>
          <p:cNvPr id="4" name="Slide Number Placeholder 3"/>
          <p:cNvSpPr>
            <a:spLocks noGrp="1"/>
          </p:cNvSpPr>
          <p:nvPr>
            <p:ph type="sldNum" sz="quarter" idx="10"/>
          </p:nvPr>
        </p:nvSpPr>
        <p:spPr/>
        <p:txBody>
          <a:bodyPr/>
          <a:lstStyle/>
          <a:p>
            <a:fld id="{720106D0-70E7-4BA4-8CC3-C35A5F077E63}" type="slidenum">
              <a:rPr lang="en-US" smtClean="0"/>
              <a:pPr/>
              <a:t>14</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 Meeting Notes (14/10/15 16:45) -----</a:t>
            </a:r>
          </a:p>
          <a:p>
            <a:r>
              <a:rPr lang="en-US"/>
              <a:t>motivate</a:t>
            </a:r>
          </a:p>
        </p:txBody>
      </p:sp>
      <p:sp>
        <p:nvSpPr>
          <p:cNvPr id="4" name="Slide Number Placeholder 3"/>
          <p:cNvSpPr>
            <a:spLocks noGrp="1"/>
          </p:cNvSpPr>
          <p:nvPr>
            <p:ph type="sldNum" sz="quarter" idx="10"/>
          </p:nvPr>
        </p:nvSpPr>
        <p:spPr/>
        <p:txBody>
          <a:bodyPr/>
          <a:lstStyle/>
          <a:p>
            <a:fld id="{720106D0-70E7-4BA4-8CC3-C35A5F077E63}" type="slidenum">
              <a:rPr lang="en-US" smtClean="0"/>
              <a:pPr/>
              <a:t>17</a:t>
            </a:fld>
            <a:endParaRPr lang="en-US"/>
          </a:p>
        </p:txBody>
      </p:sp>
    </p:spTree>
    <p:extLst>
      <p:ext uri="{BB962C8B-B14F-4D97-AF65-F5344CB8AC3E}">
        <p14:creationId xmlns:p14="http://schemas.microsoft.com/office/powerpoint/2010/main" val="3053257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lgn="ctr">
              <a:defRPr sz="3200">
                <a:solidFill>
                  <a:schemeClr val="tx2">
                    <a:lumMod val="7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400" i="1">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1472" y="428604"/>
            <a:ext cx="7858180" cy="928694"/>
          </a:xfrm>
        </p:spPr>
        <p:txBody>
          <a:bodyPr>
            <a:normAutofit/>
          </a:bodyPr>
          <a:lstStyle>
            <a:lvl1pPr>
              <a:defRPr sz="36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Box 7"/>
          <p:cNvSpPr txBox="1"/>
          <p:nvPr userDrawn="1"/>
        </p:nvSpPr>
        <p:spPr>
          <a:xfrm>
            <a:off x="428596" y="6072206"/>
            <a:ext cx="184731" cy="369332"/>
          </a:xfrm>
          <a:prstGeom prst="rect">
            <a:avLst/>
          </a:prstGeom>
          <a:noFill/>
        </p:spPr>
        <p:txBody>
          <a:bodyPr wrap="none" rtlCol="0">
            <a:spAutoFit/>
          </a:bodyPr>
          <a:lstStyle/>
          <a:p>
            <a:endParaRPr lang="en-US" dirty="0"/>
          </a:p>
        </p:txBody>
      </p:sp>
      <p:sp>
        <p:nvSpPr>
          <p:cNvPr id="12" name="TextBox 11"/>
          <p:cNvSpPr txBox="1"/>
          <p:nvPr userDrawn="1"/>
        </p:nvSpPr>
        <p:spPr>
          <a:xfrm>
            <a:off x="357158" y="6215082"/>
            <a:ext cx="2046138" cy="307777"/>
          </a:xfrm>
          <a:prstGeom prst="rect">
            <a:avLst/>
          </a:prstGeom>
          <a:noFill/>
          <a:effectLst>
            <a:reflection blurRad="6350" stA="50000" endA="300" endPos="90000" dist="50800" dir="5400000" sy="-100000" algn="bl" rotWithShape="0"/>
          </a:effectLst>
        </p:spPr>
        <p:txBody>
          <a:bodyPr wrap="square" rtlCol="0">
            <a:spAutoFit/>
          </a:bodyPr>
          <a:lstStyle/>
          <a:p>
            <a:r>
              <a:rPr lang="en-US" sz="1400" dirty="0" smtClean="0"/>
              <a:t>Adel </a:t>
            </a:r>
            <a:r>
              <a:rPr lang="en-US" sz="1400" dirty="0" err="1" smtClean="0"/>
              <a:t>Nadjaran</a:t>
            </a:r>
            <a:r>
              <a:rPr lang="en-US" sz="1400" baseline="0" dirty="0" smtClean="0"/>
              <a:t> </a:t>
            </a:r>
            <a:r>
              <a:rPr lang="en-US" sz="1400" baseline="0" dirty="0" err="1" smtClean="0"/>
              <a:t>Toosi</a:t>
            </a:r>
            <a:endParaRPr lang="en-US" sz="1400" dirty="0"/>
          </a:p>
        </p:txBody>
      </p:sp>
      <p:pic>
        <p:nvPicPr>
          <p:cNvPr id="22536" name="Picture 8" descr="tree-01.jpg (2000×1082)"/>
          <p:cNvPicPr>
            <a:picLocks noChangeAspect="1" noChangeArrowheads="1"/>
          </p:cNvPicPr>
          <p:nvPr userDrawn="1"/>
        </p:nvPicPr>
        <p:blipFill>
          <a:blip r:embed="rId2" cstate="print"/>
          <a:srcRect/>
          <a:stretch>
            <a:fillRect/>
          </a:stretch>
        </p:blipFill>
        <p:spPr bwMode="auto">
          <a:xfrm>
            <a:off x="7748575" y="6067591"/>
            <a:ext cx="1143040" cy="618384"/>
          </a:xfrm>
          <a:prstGeom prst="rect">
            <a:avLst/>
          </a:prstGeom>
          <a:noFill/>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4" name="Rectangle 23"/>
          <p:cNvSpPr/>
          <p:nvPr userDrawn="1"/>
        </p:nvSpPr>
        <p:spPr>
          <a:xfrm>
            <a:off x="0" y="6572272"/>
            <a:ext cx="9144000" cy="28602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0" y="0"/>
            <a:ext cx="9144000" cy="1357298"/>
          </a:xfrm>
          <a:prstGeom prst="rect">
            <a:avLst/>
          </a:prstGeom>
          <a:blipFill>
            <a:blip r:embed="rId4"/>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48491" y="396564"/>
            <a:ext cx="8229600" cy="939784"/>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28596" y="1533244"/>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8A3323-9A7E-4E62-8053-FFC0961260DF}" type="datetimeFigureOut">
              <a:rPr lang="en-US" smtClean="0"/>
              <a:pPr/>
              <a:t>4/4/2018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8B5455-1CCD-4C31-AD1E-30A7C5F852EB}" type="slidenum">
              <a:rPr lang="en-US" smtClean="0"/>
              <a:pPr/>
              <a:t>‹#›</a:t>
            </a:fld>
            <a:endParaRPr lang="en-US"/>
          </a:p>
        </p:txBody>
      </p:sp>
      <p:sp>
        <p:nvSpPr>
          <p:cNvPr id="8" name="Line 2"/>
          <p:cNvSpPr>
            <a:spLocks noChangeShapeType="1"/>
          </p:cNvSpPr>
          <p:nvPr userDrawn="1"/>
        </p:nvSpPr>
        <p:spPr bwMode="auto">
          <a:xfrm>
            <a:off x="-16254" y="1378127"/>
            <a:ext cx="9180000" cy="0"/>
          </a:xfrm>
          <a:prstGeom prst="line">
            <a:avLst/>
          </a:prstGeom>
          <a:noFill/>
          <a:ln w="50800">
            <a:solidFill>
              <a:srgbClr val="FFFF00"/>
            </a:solidFill>
            <a:round/>
            <a:headEnd/>
            <a:tailEnd/>
          </a:ln>
          <a:effectLst>
            <a:glow rad="228600">
              <a:schemeClr val="accent3">
                <a:satMod val="175000"/>
                <a:alpha val="40000"/>
              </a:schemeClr>
            </a:glow>
            <a:softEdge rad="12700"/>
          </a:effectLst>
        </p:spPr>
        <p:txBody>
          <a:bodyPr wrap="none" anchor="ctr"/>
          <a:lstStyle/>
          <a:p>
            <a:pPr>
              <a:defRPr/>
            </a:pPr>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l" defTabSz="914400" rtl="0" eaLnBrk="1" latinLnBrk="0" hangingPunct="1">
        <a:spcBef>
          <a:spcPct val="0"/>
        </a:spcBef>
        <a:buNone/>
        <a:defRPr sz="3200" b="1" kern="1200">
          <a:solidFill>
            <a:srgbClr val="FFC000"/>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7" Type="http://schemas.openxmlformats.org/officeDocument/2006/relationships/image" Target="../media/image14.pn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jpeg"/><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6.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2643182"/>
            <a:ext cx="7772400" cy="2297986"/>
          </a:xfrm>
        </p:spPr>
        <p:txBody>
          <a:bodyPr>
            <a:normAutofit/>
          </a:bodyPr>
          <a:lstStyle/>
          <a:p>
            <a:r>
              <a:rPr lang="en-US" dirty="0" smtClean="0"/>
              <a:t>The </a:t>
            </a:r>
            <a:r>
              <a:rPr lang="en-US" dirty="0" smtClean="0"/>
              <a:t>A</a:t>
            </a:r>
            <a:r>
              <a:rPr lang="en-US" dirty="0" smtClean="0"/>
              <a:t>nswer </a:t>
            </a:r>
            <a:r>
              <a:rPr lang="en-US" dirty="0" smtClean="0"/>
              <a:t>to the Ultimate Question of Distributed </a:t>
            </a:r>
            <a:r>
              <a:rPr lang="en-US" dirty="0" smtClean="0"/>
              <a:t>Systems</a:t>
            </a:r>
            <a:br>
              <a:rPr lang="en-US" dirty="0" smtClean="0"/>
            </a:br>
            <a:r>
              <a:rPr lang="en-US" dirty="0" smtClean="0"/>
              <a:t/>
            </a:r>
            <a:br>
              <a:rPr lang="en-US" dirty="0" smtClean="0"/>
            </a:br>
            <a:r>
              <a:rPr lang="en-AU" sz="1800" b="0" i="1" dirty="0" smtClean="0"/>
              <a:t>An </a:t>
            </a:r>
            <a:r>
              <a:rPr lang="en-AU" sz="1800" b="0" i="1" dirty="0"/>
              <a:t>Overview of Application Programming/Composition, Scheduling, Execution, and Performance Evaluation Models </a:t>
            </a:r>
            <a:endParaRPr lang="en-US" sz="1800" b="0" i="1" dirty="0"/>
          </a:p>
        </p:txBody>
      </p:sp>
      <p:sp>
        <p:nvSpPr>
          <p:cNvPr id="3" name="Subtitle 2"/>
          <p:cNvSpPr>
            <a:spLocks noGrp="1"/>
          </p:cNvSpPr>
          <p:nvPr>
            <p:ph type="subTitle" idx="1"/>
          </p:nvPr>
        </p:nvSpPr>
        <p:spPr>
          <a:xfrm>
            <a:off x="1322565" y="5013176"/>
            <a:ext cx="6415110" cy="510896"/>
          </a:xfrm>
        </p:spPr>
        <p:txBody>
          <a:bodyPr>
            <a:normAutofit/>
          </a:bodyPr>
          <a:lstStyle/>
          <a:p>
            <a:r>
              <a:rPr lang="en-US" b="1" dirty="0" smtClean="0"/>
              <a:t>Adel Nadjaran Toosi</a:t>
            </a:r>
          </a:p>
        </p:txBody>
      </p:sp>
      <p:pic>
        <p:nvPicPr>
          <p:cNvPr id="11269" name="Picture 5" descr="http://www.cloudbus.org/logo/cloudbuslogo-v5a.png"/>
          <p:cNvPicPr>
            <a:picLocks noChangeAspect="1" noChangeArrowheads="1"/>
          </p:cNvPicPr>
          <p:nvPr/>
        </p:nvPicPr>
        <p:blipFill>
          <a:blip r:embed="rId3"/>
          <a:srcRect/>
          <a:stretch>
            <a:fillRect/>
          </a:stretch>
        </p:blipFill>
        <p:spPr bwMode="auto">
          <a:xfrm>
            <a:off x="3500430" y="1714488"/>
            <a:ext cx="2059383" cy="785818"/>
          </a:xfrm>
          <a:prstGeom prst="rect">
            <a:avLst/>
          </a:prstGeom>
          <a:noFill/>
        </p:spPr>
      </p:pic>
      <p:sp>
        <p:nvSpPr>
          <p:cNvPr id="7" name="Rectangle 6"/>
          <p:cNvSpPr/>
          <p:nvPr/>
        </p:nvSpPr>
        <p:spPr>
          <a:xfrm>
            <a:off x="2161818" y="5785560"/>
            <a:ext cx="4736605" cy="577081"/>
          </a:xfrm>
          <a:prstGeom prst="rect">
            <a:avLst/>
          </a:prstGeom>
        </p:spPr>
        <p:txBody>
          <a:bodyPr wrap="square">
            <a:spAutoFit/>
          </a:bodyPr>
          <a:lstStyle/>
          <a:p>
            <a:pPr algn="ctr"/>
            <a:r>
              <a:rPr lang="en-AU" sz="1050" dirty="0" smtClean="0"/>
              <a:t>Reproducing </a:t>
            </a:r>
            <a:r>
              <a:rPr lang="en-AU" sz="1050" dirty="0"/>
              <a:t>and abstracting materials in these slides for teaching and educational purposes with credit is permitted. </a:t>
            </a:r>
            <a:r>
              <a:rPr lang="en-AU" sz="1050" dirty="0" smtClean="0"/>
              <a:t> All </a:t>
            </a:r>
            <a:r>
              <a:rPr lang="en-AU" sz="1050" dirty="0"/>
              <a:t>other rights </a:t>
            </a:r>
            <a:r>
              <a:rPr lang="en-AU" sz="1050" dirty="0" smtClean="0"/>
              <a:t>reserved 2015.  please </a:t>
            </a:r>
            <a:r>
              <a:rPr lang="en-AU" sz="1050" dirty="0"/>
              <a:t>check with the author for publishing.</a:t>
            </a:r>
            <a:endParaRPr lang="en-US" sz="1050"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1"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2400" b="0" dirty="0"/>
              <a:t>Application Programming </a:t>
            </a:r>
            <a:r>
              <a:rPr lang="en-AU" sz="2400" b="0" dirty="0" smtClean="0"/>
              <a:t>Models In Distributed Systems</a:t>
            </a:r>
            <a:endParaRPr lang="en-AU" sz="2400" dirty="0"/>
          </a:p>
        </p:txBody>
      </p:sp>
      <p:sp>
        <p:nvSpPr>
          <p:cNvPr id="4" name="Rectangle 3"/>
          <p:cNvSpPr/>
          <p:nvPr/>
        </p:nvSpPr>
        <p:spPr>
          <a:xfrm>
            <a:off x="4208385" y="1947569"/>
            <a:ext cx="2143140"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Thread</a:t>
            </a:r>
          </a:p>
        </p:txBody>
      </p:sp>
      <p:sp>
        <p:nvSpPr>
          <p:cNvPr id="5" name="Rectangle 4"/>
          <p:cNvSpPr/>
          <p:nvPr/>
        </p:nvSpPr>
        <p:spPr>
          <a:xfrm>
            <a:off x="4208385" y="2376197"/>
            <a:ext cx="2143140"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Task</a:t>
            </a:r>
          </a:p>
        </p:txBody>
      </p:sp>
      <p:sp>
        <p:nvSpPr>
          <p:cNvPr id="6" name="Rectangle 5"/>
          <p:cNvSpPr/>
          <p:nvPr/>
        </p:nvSpPr>
        <p:spPr>
          <a:xfrm>
            <a:off x="4208385" y="3334200"/>
            <a:ext cx="2143140"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Message Passing</a:t>
            </a:r>
          </a:p>
        </p:txBody>
      </p:sp>
      <p:sp>
        <p:nvSpPr>
          <p:cNvPr id="7" name="Rectangle 6"/>
          <p:cNvSpPr/>
          <p:nvPr/>
        </p:nvSpPr>
        <p:spPr>
          <a:xfrm>
            <a:off x="4208385" y="3834266"/>
            <a:ext cx="2143140"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Data Flow</a:t>
            </a:r>
          </a:p>
        </p:txBody>
      </p:sp>
      <p:sp>
        <p:nvSpPr>
          <p:cNvPr id="8" name="Rectangle 7"/>
          <p:cNvSpPr/>
          <p:nvPr/>
        </p:nvSpPr>
        <p:spPr>
          <a:xfrm>
            <a:off x="4208385" y="2840090"/>
            <a:ext cx="2143140"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Map-Reduce</a:t>
            </a:r>
          </a:p>
        </p:txBody>
      </p:sp>
      <p:sp>
        <p:nvSpPr>
          <p:cNvPr id="9" name="Rectangle 8"/>
          <p:cNvSpPr/>
          <p:nvPr/>
        </p:nvSpPr>
        <p:spPr>
          <a:xfrm>
            <a:off x="1504029" y="3331379"/>
            <a:ext cx="2143140"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Programming Models</a:t>
            </a:r>
          </a:p>
        </p:txBody>
      </p:sp>
      <p:cxnSp>
        <p:nvCxnSpPr>
          <p:cNvPr id="10" name="Elbow Connector 9"/>
          <p:cNvCxnSpPr>
            <a:stCxn id="9" idx="3"/>
            <a:endCxn id="4" idx="1"/>
          </p:cNvCxnSpPr>
          <p:nvPr/>
        </p:nvCxnSpPr>
        <p:spPr>
          <a:xfrm flipV="1">
            <a:off x="3647169" y="2110662"/>
            <a:ext cx="561216" cy="1383810"/>
          </a:xfrm>
          <a:prstGeom prst="bentConnector3">
            <a:avLst>
              <a:gd name="adj1" fmla="val 50000"/>
            </a:avLst>
          </a:prstGeom>
          <a:ln w="3175" cap="sq">
            <a:solidFill>
              <a:schemeClr val="bg1">
                <a:lumMod val="65000"/>
              </a:schemeClr>
            </a:solidFill>
            <a:prstDash val="solid"/>
            <a:miter lim="800000"/>
          </a:ln>
        </p:spPr>
        <p:style>
          <a:lnRef idx="1">
            <a:schemeClr val="accent1"/>
          </a:lnRef>
          <a:fillRef idx="0">
            <a:schemeClr val="accent1"/>
          </a:fillRef>
          <a:effectRef idx="0">
            <a:schemeClr val="accent1"/>
          </a:effectRef>
          <a:fontRef idx="minor">
            <a:schemeClr val="tx1"/>
          </a:fontRef>
        </p:style>
      </p:cxnSp>
      <p:cxnSp>
        <p:nvCxnSpPr>
          <p:cNvPr id="11" name="Elbow Connector 10"/>
          <p:cNvCxnSpPr>
            <a:stCxn id="9" idx="3"/>
            <a:endCxn id="5" idx="1"/>
          </p:cNvCxnSpPr>
          <p:nvPr/>
        </p:nvCxnSpPr>
        <p:spPr>
          <a:xfrm flipV="1">
            <a:off x="3647169" y="2539290"/>
            <a:ext cx="561216" cy="955182"/>
          </a:xfrm>
          <a:prstGeom prst="bentConnector3">
            <a:avLst>
              <a:gd name="adj1" fmla="val 50000"/>
            </a:avLst>
          </a:prstGeom>
          <a:ln w="3175" cap="sq">
            <a:solidFill>
              <a:schemeClr val="bg1">
                <a:lumMod val="65000"/>
              </a:schemeClr>
            </a:solidFill>
            <a:prstDash val="solid"/>
            <a:miter lim="800000"/>
          </a:ln>
        </p:spPr>
        <p:style>
          <a:lnRef idx="1">
            <a:schemeClr val="accent1"/>
          </a:lnRef>
          <a:fillRef idx="0">
            <a:schemeClr val="accent1"/>
          </a:fillRef>
          <a:effectRef idx="0">
            <a:schemeClr val="accent1"/>
          </a:effectRef>
          <a:fontRef idx="minor">
            <a:schemeClr val="tx1"/>
          </a:fontRef>
        </p:style>
      </p:cxnSp>
      <p:cxnSp>
        <p:nvCxnSpPr>
          <p:cNvPr id="12" name="Elbow Connector 11"/>
          <p:cNvCxnSpPr>
            <a:stCxn id="9" idx="3"/>
            <a:endCxn id="8" idx="1"/>
          </p:cNvCxnSpPr>
          <p:nvPr/>
        </p:nvCxnSpPr>
        <p:spPr>
          <a:xfrm flipV="1">
            <a:off x="3647169" y="3003183"/>
            <a:ext cx="561216" cy="491289"/>
          </a:xfrm>
          <a:prstGeom prst="bentConnector3">
            <a:avLst>
              <a:gd name="adj1" fmla="val 50000"/>
            </a:avLst>
          </a:prstGeom>
          <a:ln w="3175" cap="sq">
            <a:solidFill>
              <a:schemeClr val="bg1">
                <a:lumMod val="65000"/>
              </a:schemeClr>
            </a:solidFill>
            <a:prstDash val="solid"/>
            <a:miter lim="800000"/>
          </a:ln>
        </p:spPr>
        <p:style>
          <a:lnRef idx="1">
            <a:schemeClr val="accent1"/>
          </a:lnRef>
          <a:fillRef idx="0">
            <a:schemeClr val="accent1"/>
          </a:fillRef>
          <a:effectRef idx="0">
            <a:schemeClr val="accent1"/>
          </a:effectRef>
          <a:fontRef idx="minor">
            <a:schemeClr val="tx1"/>
          </a:fontRef>
        </p:style>
      </p:cxnSp>
      <p:cxnSp>
        <p:nvCxnSpPr>
          <p:cNvPr id="13" name="Elbow Connector 12"/>
          <p:cNvCxnSpPr>
            <a:stCxn id="6" idx="1"/>
            <a:endCxn id="9" idx="3"/>
          </p:cNvCxnSpPr>
          <p:nvPr/>
        </p:nvCxnSpPr>
        <p:spPr>
          <a:xfrm rot="10800000">
            <a:off x="3647169" y="3494473"/>
            <a:ext cx="561216" cy="2821"/>
          </a:xfrm>
          <a:prstGeom prst="bentConnector3">
            <a:avLst>
              <a:gd name="adj1" fmla="val 50000"/>
            </a:avLst>
          </a:prstGeom>
          <a:ln w="3175" cap="sq">
            <a:solidFill>
              <a:schemeClr val="bg1">
                <a:lumMod val="65000"/>
              </a:schemeClr>
            </a:solidFill>
            <a:prstDash val="solid"/>
            <a:miter lim="800000"/>
          </a:ln>
        </p:spPr>
        <p:style>
          <a:lnRef idx="1">
            <a:schemeClr val="accent1"/>
          </a:lnRef>
          <a:fillRef idx="0">
            <a:schemeClr val="accent1"/>
          </a:fillRef>
          <a:effectRef idx="0">
            <a:schemeClr val="accent1"/>
          </a:effectRef>
          <a:fontRef idx="minor">
            <a:schemeClr val="tx1"/>
          </a:fontRef>
        </p:style>
      </p:cxnSp>
      <p:cxnSp>
        <p:nvCxnSpPr>
          <p:cNvPr id="14" name="Shape 25"/>
          <p:cNvCxnSpPr>
            <a:stCxn id="9" idx="3"/>
            <a:endCxn id="7" idx="1"/>
          </p:cNvCxnSpPr>
          <p:nvPr/>
        </p:nvCxnSpPr>
        <p:spPr>
          <a:xfrm>
            <a:off x="3647169" y="3494472"/>
            <a:ext cx="561216" cy="502887"/>
          </a:xfrm>
          <a:prstGeom prst="bentConnector3">
            <a:avLst>
              <a:gd name="adj1" fmla="val 50000"/>
            </a:avLst>
          </a:prstGeom>
          <a:ln w="3175" cap="sq">
            <a:solidFill>
              <a:schemeClr val="bg1">
                <a:lumMod val="65000"/>
              </a:schemeClr>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4208385" y="4304291"/>
            <a:ext cx="2143140"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Workflow</a:t>
            </a:r>
          </a:p>
        </p:txBody>
      </p:sp>
      <p:cxnSp>
        <p:nvCxnSpPr>
          <p:cNvPr id="16" name="Elbow Connector 15"/>
          <p:cNvCxnSpPr>
            <a:stCxn id="9" idx="3"/>
            <a:endCxn id="15" idx="1"/>
          </p:cNvCxnSpPr>
          <p:nvPr/>
        </p:nvCxnSpPr>
        <p:spPr>
          <a:xfrm>
            <a:off x="3647169" y="3494472"/>
            <a:ext cx="561216" cy="972912"/>
          </a:xfrm>
          <a:prstGeom prst="bentConnector3">
            <a:avLst>
              <a:gd name="adj1" fmla="val 50000"/>
            </a:avLst>
          </a:prstGeom>
          <a:ln w="3175" cap="sq">
            <a:solidFill>
              <a:schemeClr val="bg1">
                <a:lumMod val="65000"/>
              </a:schemeClr>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4208385" y="4804852"/>
            <a:ext cx="2143140"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Parameter Sweep</a:t>
            </a:r>
          </a:p>
        </p:txBody>
      </p:sp>
      <p:cxnSp>
        <p:nvCxnSpPr>
          <p:cNvPr id="18" name="Elbow Connector 17"/>
          <p:cNvCxnSpPr>
            <a:stCxn id="9" idx="3"/>
            <a:endCxn id="17" idx="1"/>
          </p:cNvCxnSpPr>
          <p:nvPr/>
        </p:nvCxnSpPr>
        <p:spPr>
          <a:xfrm>
            <a:off x="3647169" y="3494472"/>
            <a:ext cx="561216" cy="1473473"/>
          </a:xfrm>
          <a:prstGeom prst="bentConnector3">
            <a:avLst>
              <a:gd name="adj1" fmla="val 50000"/>
            </a:avLst>
          </a:prstGeom>
          <a:ln w="3175" cap="sq">
            <a:solidFill>
              <a:schemeClr val="bg1">
                <a:lumMod val="65000"/>
              </a:schemeClr>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4217637" y="5309074"/>
            <a:ext cx="2143140"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Bag of Tasks</a:t>
            </a:r>
          </a:p>
        </p:txBody>
      </p:sp>
      <p:cxnSp>
        <p:nvCxnSpPr>
          <p:cNvPr id="20" name="Elbow Connector 19"/>
          <p:cNvCxnSpPr>
            <a:stCxn id="9" idx="3"/>
            <a:endCxn id="19" idx="1"/>
          </p:cNvCxnSpPr>
          <p:nvPr/>
        </p:nvCxnSpPr>
        <p:spPr>
          <a:xfrm>
            <a:off x="3647169" y="3494472"/>
            <a:ext cx="570468" cy="1977695"/>
          </a:xfrm>
          <a:prstGeom prst="bentConnector3">
            <a:avLst>
              <a:gd name="adj1" fmla="val 50000"/>
            </a:avLst>
          </a:prstGeom>
          <a:ln w="3175" cap="sq">
            <a:solidFill>
              <a:schemeClr val="bg1">
                <a:lumMod val="65000"/>
              </a:schemeClr>
            </a:solidFill>
            <a:prstDash val="solid"/>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0365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Scheduling is the process of </a:t>
            </a:r>
            <a:r>
              <a:rPr lang="en-US" b="1" dirty="0" smtClean="0"/>
              <a:t>arranging</a:t>
            </a:r>
            <a:r>
              <a:rPr lang="en-US" dirty="0" smtClean="0"/>
              <a:t>, </a:t>
            </a:r>
            <a:r>
              <a:rPr lang="en-US" b="1" dirty="0" smtClean="0"/>
              <a:t>controlling</a:t>
            </a:r>
            <a:r>
              <a:rPr lang="en-US" dirty="0" smtClean="0"/>
              <a:t> and </a:t>
            </a:r>
            <a:r>
              <a:rPr lang="en-US" b="1" dirty="0" smtClean="0"/>
              <a:t>optimizing</a:t>
            </a:r>
            <a:r>
              <a:rPr lang="en-US" dirty="0" smtClean="0"/>
              <a:t> work and workloads by assigning them to </a:t>
            </a:r>
            <a:r>
              <a:rPr lang="en-US" b="1" dirty="0" smtClean="0"/>
              <a:t>resources</a:t>
            </a:r>
            <a:r>
              <a:rPr lang="en-US" dirty="0" smtClean="0"/>
              <a:t>.</a:t>
            </a:r>
          </a:p>
          <a:p>
            <a:r>
              <a:rPr lang="en-US" dirty="0" smtClean="0"/>
              <a:t>Three main components of any scheduling problem:</a:t>
            </a:r>
          </a:p>
          <a:p>
            <a:pPr lvl="1"/>
            <a:r>
              <a:rPr lang="en-US" i="1" dirty="0" smtClean="0"/>
              <a:t>Consumer</a:t>
            </a:r>
            <a:r>
              <a:rPr lang="en-US" dirty="0" smtClean="0"/>
              <a:t>, e.g. processes, threads, cloud clients.</a:t>
            </a:r>
          </a:p>
          <a:p>
            <a:pPr lvl="1"/>
            <a:r>
              <a:rPr lang="en-US" i="1" dirty="0" smtClean="0"/>
              <a:t>Resource</a:t>
            </a:r>
            <a:r>
              <a:rPr lang="en-US" dirty="0" smtClean="0"/>
              <a:t>, e.g., CPU, I/O, VMs</a:t>
            </a:r>
          </a:p>
          <a:p>
            <a:pPr lvl="1"/>
            <a:r>
              <a:rPr lang="en-US" i="1" dirty="0" smtClean="0"/>
              <a:t>Policy</a:t>
            </a:r>
          </a:p>
          <a:p>
            <a:r>
              <a:rPr lang="en-US" dirty="0" smtClean="0"/>
              <a:t>Allocation vs. Scheduling!!!</a:t>
            </a:r>
          </a:p>
          <a:p>
            <a:pPr lvl="1"/>
            <a:r>
              <a:rPr lang="en-US" dirty="0" smtClean="0"/>
              <a:t>Often implicit distinction between the terms </a:t>
            </a:r>
          </a:p>
          <a:p>
            <a:pPr lvl="1">
              <a:buNone/>
            </a:pPr>
            <a:r>
              <a:rPr lang="en-US" dirty="0" smtClean="0"/>
              <a:t>in the literature, but, in general,  it can be </a:t>
            </a:r>
          </a:p>
          <a:p>
            <a:pPr lvl="1">
              <a:buNone/>
            </a:pPr>
            <a:r>
              <a:rPr lang="en-US" dirty="0" smtClean="0"/>
              <a:t>said that:</a:t>
            </a:r>
          </a:p>
          <a:p>
            <a:pPr lvl="2"/>
            <a:r>
              <a:rPr lang="en-US" dirty="0" smtClean="0"/>
              <a:t>Allocation is from resources’ point of view, while Scheduling is form consumers’ point of view.</a:t>
            </a:r>
          </a:p>
        </p:txBody>
      </p:sp>
      <p:pic>
        <p:nvPicPr>
          <p:cNvPr id="4" name="Picture 2" descr="http://www.meditech.com.au/wp-content/uploads/2012/07/Community-Wide-Scheduling-300x219.jpg"/>
          <p:cNvPicPr>
            <a:picLocks noChangeAspect="1" noChangeArrowheads="1"/>
          </p:cNvPicPr>
          <p:nvPr/>
        </p:nvPicPr>
        <p:blipFill>
          <a:blip r:embed="rId2"/>
          <a:srcRect/>
          <a:stretch>
            <a:fillRect/>
          </a:stretch>
        </p:blipFill>
        <p:spPr bwMode="auto">
          <a:xfrm>
            <a:off x="6500826" y="3429000"/>
            <a:ext cx="1859344" cy="1357322"/>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Scheduling</a:t>
            </a:r>
            <a:endParaRPr lang="en-US" dirty="0"/>
          </a:p>
        </p:txBody>
      </p:sp>
      <p:sp>
        <p:nvSpPr>
          <p:cNvPr id="4" name="Rectangle 3"/>
          <p:cNvSpPr/>
          <p:nvPr/>
        </p:nvSpPr>
        <p:spPr>
          <a:xfrm>
            <a:off x="5042656" y="1597349"/>
            <a:ext cx="1800000" cy="18857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Dynamic (online)</a:t>
            </a:r>
          </a:p>
        </p:txBody>
      </p:sp>
      <p:sp>
        <p:nvSpPr>
          <p:cNvPr id="5" name="Rectangle 4"/>
          <p:cNvSpPr/>
          <p:nvPr/>
        </p:nvSpPr>
        <p:spPr>
          <a:xfrm>
            <a:off x="5042656" y="1859722"/>
            <a:ext cx="1800000" cy="2119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Static (deterministic, offline)</a:t>
            </a:r>
          </a:p>
        </p:txBody>
      </p:sp>
      <p:sp>
        <p:nvSpPr>
          <p:cNvPr id="6" name="Rectangle 5"/>
          <p:cNvSpPr/>
          <p:nvPr/>
        </p:nvSpPr>
        <p:spPr>
          <a:xfrm>
            <a:off x="5042656" y="3282230"/>
            <a:ext cx="1800000"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Sub-optimal</a:t>
            </a:r>
          </a:p>
        </p:txBody>
      </p:sp>
      <p:sp>
        <p:nvSpPr>
          <p:cNvPr id="8" name="Rectangle 7"/>
          <p:cNvSpPr/>
          <p:nvPr/>
        </p:nvSpPr>
        <p:spPr>
          <a:xfrm>
            <a:off x="5042656" y="3009808"/>
            <a:ext cx="1800000"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Optimal</a:t>
            </a:r>
          </a:p>
        </p:txBody>
      </p:sp>
      <p:sp>
        <p:nvSpPr>
          <p:cNvPr id="9" name="Rectangle 8"/>
          <p:cNvSpPr/>
          <p:nvPr/>
        </p:nvSpPr>
        <p:spPr>
          <a:xfrm>
            <a:off x="3157826" y="1700032"/>
            <a:ext cx="1457949"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Planning scheme</a:t>
            </a:r>
          </a:p>
        </p:txBody>
      </p:sp>
      <p:cxnSp>
        <p:nvCxnSpPr>
          <p:cNvPr id="10" name="Elbow Connector 9"/>
          <p:cNvCxnSpPr>
            <a:stCxn id="9" idx="3"/>
            <a:endCxn id="4" idx="1"/>
          </p:cNvCxnSpPr>
          <p:nvPr/>
        </p:nvCxnSpPr>
        <p:spPr>
          <a:xfrm flipV="1">
            <a:off x="4615775" y="1691638"/>
            <a:ext cx="426881" cy="109707"/>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1" name="Elbow Connector 10"/>
          <p:cNvCxnSpPr>
            <a:stCxn id="9" idx="3"/>
            <a:endCxn id="5" idx="1"/>
          </p:cNvCxnSpPr>
          <p:nvPr/>
        </p:nvCxnSpPr>
        <p:spPr>
          <a:xfrm>
            <a:off x="4615775" y="1801345"/>
            <a:ext cx="426881" cy="164355"/>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2" name="Elbow Connector 11"/>
          <p:cNvCxnSpPr>
            <a:stCxn id="40" idx="3"/>
            <a:endCxn id="8" idx="1"/>
          </p:cNvCxnSpPr>
          <p:nvPr/>
        </p:nvCxnSpPr>
        <p:spPr>
          <a:xfrm flipV="1">
            <a:off x="4615775" y="3111121"/>
            <a:ext cx="426881" cy="103950"/>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3" name="Elbow Connector 12"/>
          <p:cNvCxnSpPr>
            <a:stCxn id="6" idx="1"/>
            <a:endCxn id="40" idx="3"/>
          </p:cNvCxnSpPr>
          <p:nvPr/>
        </p:nvCxnSpPr>
        <p:spPr>
          <a:xfrm rot="10800000">
            <a:off x="4615776" y="3215071"/>
            <a:ext cx="426881" cy="168472"/>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3157826" y="3113758"/>
            <a:ext cx="1457949"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Optimality</a:t>
            </a:r>
          </a:p>
        </p:txBody>
      </p:sp>
      <p:sp>
        <p:nvSpPr>
          <p:cNvPr id="45" name="Rectangle 44"/>
          <p:cNvSpPr/>
          <p:nvPr/>
        </p:nvSpPr>
        <p:spPr>
          <a:xfrm>
            <a:off x="7109592" y="2972507"/>
            <a:ext cx="971988"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Approximate</a:t>
            </a:r>
          </a:p>
        </p:txBody>
      </p:sp>
      <p:sp>
        <p:nvSpPr>
          <p:cNvPr id="46" name="Rectangle 45"/>
          <p:cNvSpPr/>
          <p:nvPr/>
        </p:nvSpPr>
        <p:spPr>
          <a:xfrm>
            <a:off x="7109592" y="3280559"/>
            <a:ext cx="971988"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Heuristics</a:t>
            </a:r>
          </a:p>
        </p:txBody>
      </p:sp>
      <p:cxnSp>
        <p:nvCxnSpPr>
          <p:cNvPr id="48" name="Shape 47"/>
          <p:cNvCxnSpPr>
            <a:stCxn id="45" idx="1"/>
            <a:endCxn id="6" idx="3"/>
          </p:cNvCxnSpPr>
          <p:nvPr/>
        </p:nvCxnSpPr>
        <p:spPr>
          <a:xfrm rot="10800000" flipV="1">
            <a:off x="6842656" y="3073819"/>
            <a:ext cx="266936" cy="309723"/>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1" name="Elbow Connector 50"/>
          <p:cNvCxnSpPr>
            <a:stCxn id="46" idx="1"/>
            <a:endCxn id="6" idx="3"/>
          </p:cNvCxnSpPr>
          <p:nvPr/>
        </p:nvCxnSpPr>
        <p:spPr>
          <a:xfrm rot="10800000" flipV="1">
            <a:off x="6842656" y="3381871"/>
            <a:ext cx="266936" cy="1671"/>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7109592" y="3561773"/>
            <a:ext cx="971988"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Meta-Heuristics</a:t>
            </a:r>
          </a:p>
        </p:txBody>
      </p:sp>
      <p:cxnSp>
        <p:nvCxnSpPr>
          <p:cNvPr id="70" name="Elbow Connector 69"/>
          <p:cNvCxnSpPr>
            <a:stCxn id="68" idx="1"/>
            <a:endCxn id="6" idx="3"/>
          </p:cNvCxnSpPr>
          <p:nvPr/>
        </p:nvCxnSpPr>
        <p:spPr>
          <a:xfrm rot="10800000">
            <a:off x="6842656" y="3383544"/>
            <a:ext cx="266936" cy="279543"/>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1" name="Rectangle 70"/>
          <p:cNvSpPr/>
          <p:nvPr/>
        </p:nvSpPr>
        <p:spPr>
          <a:xfrm>
            <a:off x="5042656" y="3725468"/>
            <a:ext cx="1800000"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Load Balancing</a:t>
            </a:r>
          </a:p>
        </p:txBody>
      </p:sp>
      <p:cxnSp>
        <p:nvCxnSpPr>
          <p:cNvPr id="72" name="Elbow Connector 71"/>
          <p:cNvCxnSpPr>
            <a:stCxn id="75" idx="3"/>
            <a:endCxn id="71" idx="1"/>
          </p:cNvCxnSpPr>
          <p:nvPr/>
        </p:nvCxnSpPr>
        <p:spPr>
          <a:xfrm flipV="1">
            <a:off x="4615775" y="3826781"/>
            <a:ext cx="426881" cy="570706"/>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5042656" y="4007938"/>
            <a:ext cx="1800000"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Admission Control</a:t>
            </a:r>
          </a:p>
        </p:txBody>
      </p:sp>
      <p:cxnSp>
        <p:nvCxnSpPr>
          <p:cNvPr id="74" name="Elbow Connector 73"/>
          <p:cNvCxnSpPr>
            <a:stCxn id="75" idx="3"/>
            <a:endCxn id="73" idx="1"/>
          </p:cNvCxnSpPr>
          <p:nvPr/>
        </p:nvCxnSpPr>
        <p:spPr>
          <a:xfrm flipV="1">
            <a:off x="4615775" y="4109251"/>
            <a:ext cx="426881" cy="288236"/>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5" name="Rectangle 74"/>
          <p:cNvSpPr/>
          <p:nvPr/>
        </p:nvSpPr>
        <p:spPr>
          <a:xfrm>
            <a:off x="3157826" y="4296174"/>
            <a:ext cx="1457949"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Goal</a:t>
            </a:r>
          </a:p>
        </p:txBody>
      </p:sp>
      <p:sp>
        <p:nvSpPr>
          <p:cNvPr id="76" name="Rectangle 75"/>
          <p:cNvSpPr/>
          <p:nvPr/>
        </p:nvSpPr>
        <p:spPr>
          <a:xfrm>
            <a:off x="3157826" y="5586126"/>
            <a:ext cx="1457949"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Architecture</a:t>
            </a:r>
          </a:p>
        </p:txBody>
      </p:sp>
      <p:sp>
        <p:nvSpPr>
          <p:cNvPr id="77" name="Rectangle 76"/>
          <p:cNvSpPr/>
          <p:nvPr/>
        </p:nvSpPr>
        <p:spPr>
          <a:xfrm>
            <a:off x="5042656" y="4290408"/>
            <a:ext cx="1800000"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Mapping</a:t>
            </a:r>
          </a:p>
        </p:txBody>
      </p:sp>
      <p:cxnSp>
        <p:nvCxnSpPr>
          <p:cNvPr id="78" name="Elbow Connector 77"/>
          <p:cNvCxnSpPr>
            <a:stCxn id="75" idx="3"/>
            <a:endCxn id="77" idx="1"/>
          </p:cNvCxnSpPr>
          <p:nvPr/>
        </p:nvCxnSpPr>
        <p:spPr>
          <a:xfrm flipV="1">
            <a:off x="4615775" y="4391721"/>
            <a:ext cx="426881" cy="5766"/>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84" name="Rectangle 83"/>
          <p:cNvSpPr/>
          <p:nvPr/>
        </p:nvSpPr>
        <p:spPr>
          <a:xfrm>
            <a:off x="5042656" y="5162646"/>
            <a:ext cx="1800000"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Centralized</a:t>
            </a:r>
          </a:p>
        </p:txBody>
      </p:sp>
      <p:cxnSp>
        <p:nvCxnSpPr>
          <p:cNvPr id="85" name="Elbow Connector 84"/>
          <p:cNvCxnSpPr>
            <a:stCxn id="76" idx="3"/>
            <a:endCxn id="84" idx="1"/>
          </p:cNvCxnSpPr>
          <p:nvPr/>
        </p:nvCxnSpPr>
        <p:spPr>
          <a:xfrm flipV="1">
            <a:off x="4615775" y="5263959"/>
            <a:ext cx="426881" cy="423480"/>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86" name="Rectangle 85"/>
          <p:cNvSpPr/>
          <p:nvPr/>
        </p:nvSpPr>
        <p:spPr>
          <a:xfrm>
            <a:off x="5042656" y="5435068"/>
            <a:ext cx="1800000"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Decentralized</a:t>
            </a:r>
          </a:p>
        </p:txBody>
      </p:sp>
      <p:cxnSp>
        <p:nvCxnSpPr>
          <p:cNvPr id="87" name="Elbow Connector 86"/>
          <p:cNvCxnSpPr>
            <a:stCxn id="76" idx="3"/>
            <a:endCxn id="86" idx="1"/>
          </p:cNvCxnSpPr>
          <p:nvPr/>
        </p:nvCxnSpPr>
        <p:spPr>
          <a:xfrm flipV="1">
            <a:off x="4615775" y="5536381"/>
            <a:ext cx="426881" cy="151058"/>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00" name="Rectangle 99"/>
          <p:cNvSpPr/>
          <p:nvPr/>
        </p:nvSpPr>
        <p:spPr>
          <a:xfrm>
            <a:off x="5042656" y="5697447"/>
            <a:ext cx="1800000"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Hierarchical</a:t>
            </a:r>
          </a:p>
        </p:txBody>
      </p:sp>
      <p:sp>
        <p:nvSpPr>
          <p:cNvPr id="103" name="Rectangle 102"/>
          <p:cNvSpPr/>
          <p:nvPr/>
        </p:nvSpPr>
        <p:spPr>
          <a:xfrm>
            <a:off x="5042656" y="2284100"/>
            <a:ext cx="1800000"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Local</a:t>
            </a:r>
          </a:p>
        </p:txBody>
      </p:sp>
      <p:sp>
        <p:nvSpPr>
          <p:cNvPr id="104" name="Rectangle 103"/>
          <p:cNvSpPr/>
          <p:nvPr/>
        </p:nvSpPr>
        <p:spPr>
          <a:xfrm>
            <a:off x="5042656" y="2576618"/>
            <a:ext cx="1800000"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Global</a:t>
            </a:r>
          </a:p>
        </p:txBody>
      </p:sp>
      <p:sp>
        <p:nvSpPr>
          <p:cNvPr id="105" name="Rectangle 104"/>
          <p:cNvSpPr/>
          <p:nvPr/>
        </p:nvSpPr>
        <p:spPr>
          <a:xfrm>
            <a:off x="3157826" y="2426404"/>
            <a:ext cx="1457949"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Decision Making</a:t>
            </a:r>
          </a:p>
        </p:txBody>
      </p:sp>
      <p:cxnSp>
        <p:nvCxnSpPr>
          <p:cNvPr id="106" name="Elbow Connector 105"/>
          <p:cNvCxnSpPr>
            <a:stCxn id="105" idx="3"/>
            <a:endCxn id="103" idx="1"/>
          </p:cNvCxnSpPr>
          <p:nvPr/>
        </p:nvCxnSpPr>
        <p:spPr>
          <a:xfrm flipV="1">
            <a:off x="4615775" y="2385413"/>
            <a:ext cx="426881" cy="142304"/>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7" name="Elbow Connector 106"/>
          <p:cNvCxnSpPr>
            <a:stCxn id="105" idx="3"/>
            <a:endCxn id="104" idx="1"/>
          </p:cNvCxnSpPr>
          <p:nvPr/>
        </p:nvCxnSpPr>
        <p:spPr>
          <a:xfrm>
            <a:off x="4615775" y="2527717"/>
            <a:ext cx="426881" cy="150214"/>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22" name="Elbow Connector 121"/>
          <p:cNvCxnSpPr>
            <a:stCxn id="100" idx="1"/>
            <a:endCxn id="76" idx="3"/>
          </p:cNvCxnSpPr>
          <p:nvPr/>
        </p:nvCxnSpPr>
        <p:spPr>
          <a:xfrm rot="10800000">
            <a:off x="4615776" y="5687440"/>
            <a:ext cx="426881" cy="111321"/>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8" name="Rectangle 127"/>
          <p:cNvSpPr/>
          <p:nvPr/>
        </p:nvSpPr>
        <p:spPr>
          <a:xfrm>
            <a:off x="1186604" y="3115965"/>
            <a:ext cx="1457949"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Scheduling</a:t>
            </a:r>
          </a:p>
        </p:txBody>
      </p:sp>
      <p:cxnSp>
        <p:nvCxnSpPr>
          <p:cNvPr id="130" name="Elbow Connector 129"/>
          <p:cNvCxnSpPr>
            <a:stCxn id="128" idx="3"/>
            <a:endCxn id="9" idx="1"/>
          </p:cNvCxnSpPr>
          <p:nvPr/>
        </p:nvCxnSpPr>
        <p:spPr>
          <a:xfrm flipV="1">
            <a:off x="2644553" y="1801345"/>
            <a:ext cx="513273" cy="1415933"/>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34" name="Elbow Connector 133"/>
          <p:cNvCxnSpPr>
            <a:stCxn id="128" idx="3"/>
            <a:endCxn id="105" idx="1"/>
          </p:cNvCxnSpPr>
          <p:nvPr/>
        </p:nvCxnSpPr>
        <p:spPr>
          <a:xfrm flipV="1">
            <a:off x="2644553" y="2527717"/>
            <a:ext cx="513273" cy="689561"/>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39" name="Elbow Connector 138"/>
          <p:cNvCxnSpPr>
            <a:stCxn id="128" idx="3"/>
            <a:endCxn id="40" idx="1"/>
          </p:cNvCxnSpPr>
          <p:nvPr/>
        </p:nvCxnSpPr>
        <p:spPr>
          <a:xfrm flipV="1">
            <a:off x="2644553" y="3215071"/>
            <a:ext cx="513273" cy="2207"/>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41" name="Elbow Connector 140"/>
          <p:cNvCxnSpPr>
            <a:stCxn id="75" idx="1"/>
            <a:endCxn id="128" idx="3"/>
          </p:cNvCxnSpPr>
          <p:nvPr/>
        </p:nvCxnSpPr>
        <p:spPr>
          <a:xfrm rot="10800000">
            <a:off x="2644554" y="3217279"/>
            <a:ext cx="513273" cy="1180209"/>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43" name="Elbow Connector 142"/>
          <p:cNvCxnSpPr>
            <a:stCxn id="76" idx="1"/>
            <a:endCxn id="128" idx="3"/>
          </p:cNvCxnSpPr>
          <p:nvPr/>
        </p:nvCxnSpPr>
        <p:spPr>
          <a:xfrm rot="10800000">
            <a:off x="2644554" y="3217279"/>
            <a:ext cx="513273" cy="2470161"/>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5042656" y="4573432"/>
            <a:ext cx="1800000"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Resource Provisioning</a:t>
            </a:r>
          </a:p>
        </p:txBody>
      </p:sp>
      <p:cxnSp>
        <p:nvCxnSpPr>
          <p:cNvPr id="52" name="Elbow Connector 51"/>
          <p:cNvCxnSpPr>
            <a:stCxn id="75" idx="3"/>
            <a:endCxn id="50" idx="1"/>
          </p:cNvCxnSpPr>
          <p:nvPr/>
        </p:nvCxnSpPr>
        <p:spPr>
          <a:xfrm>
            <a:off x="4615775" y="4397487"/>
            <a:ext cx="426881" cy="277258"/>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5042656" y="4857760"/>
            <a:ext cx="1800000"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Selection</a:t>
            </a:r>
          </a:p>
        </p:txBody>
      </p:sp>
      <p:cxnSp>
        <p:nvCxnSpPr>
          <p:cNvPr id="56" name="Elbow Connector 55"/>
          <p:cNvCxnSpPr>
            <a:stCxn id="75" idx="3"/>
            <a:endCxn id="55" idx="1"/>
          </p:cNvCxnSpPr>
          <p:nvPr/>
        </p:nvCxnSpPr>
        <p:spPr>
          <a:xfrm>
            <a:off x="4615775" y="4397487"/>
            <a:ext cx="426881" cy="561586"/>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5042656" y="6001672"/>
            <a:ext cx="1800000"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Peer-to-Peer</a:t>
            </a:r>
            <a:endParaRPr lang="en-US" sz="1000" dirty="0" smtClean="0">
              <a:solidFill>
                <a:schemeClr val="tx1"/>
              </a:solidFill>
            </a:endParaRPr>
          </a:p>
        </p:txBody>
      </p:sp>
      <p:cxnSp>
        <p:nvCxnSpPr>
          <p:cNvPr id="53" name="Elbow Connector 52"/>
          <p:cNvCxnSpPr>
            <a:stCxn id="49" idx="1"/>
            <a:endCxn id="76" idx="3"/>
          </p:cNvCxnSpPr>
          <p:nvPr/>
        </p:nvCxnSpPr>
        <p:spPr>
          <a:xfrm rot="10800000">
            <a:off x="4615776" y="5687439"/>
            <a:ext cx="426881" cy="415546"/>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4" name="Elbow Connector 53"/>
          <p:cNvCxnSpPr>
            <a:stCxn id="57" idx="1"/>
            <a:endCxn id="76" idx="3"/>
          </p:cNvCxnSpPr>
          <p:nvPr/>
        </p:nvCxnSpPr>
        <p:spPr>
          <a:xfrm rot="10800000">
            <a:off x="4615776" y="5687439"/>
            <a:ext cx="426881" cy="691148"/>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5042656" y="6277274"/>
            <a:ext cx="1800000" cy="2026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00" dirty="0" smtClean="0">
                <a:solidFill>
                  <a:schemeClr val="tx1"/>
                </a:solidFill>
              </a:rPr>
              <a:t>hybrid</a:t>
            </a:r>
            <a:endParaRPr lang="en-US" sz="1000" dirty="0" smtClean="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Platforms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Cluster</a:t>
            </a:r>
          </a:p>
          <a:p>
            <a:r>
              <a:rPr lang="en-US" dirty="0" smtClean="0"/>
              <a:t>Grid</a:t>
            </a:r>
          </a:p>
          <a:p>
            <a:r>
              <a:rPr lang="en-US" dirty="0" smtClean="0"/>
              <a:t>Cloud</a:t>
            </a:r>
          </a:p>
          <a:p>
            <a:r>
              <a:rPr lang="en-US" dirty="0" smtClean="0"/>
              <a:t>Peer-to-Peer Systems</a:t>
            </a:r>
          </a:p>
          <a:p>
            <a:r>
              <a:rPr lang="en-US" dirty="0" smtClean="0"/>
              <a:t>Super Computers</a:t>
            </a:r>
          </a:p>
          <a:p>
            <a:r>
              <a:rPr lang="en-US" dirty="0" smtClean="0"/>
              <a:t>Mobile Computing</a:t>
            </a:r>
          </a:p>
          <a:p>
            <a:r>
              <a:rPr lang="en-US" dirty="0" smtClean="0"/>
              <a:t>Sensor Networks</a:t>
            </a:r>
          </a:p>
          <a:p>
            <a:r>
              <a:rPr lang="en-US" dirty="0" smtClean="0"/>
              <a:t>Internet of things</a:t>
            </a:r>
          </a:p>
          <a:p>
            <a:r>
              <a:rPr lang="en-US" dirty="0" smtClean="0"/>
              <a:t>Content delivery networks (CDN)</a:t>
            </a:r>
          </a:p>
          <a:p>
            <a:r>
              <a:rPr lang="en-US" dirty="0" smtClean="0"/>
              <a:t>Software Defined Networks (SDN)</a:t>
            </a:r>
          </a:p>
          <a:p>
            <a:r>
              <a:rPr lang="en-US" dirty="0" smtClean="0"/>
              <a:t>…</a:t>
            </a:r>
          </a:p>
          <a:p>
            <a:endParaRPr lang="en-US" dirty="0" smtClean="0"/>
          </a:p>
          <a:p>
            <a:endParaRPr lang="en-US" dirty="0" smtClean="0"/>
          </a:p>
          <a:p>
            <a:endParaRPr lang="en-US" dirty="0"/>
          </a:p>
        </p:txBody>
      </p:sp>
      <p:pic>
        <p:nvPicPr>
          <p:cNvPr id="31746" name="Picture 2" descr="http://www.drihms.eu/images/cern_world_grid.jpg/image_preview"/>
          <p:cNvPicPr>
            <a:picLocks noChangeAspect="1" noChangeArrowheads="1"/>
          </p:cNvPicPr>
          <p:nvPr/>
        </p:nvPicPr>
        <p:blipFill>
          <a:blip r:embed="rId2"/>
          <a:srcRect/>
          <a:stretch>
            <a:fillRect/>
          </a:stretch>
        </p:blipFill>
        <p:spPr bwMode="auto">
          <a:xfrm>
            <a:off x="6715140" y="1714488"/>
            <a:ext cx="1366944" cy="1143008"/>
          </a:xfrm>
          <a:prstGeom prst="rect">
            <a:avLst/>
          </a:prstGeom>
          <a:noFill/>
        </p:spPr>
      </p:pic>
      <p:pic>
        <p:nvPicPr>
          <p:cNvPr id="31748" name="Picture 4" descr="http://www.visnetwork.com.au/wp-content/uploads/2013/08/iStock_000018660718Medium_crop2.jpg"/>
          <p:cNvPicPr>
            <a:picLocks noChangeAspect="1" noChangeArrowheads="1"/>
          </p:cNvPicPr>
          <p:nvPr/>
        </p:nvPicPr>
        <p:blipFill>
          <a:blip r:embed="rId3" cstate="print"/>
          <a:srcRect/>
          <a:stretch>
            <a:fillRect/>
          </a:stretch>
        </p:blipFill>
        <p:spPr bwMode="auto">
          <a:xfrm>
            <a:off x="4286248" y="1643050"/>
            <a:ext cx="1857388" cy="937393"/>
          </a:xfrm>
          <a:prstGeom prst="rect">
            <a:avLst/>
          </a:prstGeom>
          <a:noFill/>
        </p:spPr>
      </p:pic>
      <p:pic>
        <p:nvPicPr>
          <p:cNvPr id="31752" name="Picture 8" descr="http://www.aspsys.com/public/themes/aspen/images/hpc_cluster.png"/>
          <p:cNvPicPr>
            <a:picLocks noChangeAspect="1" noChangeArrowheads="1"/>
          </p:cNvPicPr>
          <p:nvPr/>
        </p:nvPicPr>
        <p:blipFill>
          <a:blip r:embed="rId4"/>
          <a:srcRect/>
          <a:stretch>
            <a:fillRect/>
          </a:stretch>
        </p:blipFill>
        <p:spPr bwMode="auto">
          <a:xfrm>
            <a:off x="7000892" y="3286124"/>
            <a:ext cx="1285884" cy="857256"/>
          </a:xfrm>
          <a:prstGeom prst="rect">
            <a:avLst/>
          </a:prstGeom>
          <a:noFill/>
        </p:spPr>
      </p:pic>
      <p:pic>
        <p:nvPicPr>
          <p:cNvPr id="31754" name="Picture 10" descr="http://www.topbeanstudents.com/topbeanfiles/Latest%20Mobile%20computing%20technologies.jpg"/>
          <p:cNvPicPr>
            <a:picLocks noChangeAspect="1" noChangeArrowheads="1"/>
          </p:cNvPicPr>
          <p:nvPr/>
        </p:nvPicPr>
        <p:blipFill>
          <a:blip r:embed="rId5" cstate="print"/>
          <a:srcRect/>
          <a:stretch>
            <a:fillRect/>
          </a:stretch>
        </p:blipFill>
        <p:spPr bwMode="auto">
          <a:xfrm>
            <a:off x="7286644" y="4286256"/>
            <a:ext cx="1416029" cy="973520"/>
          </a:xfrm>
          <a:prstGeom prst="rect">
            <a:avLst/>
          </a:prstGeom>
          <a:noFill/>
        </p:spPr>
      </p:pic>
      <p:pic>
        <p:nvPicPr>
          <p:cNvPr id="31756" name="Picture 12" descr="vzb72f96c6386b4a1884b82437a877b877.png (1058×934)"/>
          <p:cNvPicPr>
            <a:picLocks noChangeAspect="1" noChangeArrowheads="1"/>
          </p:cNvPicPr>
          <p:nvPr/>
        </p:nvPicPr>
        <p:blipFill>
          <a:blip r:embed="rId6" cstate="print"/>
          <a:srcRect/>
          <a:stretch>
            <a:fillRect/>
          </a:stretch>
        </p:blipFill>
        <p:spPr bwMode="auto">
          <a:xfrm>
            <a:off x="4786314" y="2857496"/>
            <a:ext cx="1785950" cy="1576633"/>
          </a:xfrm>
          <a:prstGeom prst="rect">
            <a:avLst/>
          </a:prstGeom>
          <a:noFill/>
        </p:spPr>
      </p:pic>
      <p:sp>
        <p:nvSpPr>
          <p:cNvPr id="31762" name="AutoShape 18" descr="https://contentdeliverynetworkcdn.files.wordpress.com/2012/01/globe_3.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1763" name="Picture 19"/>
          <p:cNvPicPr>
            <a:picLocks noChangeAspect="1" noChangeArrowheads="1"/>
          </p:cNvPicPr>
          <p:nvPr/>
        </p:nvPicPr>
        <p:blipFill>
          <a:blip r:embed="rId7"/>
          <a:srcRect/>
          <a:stretch>
            <a:fillRect/>
          </a:stretch>
        </p:blipFill>
        <p:spPr bwMode="auto">
          <a:xfrm>
            <a:off x="5572132" y="4857760"/>
            <a:ext cx="1469982" cy="121919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4738"/>
            <a:ext cx="8229600" cy="1143000"/>
          </a:xfrm>
        </p:spPr>
        <p:txBody>
          <a:bodyPr/>
          <a:lstStyle/>
          <a:p>
            <a:r>
              <a:rPr lang="en-US" dirty="0" smtClean="0"/>
              <a:t>Objectives</a:t>
            </a:r>
            <a:endParaRPr lang="en-US" dirty="0"/>
          </a:p>
        </p:txBody>
      </p:sp>
      <p:sp>
        <p:nvSpPr>
          <p:cNvPr id="4" name="Rectangle 3"/>
          <p:cNvSpPr/>
          <p:nvPr/>
        </p:nvSpPr>
        <p:spPr>
          <a:xfrm>
            <a:off x="1738858" y="2882438"/>
            <a:ext cx="982459" cy="21431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50" dirty="0" smtClean="0">
                <a:solidFill>
                  <a:schemeClr val="tx1"/>
                </a:solidFill>
              </a:rPr>
              <a:t>Objectives</a:t>
            </a:r>
            <a:endParaRPr lang="en-US" sz="1050" dirty="0">
              <a:solidFill>
                <a:schemeClr val="tx1"/>
              </a:solidFill>
            </a:endParaRPr>
          </a:p>
        </p:txBody>
      </p:sp>
      <p:sp>
        <p:nvSpPr>
          <p:cNvPr id="5" name="Rectangle 4"/>
          <p:cNvSpPr/>
          <p:nvPr/>
        </p:nvSpPr>
        <p:spPr>
          <a:xfrm>
            <a:off x="3081724" y="2005460"/>
            <a:ext cx="1080000" cy="216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Cost-related</a:t>
            </a:r>
          </a:p>
        </p:txBody>
      </p:sp>
      <p:sp>
        <p:nvSpPr>
          <p:cNvPr id="6" name="Rectangle 5"/>
          <p:cNvSpPr/>
          <p:nvPr/>
        </p:nvSpPr>
        <p:spPr>
          <a:xfrm>
            <a:off x="3081724" y="2879943"/>
            <a:ext cx="1080000" cy="216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Time-related</a:t>
            </a:r>
            <a:endParaRPr lang="en-US" sz="1050" dirty="0">
              <a:solidFill>
                <a:schemeClr val="tx1"/>
              </a:solidFill>
            </a:endParaRPr>
          </a:p>
        </p:txBody>
      </p:sp>
      <p:cxnSp>
        <p:nvCxnSpPr>
          <p:cNvPr id="10" name="Elbow Connector 9"/>
          <p:cNvCxnSpPr>
            <a:stCxn id="4" idx="3"/>
            <a:endCxn id="5" idx="1"/>
          </p:cNvCxnSpPr>
          <p:nvPr/>
        </p:nvCxnSpPr>
        <p:spPr>
          <a:xfrm flipV="1">
            <a:off x="2721317" y="2113460"/>
            <a:ext cx="360407" cy="876135"/>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4657768" y="1536610"/>
            <a:ext cx="1080000" cy="216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Energy-related</a:t>
            </a:r>
            <a:endParaRPr lang="en-US" sz="1050" dirty="0">
              <a:solidFill>
                <a:schemeClr val="tx1"/>
              </a:solidFill>
            </a:endParaRPr>
          </a:p>
        </p:txBody>
      </p:sp>
      <p:sp>
        <p:nvSpPr>
          <p:cNvPr id="39" name="Rectangle 38"/>
          <p:cNvSpPr/>
          <p:nvPr/>
        </p:nvSpPr>
        <p:spPr>
          <a:xfrm>
            <a:off x="4657768" y="1852782"/>
            <a:ext cx="1080000" cy="216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Monetary cost</a:t>
            </a:r>
            <a:endParaRPr lang="en-US" sz="1050" dirty="0">
              <a:solidFill>
                <a:schemeClr val="tx1"/>
              </a:solidFill>
            </a:endParaRPr>
          </a:p>
        </p:txBody>
      </p:sp>
      <p:sp>
        <p:nvSpPr>
          <p:cNvPr id="43" name="Rectangle 42"/>
          <p:cNvSpPr/>
          <p:nvPr/>
        </p:nvSpPr>
        <p:spPr>
          <a:xfrm>
            <a:off x="6200180" y="2427102"/>
            <a:ext cx="1080000" cy="216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Response time</a:t>
            </a:r>
            <a:endParaRPr lang="en-US" sz="1050" dirty="0">
              <a:solidFill>
                <a:schemeClr val="tx1"/>
              </a:solidFill>
            </a:endParaRPr>
          </a:p>
        </p:txBody>
      </p:sp>
      <p:sp>
        <p:nvSpPr>
          <p:cNvPr id="44" name="Rectangle 43"/>
          <p:cNvSpPr/>
          <p:nvPr/>
        </p:nvSpPr>
        <p:spPr>
          <a:xfrm>
            <a:off x="6200180" y="2747406"/>
            <a:ext cx="1080000" cy="216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Throughput</a:t>
            </a:r>
            <a:endParaRPr lang="en-US" sz="1050" dirty="0">
              <a:solidFill>
                <a:schemeClr val="tx1"/>
              </a:solidFill>
            </a:endParaRPr>
          </a:p>
        </p:txBody>
      </p:sp>
      <p:sp>
        <p:nvSpPr>
          <p:cNvPr id="45" name="Rectangle 44"/>
          <p:cNvSpPr/>
          <p:nvPr/>
        </p:nvSpPr>
        <p:spPr>
          <a:xfrm>
            <a:off x="6200180" y="3067710"/>
            <a:ext cx="1080000" cy="216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Availability</a:t>
            </a:r>
            <a:endParaRPr lang="en-US" sz="1050" dirty="0">
              <a:solidFill>
                <a:schemeClr val="tx1"/>
              </a:solidFill>
            </a:endParaRPr>
          </a:p>
        </p:txBody>
      </p:sp>
      <p:cxnSp>
        <p:nvCxnSpPr>
          <p:cNvPr id="49" name="Elbow Connector 48"/>
          <p:cNvCxnSpPr>
            <a:stCxn id="5" idx="3"/>
            <a:endCxn id="38" idx="1"/>
          </p:cNvCxnSpPr>
          <p:nvPr/>
        </p:nvCxnSpPr>
        <p:spPr>
          <a:xfrm flipV="1">
            <a:off x="4161724" y="1644610"/>
            <a:ext cx="496044" cy="468850"/>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1" name="Elbow Connector 50"/>
          <p:cNvCxnSpPr>
            <a:stCxn id="5" idx="3"/>
            <a:endCxn id="39" idx="1"/>
          </p:cNvCxnSpPr>
          <p:nvPr/>
        </p:nvCxnSpPr>
        <p:spPr>
          <a:xfrm flipV="1">
            <a:off x="4161724" y="1960782"/>
            <a:ext cx="496044" cy="152678"/>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3" name="Elbow Connector 52"/>
          <p:cNvCxnSpPr>
            <a:stCxn id="6" idx="3"/>
            <a:endCxn id="43" idx="1"/>
          </p:cNvCxnSpPr>
          <p:nvPr/>
        </p:nvCxnSpPr>
        <p:spPr>
          <a:xfrm flipV="1">
            <a:off x="4161724" y="2535102"/>
            <a:ext cx="2038456" cy="452841"/>
          </a:xfrm>
          <a:prstGeom prst="bentConnector3">
            <a:avLst>
              <a:gd name="adj1" fmla="val 8942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5" name="Elbow Connector 54"/>
          <p:cNvCxnSpPr>
            <a:stCxn id="6" idx="3"/>
            <a:endCxn id="44" idx="1"/>
          </p:cNvCxnSpPr>
          <p:nvPr/>
        </p:nvCxnSpPr>
        <p:spPr>
          <a:xfrm flipV="1">
            <a:off x="4161724" y="2855406"/>
            <a:ext cx="2038456" cy="132537"/>
          </a:xfrm>
          <a:prstGeom prst="bentConnector3">
            <a:avLst>
              <a:gd name="adj1" fmla="val 8942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0" name="Elbow Connector 59"/>
          <p:cNvCxnSpPr>
            <a:stCxn id="6" idx="3"/>
            <a:endCxn id="45" idx="1"/>
          </p:cNvCxnSpPr>
          <p:nvPr/>
        </p:nvCxnSpPr>
        <p:spPr>
          <a:xfrm>
            <a:off x="4161724" y="2987943"/>
            <a:ext cx="2038456" cy="187767"/>
          </a:xfrm>
          <a:prstGeom prst="bentConnector3">
            <a:avLst>
              <a:gd name="adj1" fmla="val 8942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4" name="Rectangle 63"/>
          <p:cNvSpPr/>
          <p:nvPr/>
        </p:nvSpPr>
        <p:spPr>
          <a:xfrm>
            <a:off x="4657768" y="2168953"/>
            <a:ext cx="1080000" cy="216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Utility</a:t>
            </a:r>
            <a:endParaRPr lang="en-US" sz="1050" dirty="0">
              <a:solidFill>
                <a:schemeClr val="tx1"/>
              </a:solidFill>
            </a:endParaRPr>
          </a:p>
        </p:txBody>
      </p:sp>
      <p:sp>
        <p:nvSpPr>
          <p:cNvPr id="65" name="Rectangle 64"/>
          <p:cNvSpPr/>
          <p:nvPr/>
        </p:nvSpPr>
        <p:spPr>
          <a:xfrm>
            <a:off x="6200180" y="3363510"/>
            <a:ext cx="1080000" cy="216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Delay</a:t>
            </a:r>
            <a:endParaRPr lang="en-US" sz="1050" dirty="0">
              <a:solidFill>
                <a:schemeClr val="tx1"/>
              </a:solidFill>
            </a:endParaRPr>
          </a:p>
        </p:txBody>
      </p:sp>
      <p:cxnSp>
        <p:nvCxnSpPr>
          <p:cNvPr id="67" name="Elbow Connector 66"/>
          <p:cNvCxnSpPr>
            <a:endCxn id="6" idx="3"/>
          </p:cNvCxnSpPr>
          <p:nvPr/>
        </p:nvCxnSpPr>
        <p:spPr>
          <a:xfrm rot="10800000">
            <a:off x="4161724" y="2987944"/>
            <a:ext cx="2029220" cy="483569"/>
          </a:xfrm>
          <a:prstGeom prst="bentConnector3">
            <a:avLst>
              <a:gd name="adj1" fmla="val 9945"/>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0" name="Rectangle 69"/>
          <p:cNvSpPr/>
          <p:nvPr/>
        </p:nvSpPr>
        <p:spPr>
          <a:xfrm>
            <a:off x="4657768" y="3515392"/>
            <a:ext cx="1080000" cy="216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Accuracy</a:t>
            </a:r>
            <a:endParaRPr lang="en-US" sz="1050" dirty="0">
              <a:solidFill>
                <a:schemeClr val="tx1"/>
              </a:solidFill>
            </a:endParaRPr>
          </a:p>
        </p:txBody>
      </p:sp>
      <p:sp>
        <p:nvSpPr>
          <p:cNvPr id="71" name="Rectangle 70"/>
          <p:cNvSpPr/>
          <p:nvPr/>
        </p:nvSpPr>
        <p:spPr>
          <a:xfrm>
            <a:off x="4657768" y="2485124"/>
            <a:ext cx="1080000" cy="216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Welfare</a:t>
            </a:r>
            <a:endParaRPr lang="en-US" sz="1050" dirty="0">
              <a:solidFill>
                <a:schemeClr val="tx1"/>
              </a:solidFill>
            </a:endParaRPr>
          </a:p>
        </p:txBody>
      </p:sp>
      <p:sp>
        <p:nvSpPr>
          <p:cNvPr id="81" name="Rectangle 80"/>
          <p:cNvSpPr/>
          <p:nvPr/>
        </p:nvSpPr>
        <p:spPr>
          <a:xfrm>
            <a:off x="3086132" y="4743611"/>
            <a:ext cx="1080000" cy="216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Others</a:t>
            </a:r>
            <a:endParaRPr lang="en-US" sz="1050" dirty="0">
              <a:solidFill>
                <a:schemeClr val="tx1"/>
              </a:solidFill>
            </a:endParaRPr>
          </a:p>
        </p:txBody>
      </p:sp>
      <p:cxnSp>
        <p:nvCxnSpPr>
          <p:cNvPr id="82" name="Shape 81"/>
          <p:cNvCxnSpPr>
            <a:stCxn id="4" idx="3"/>
            <a:endCxn id="81" idx="1"/>
          </p:cNvCxnSpPr>
          <p:nvPr/>
        </p:nvCxnSpPr>
        <p:spPr>
          <a:xfrm>
            <a:off x="2721317" y="2989595"/>
            <a:ext cx="364815" cy="1862016"/>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85" name="Rectangle 84"/>
          <p:cNvSpPr/>
          <p:nvPr/>
        </p:nvSpPr>
        <p:spPr>
          <a:xfrm>
            <a:off x="4657768" y="3825075"/>
            <a:ext cx="1080000" cy="216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Ease of use</a:t>
            </a:r>
            <a:endParaRPr lang="en-US" sz="1050" dirty="0">
              <a:solidFill>
                <a:schemeClr val="tx1"/>
              </a:solidFill>
            </a:endParaRPr>
          </a:p>
        </p:txBody>
      </p:sp>
      <p:cxnSp>
        <p:nvCxnSpPr>
          <p:cNvPr id="91" name="Elbow Connector 90"/>
          <p:cNvCxnSpPr>
            <a:stCxn id="81" idx="3"/>
            <a:endCxn id="85" idx="1"/>
          </p:cNvCxnSpPr>
          <p:nvPr/>
        </p:nvCxnSpPr>
        <p:spPr>
          <a:xfrm flipV="1">
            <a:off x="4166132" y="3933075"/>
            <a:ext cx="491636" cy="918536"/>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3" name="Elbow Connector 92"/>
          <p:cNvCxnSpPr>
            <a:stCxn id="81" idx="3"/>
            <a:endCxn id="70" idx="1"/>
          </p:cNvCxnSpPr>
          <p:nvPr/>
        </p:nvCxnSpPr>
        <p:spPr>
          <a:xfrm flipV="1">
            <a:off x="4166132" y="3623392"/>
            <a:ext cx="491636" cy="1228219"/>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8" name="Elbow Connector 97"/>
          <p:cNvCxnSpPr>
            <a:stCxn id="5" idx="3"/>
            <a:endCxn id="64" idx="1"/>
          </p:cNvCxnSpPr>
          <p:nvPr/>
        </p:nvCxnSpPr>
        <p:spPr>
          <a:xfrm>
            <a:off x="4161724" y="2113460"/>
            <a:ext cx="496044" cy="163493"/>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1" name="Elbow Connector 100"/>
          <p:cNvCxnSpPr>
            <a:stCxn id="5" idx="3"/>
            <a:endCxn id="71" idx="1"/>
          </p:cNvCxnSpPr>
          <p:nvPr/>
        </p:nvCxnSpPr>
        <p:spPr>
          <a:xfrm>
            <a:off x="4161724" y="2113460"/>
            <a:ext cx="496044" cy="479664"/>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07" name="Rectangle 106"/>
          <p:cNvSpPr/>
          <p:nvPr/>
        </p:nvSpPr>
        <p:spPr>
          <a:xfrm>
            <a:off x="4657768" y="4134758"/>
            <a:ext cx="1080000" cy="216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Utilization</a:t>
            </a:r>
            <a:endParaRPr lang="en-US" sz="1050" dirty="0">
              <a:solidFill>
                <a:schemeClr val="tx1"/>
              </a:solidFill>
            </a:endParaRPr>
          </a:p>
        </p:txBody>
      </p:sp>
      <p:cxnSp>
        <p:nvCxnSpPr>
          <p:cNvPr id="108" name="Elbow Connector 107"/>
          <p:cNvCxnSpPr>
            <a:stCxn id="81" idx="3"/>
            <a:endCxn id="107" idx="1"/>
          </p:cNvCxnSpPr>
          <p:nvPr/>
        </p:nvCxnSpPr>
        <p:spPr>
          <a:xfrm flipV="1">
            <a:off x="4166132" y="4242758"/>
            <a:ext cx="491636" cy="608853"/>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7" name="Rectangle 116"/>
          <p:cNvSpPr/>
          <p:nvPr/>
        </p:nvSpPr>
        <p:spPr>
          <a:xfrm>
            <a:off x="4657768" y="4444441"/>
            <a:ext cx="1080000" cy="216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Security</a:t>
            </a:r>
            <a:endParaRPr lang="en-US" sz="1050" dirty="0">
              <a:solidFill>
                <a:schemeClr val="tx1"/>
              </a:solidFill>
            </a:endParaRPr>
          </a:p>
        </p:txBody>
      </p:sp>
      <p:sp>
        <p:nvSpPr>
          <p:cNvPr id="118" name="Rectangle 117"/>
          <p:cNvSpPr/>
          <p:nvPr/>
        </p:nvSpPr>
        <p:spPr>
          <a:xfrm>
            <a:off x="4657768" y="4754124"/>
            <a:ext cx="1080000" cy="216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Privacy</a:t>
            </a:r>
            <a:endParaRPr lang="en-US" sz="1050" dirty="0">
              <a:solidFill>
                <a:schemeClr val="tx1"/>
              </a:solidFill>
            </a:endParaRPr>
          </a:p>
        </p:txBody>
      </p:sp>
      <p:cxnSp>
        <p:nvCxnSpPr>
          <p:cNvPr id="119" name="Elbow Connector 118"/>
          <p:cNvCxnSpPr>
            <a:stCxn id="81" idx="3"/>
            <a:endCxn id="117" idx="1"/>
          </p:cNvCxnSpPr>
          <p:nvPr/>
        </p:nvCxnSpPr>
        <p:spPr>
          <a:xfrm flipV="1">
            <a:off x="4166132" y="4552441"/>
            <a:ext cx="491636" cy="299170"/>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22" name="Elbow Connector 121"/>
          <p:cNvCxnSpPr>
            <a:stCxn id="81" idx="3"/>
            <a:endCxn id="118" idx="1"/>
          </p:cNvCxnSpPr>
          <p:nvPr/>
        </p:nvCxnSpPr>
        <p:spPr>
          <a:xfrm>
            <a:off x="4166132" y="4851611"/>
            <a:ext cx="491636" cy="10513"/>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6" name="Rectangle 125"/>
          <p:cNvSpPr/>
          <p:nvPr/>
        </p:nvSpPr>
        <p:spPr>
          <a:xfrm>
            <a:off x="4657768" y="5063807"/>
            <a:ext cx="1080000" cy="216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Reliability</a:t>
            </a:r>
            <a:endParaRPr lang="en-US" sz="1050" dirty="0">
              <a:solidFill>
                <a:schemeClr val="tx1"/>
              </a:solidFill>
            </a:endParaRPr>
          </a:p>
        </p:txBody>
      </p:sp>
      <p:sp>
        <p:nvSpPr>
          <p:cNvPr id="132" name="Rectangle 131"/>
          <p:cNvSpPr/>
          <p:nvPr/>
        </p:nvSpPr>
        <p:spPr>
          <a:xfrm>
            <a:off x="4657768" y="5373490"/>
            <a:ext cx="1080000" cy="216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Robustness</a:t>
            </a:r>
          </a:p>
        </p:txBody>
      </p:sp>
      <p:cxnSp>
        <p:nvCxnSpPr>
          <p:cNvPr id="134" name="Elbow Connector 133"/>
          <p:cNvCxnSpPr>
            <a:stCxn id="132" idx="1"/>
            <a:endCxn id="81" idx="3"/>
          </p:cNvCxnSpPr>
          <p:nvPr/>
        </p:nvCxnSpPr>
        <p:spPr>
          <a:xfrm rot="10800000">
            <a:off x="4166132" y="4851612"/>
            <a:ext cx="491636" cy="629879"/>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36" name="Elbow Connector 135"/>
          <p:cNvCxnSpPr>
            <a:stCxn id="126" idx="1"/>
            <a:endCxn id="81" idx="3"/>
          </p:cNvCxnSpPr>
          <p:nvPr/>
        </p:nvCxnSpPr>
        <p:spPr>
          <a:xfrm rot="10800000">
            <a:off x="4166132" y="4851611"/>
            <a:ext cx="491636" cy="320196"/>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4657768" y="5688054"/>
            <a:ext cx="1080000" cy="216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Interoperability</a:t>
            </a:r>
          </a:p>
        </p:txBody>
      </p:sp>
      <p:cxnSp>
        <p:nvCxnSpPr>
          <p:cNvPr id="54" name="Elbow Connector 53"/>
          <p:cNvCxnSpPr>
            <a:stCxn id="52" idx="1"/>
            <a:endCxn id="81" idx="3"/>
          </p:cNvCxnSpPr>
          <p:nvPr/>
        </p:nvCxnSpPr>
        <p:spPr>
          <a:xfrm rot="10800000">
            <a:off x="4166132" y="4851612"/>
            <a:ext cx="491636" cy="944443"/>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a:stCxn id="6" idx="1"/>
            <a:endCxn id="4" idx="3"/>
          </p:cNvCxnSpPr>
          <p:nvPr/>
        </p:nvCxnSpPr>
        <p:spPr>
          <a:xfrm rot="10800000" flipV="1">
            <a:off x="2721318" y="2987943"/>
            <a:ext cx="360407" cy="165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Evaluation Methods</a:t>
            </a:r>
            <a:endParaRPr lang="en-AU" dirty="0"/>
          </a:p>
        </p:txBody>
      </p:sp>
      <p:sp>
        <p:nvSpPr>
          <p:cNvPr id="16" name="Rectangle 15"/>
          <p:cNvSpPr/>
          <p:nvPr/>
        </p:nvSpPr>
        <p:spPr>
          <a:xfrm>
            <a:off x="4208385" y="2442869"/>
            <a:ext cx="2163815"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a:solidFill>
                  <a:schemeClr val="tx1"/>
                </a:solidFill>
                <a:latin typeface="+mj-lt"/>
              </a:rPr>
              <a:t>Measurement</a:t>
            </a:r>
            <a:endParaRPr lang="en-US" sz="1200" dirty="0" smtClean="0">
              <a:solidFill>
                <a:schemeClr val="tx1"/>
              </a:solidFill>
              <a:latin typeface="+mj-lt"/>
            </a:endParaRPr>
          </a:p>
        </p:txBody>
      </p:sp>
      <p:sp>
        <p:nvSpPr>
          <p:cNvPr id="17" name="Rectangle 16"/>
          <p:cNvSpPr/>
          <p:nvPr/>
        </p:nvSpPr>
        <p:spPr>
          <a:xfrm>
            <a:off x="4208385" y="2871497"/>
            <a:ext cx="2163816"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latin typeface="+mj-lt"/>
              </a:rPr>
              <a:t>Empirical </a:t>
            </a:r>
            <a:r>
              <a:rPr lang="en-US" sz="1200" dirty="0">
                <a:solidFill>
                  <a:schemeClr val="tx1"/>
                </a:solidFill>
                <a:latin typeface="+mj-lt"/>
              </a:rPr>
              <a:t>Analysis </a:t>
            </a:r>
          </a:p>
        </p:txBody>
      </p:sp>
      <p:sp>
        <p:nvSpPr>
          <p:cNvPr id="18" name="Rectangle 17"/>
          <p:cNvSpPr/>
          <p:nvPr/>
        </p:nvSpPr>
        <p:spPr>
          <a:xfrm>
            <a:off x="4208385" y="3829500"/>
            <a:ext cx="2163816"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a:solidFill>
                  <a:schemeClr val="tx1"/>
                </a:solidFill>
                <a:latin typeface="+mj-lt"/>
              </a:rPr>
              <a:t>Simulation</a:t>
            </a:r>
            <a:endParaRPr lang="en-US" sz="1200" dirty="0" smtClean="0">
              <a:solidFill>
                <a:schemeClr val="tx1"/>
              </a:solidFill>
              <a:latin typeface="+mj-lt"/>
            </a:endParaRPr>
          </a:p>
        </p:txBody>
      </p:sp>
      <p:sp>
        <p:nvSpPr>
          <p:cNvPr id="19" name="Rectangle 18"/>
          <p:cNvSpPr/>
          <p:nvPr/>
        </p:nvSpPr>
        <p:spPr>
          <a:xfrm>
            <a:off x="4208385" y="1980066"/>
            <a:ext cx="2163815"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a:solidFill>
                  <a:schemeClr val="tx1"/>
                </a:solidFill>
                <a:latin typeface="+mj-lt"/>
              </a:rPr>
              <a:t>Analytical </a:t>
            </a:r>
            <a:r>
              <a:rPr lang="en-US" sz="1200" dirty="0" smtClean="0">
                <a:solidFill>
                  <a:schemeClr val="tx1"/>
                </a:solidFill>
                <a:latin typeface="+mj-lt"/>
              </a:rPr>
              <a:t> Modeling</a:t>
            </a:r>
            <a:endParaRPr lang="en-US" sz="1200" dirty="0">
              <a:solidFill>
                <a:schemeClr val="tx1"/>
              </a:solidFill>
              <a:latin typeface="+mj-lt"/>
            </a:endParaRPr>
          </a:p>
        </p:txBody>
      </p:sp>
      <p:sp>
        <p:nvSpPr>
          <p:cNvPr id="20" name="Rectangle 19"/>
          <p:cNvSpPr/>
          <p:nvPr/>
        </p:nvSpPr>
        <p:spPr>
          <a:xfrm>
            <a:off x="4208385" y="3335390"/>
            <a:ext cx="2163815"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latin typeface="+mj-lt"/>
              </a:rPr>
              <a:t>Emulation</a:t>
            </a:r>
          </a:p>
        </p:txBody>
      </p:sp>
      <p:sp>
        <p:nvSpPr>
          <p:cNvPr id="21" name="Rectangle 20"/>
          <p:cNvSpPr/>
          <p:nvPr/>
        </p:nvSpPr>
        <p:spPr>
          <a:xfrm>
            <a:off x="1504029" y="2861479"/>
            <a:ext cx="2143140"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Evaluation Methods</a:t>
            </a:r>
          </a:p>
        </p:txBody>
      </p:sp>
      <p:cxnSp>
        <p:nvCxnSpPr>
          <p:cNvPr id="22" name="Elbow Connector 21"/>
          <p:cNvCxnSpPr>
            <a:stCxn id="21" idx="3"/>
            <a:endCxn id="16" idx="1"/>
          </p:cNvCxnSpPr>
          <p:nvPr/>
        </p:nvCxnSpPr>
        <p:spPr>
          <a:xfrm flipV="1">
            <a:off x="3647169" y="2605962"/>
            <a:ext cx="561216" cy="418610"/>
          </a:xfrm>
          <a:prstGeom prst="bentConnector3">
            <a:avLst>
              <a:gd name="adj1" fmla="val 50000"/>
            </a:avLst>
          </a:prstGeom>
          <a:ln w="3175" cap="sq">
            <a:solidFill>
              <a:schemeClr val="bg1">
                <a:lumMod val="65000"/>
              </a:schemeClr>
            </a:solidFill>
            <a:prstDash val="solid"/>
            <a:miter lim="800000"/>
          </a:ln>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21" idx="3"/>
            <a:endCxn id="17" idx="1"/>
          </p:cNvCxnSpPr>
          <p:nvPr/>
        </p:nvCxnSpPr>
        <p:spPr>
          <a:xfrm>
            <a:off x="3647169" y="3024572"/>
            <a:ext cx="561216" cy="10018"/>
          </a:xfrm>
          <a:prstGeom prst="bentConnector3">
            <a:avLst>
              <a:gd name="adj1" fmla="val 50000"/>
            </a:avLst>
          </a:prstGeom>
          <a:ln w="3175" cap="sq">
            <a:solidFill>
              <a:schemeClr val="bg1">
                <a:lumMod val="65000"/>
              </a:schemeClr>
            </a:solidFill>
            <a:prstDash val="solid"/>
            <a:miter lim="800000"/>
          </a:ln>
        </p:spPr>
        <p:style>
          <a:lnRef idx="1">
            <a:schemeClr val="accent1"/>
          </a:lnRef>
          <a:fillRef idx="0">
            <a:schemeClr val="accent1"/>
          </a:fillRef>
          <a:effectRef idx="0">
            <a:schemeClr val="accent1"/>
          </a:effectRef>
          <a:fontRef idx="minor">
            <a:schemeClr val="tx1"/>
          </a:fontRef>
        </p:style>
      </p:cxnSp>
      <p:cxnSp>
        <p:nvCxnSpPr>
          <p:cNvPr id="24" name="Elbow Connector 23"/>
          <p:cNvCxnSpPr>
            <a:stCxn id="21" idx="3"/>
            <a:endCxn id="20" idx="1"/>
          </p:cNvCxnSpPr>
          <p:nvPr/>
        </p:nvCxnSpPr>
        <p:spPr>
          <a:xfrm>
            <a:off x="3647169" y="3024572"/>
            <a:ext cx="561216" cy="473911"/>
          </a:xfrm>
          <a:prstGeom prst="bentConnector3">
            <a:avLst>
              <a:gd name="adj1" fmla="val 50000"/>
            </a:avLst>
          </a:prstGeom>
          <a:ln w="3175" cap="sq">
            <a:solidFill>
              <a:schemeClr val="bg1">
                <a:lumMod val="65000"/>
              </a:schemeClr>
            </a:solidFill>
            <a:prstDash val="solid"/>
            <a:miter lim="800000"/>
          </a:ln>
        </p:spPr>
        <p:style>
          <a:lnRef idx="1">
            <a:schemeClr val="accent1"/>
          </a:lnRef>
          <a:fillRef idx="0">
            <a:schemeClr val="accent1"/>
          </a:fillRef>
          <a:effectRef idx="0">
            <a:schemeClr val="accent1"/>
          </a:effectRef>
          <a:fontRef idx="minor">
            <a:schemeClr val="tx1"/>
          </a:fontRef>
        </p:style>
      </p:cxnSp>
      <p:cxnSp>
        <p:nvCxnSpPr>
          <p:cNvPr id="25" name="Elbow Connector 24"/>
          <p:cNvCxnSpPr>
            <a:stCxn id="18" idx="1"/>
            <a:endCxn id="21" idx="3"/>
          </p:cNvCxnSpPr>
          <p:nvPr/>
        </p:nvCxnSpPr>
        <p:spPr>
          <a:xfrm rot="10800000">
            <a:off x="3647169" y="3024573"/>
            <a:ext cx="561216" cy="968021"/>
          </a:xfrm>
          <a:prstGeom prst="bentConnector3">
            <a:avLst>
              <a:gd name="adj1" fmla="val 50000"/>
            </a:avLst>
          </a:prstGeom>
          <a:ln w="3175" cap="sq">
            <a:solidFill>
              <a:schemeClr val="bg1">
                <a:lumMod val="65000"/>
              </a:schemeClr>
            </a:solidFill>
            <a:prstDash val="solid"/>
            <a:miter lim="800000"/>
          </a:ln>
        </p:spPr>
        <p:style>
          <a:lnRef idx="1">
            <a:schemeClr val="accent1"/>
          </a:lnRef>
          <a:fillRef idx="0">
            <a:schemeClr val="accent1"/>
          </a:fillRef>
          <a:effectRef idx="0">
            <a:schemeClr val="accent1"/>
          </a:effectRef>
          <a:fontRef idx="minor">
            <a:schemeClr val="tx1"/>
          </a:fontRef>
        </p:style>
      </p:cxnSp>
      <p:cxnSp>
        <p:nvCxnSpPr>
          <p:cNvPr id="26" name="Shape 25"/>
          <p:cNvCxnSpPr>
            <a:stCxn id="21" idx="3"/>
            <a:endCxn id="19" idx="1"/>
          </p:cNvCxnSpPr>
          <p:nvPr/>
        </p:nvCxnSpPr>
        <p:spPr>
          <a:xfrm flipV="1">
            <a:off x="3647169" y="2143159"/>
            <a:ext cx="561216" cy="881413"/>
          </a:xfrm>
          <a:prstGeom prst="bentConnector3">
            <a:avLst>
              <a:gd name="adj1" fmla="val 50000"/>
            </a:avLst>
          </a:prstGeom>
          <a:ln w="3175" cap="sq">
            <a:solidFill>
              <a:schemeClr val="bg1">
                <a:lumMod val="65000"/>
              </a:schemeClr>
            </a:solidFill>
            <a:prstDash val="solid"/>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7535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Constraints (Parameters)</a:t>
            </a:r>
            <a:endParaRPr lang="en-US" dirty="0"/>
          </a:p>
        </p:txBody>
      </p:sp>
      <p:sp>
        <p:nvSpPr>
          <p:cNvPr id="4" name="Rectangle 3"/>
          <p:cNvSpPr/>
          <p:nvPr/>
        </p:nvSpPr>
        <p:spPr>
          <a:xfrm>
            <a:off x="2627784" y="3428999"/>
            <a:ext cx="1355039" cy="2143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50" dirty="0" smtClean="0">
                <a:solidFill>
                  <a:schemeClr val="tx1"/>
                </a:solidFill>
              </a:rPr>
              <a:t>Parameters</a:t>
            </a:r>
            <a:endParaRPr lang="en-US" sz="1050" dirty="0">
              <a:solidFill>
                <a:schemeClr val="tx1"/>
              </a:solidFill>
            </a:endParaRPr>
          </a:p>
        </p:txBody>
      </p:sp>
      <p:sp>
        <p:nvSpPr>
          <p:cNvPr id="5" name="Rectangle 4"/>
          <p:cNvSpPr/>
          <p:nvPr/>
        </p:nvSpPr>
        <p:spPr>
          <a:xfrm>
            <a:off x="4556568" y="2585344"/>
            <a:ext cx="1895040" cy="2007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Budget</a:t>
            </a:r>
          </a:p>
        </p:txBody>
      </p:sp>
      <p:sp>
        <p:nvSpPr>
          <p:cNvPr id="6" name="Rectangle 5"/>
          <p:cNvSpPr/>
          <p:nvPr/>
        </p:nvSpPr>
        <p:spPr>
          <a:xfrm>
            <a:off x="4562886" y="3000372"/>
            <a:ext cx="1872062" cy="2143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Deadline</a:t>
            </a:r>
            <a:endParaRPr lang="en-US" sz="1050" dirty="0">
              <a:solidFill>
                <a:schemeClr val="tx1"/>
              </a:solidFill>
            </a:endParaRPr>
          </a:p>
        </p:txBody>
      </p:sp>
      <p:cxnSp>
        <p:nvCxnSpPr>
          <p:cNvPr id="7" name="Elbow Connector 6"/>
          <p:cNvCxnSpPr>
            <a:stCxn id="4" idx="3"/>
            <a:endCxn id="5" idx="1"/>
          </p:cNvCxnSpPr>
          <p:nvPr/>
        </p:nvCxnSpPr>
        <p:spPr>
          <a:xfrm flipV="1">
            <a:off x="3982823" y="2685702"/>
            <a:ext cx="573745" cy="850455"/>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8" name="Shape 81"/>
          <p:cNvCxnSpPr>
            <a:stCxn id="4" idx="3"/>
            <a:endCxn id="6" idx="1"/>
          </p:cNvCxnSpPr>
          <p:nvPr/>
        </p:nvCxnSpPr>
        <p:spPr>
          <a:xfrm flipV="1">
            <a:off x="3982823" y="3107530"/>
            <a:ext cx="580063" cy="428627"/>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4562886" y="3429000"/>
            <a:ext cx="1872062" cy="2143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Accuracy</a:t>
            </a:r>
            <a:endParaRPr lang="en-US" sz="1050" dirty="0">
              <a:solidFill>
                <a:schemeClr val="tx1"/>
              </a:solidFill>
            </a:endParaRPr>
          </a:p>
        </p:txBody>
      </p:sp>
      <p:cxnSp>
        <p:nvCxnSpPr>
          <p:cNvPr id="28" name="Shape 81"/>
          <p:cNvCxnSpPr>
            <a:endCxn id="27" idx="1"/>
          </p:cNvCxnSpPr>
          <p:nvPr/>
        </p:nvCxnSpPr>
        <p:spPr>
          <a:xfrm>
            <a:off x="3982823" y="3536156"/>
            <a:ext cx="580063" cy="2"/>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4562886" y="3857627"/>
            <a:ext cx="1872062" cy="2143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Capacity</a:t>
            </a:r>
            <a:endParaRPr lang="en-US" sz="1050" dirty="0">
              <a:solidFill>
                <a:schemeClr val="tx1"/>
              </a:solidFill>
            </a:endParaRPr>
          </a:p>
        </p:txBody>
      </p:sp>
      <p:cxnSp>
        <p:nvCxnSpPr>
          <p:cNvPr id="46" name="Elbow Connector 45"/>
          <p:cNvCxnSpPr>
            <a:stCxn id="44" idx="1"/>
            <a:endCxn id="4" idx="3"/>
          </p:cNvCxnSpPr>
          <p:nvPr/>
        </p:nvCxnSpPr>
        <p:spPr>
          <a:xfrm rot="10800000">
            <a:off x="3982824" y="3536157"/>
            <a:ext cx="580063" cy="428628"/>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4562886" y="4286255"/>
            <a:ext cx="1872062" cy="2143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050" dirty="0" smtClean="0">
                <a:solidFill>
                  <a:schemeClr val="tx1"/>
                </a:solidFill>
              </a:rPr>
              <a:t>Regulation</a:t>
            </a:r>
            <a:endParaRPr lang="en-US" sz="1050" dirty="0">
              <a:solidFill>
                <a:schemeClr val="tx1"/>
              </a:solidFill>
            </a:endParaRPr>
          </a:p>
        </p:txBody>
      </p:sp>
      <p:cxnSp>
        <p:nvCxnSpPr>
          <p:cNvPr id="49" name="Elbow Connector 48"/>
          <p:cNvCxnSpPr>
            <a:stCxn id="48" idx="1"/>
            <a:endCxn id="4" idx="3"/>
          </p:cNvCxnSpPr>
          <p:nvPr/>
        </p:nvCxnSpPr>
        <p:spPr>
          <a:xfrm rot="10800000">
            <a:off x="3982824" y="3536157"/>
            <a:ext cx="580063" cy="857256"/>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write your abstract!!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Problem </a:t>
            </a:r>
          </a:p>
          <a:p>
            <a:pPr lvl="1"/>
            <a:r>
              <a:rPr lang="en-US" dirty="0" smtClean="0"/>
              <a:t>Short Background (If necessary)</a:t>
            </a:r>
          </a:p>
          <a:p>
            <a:pPr lvl="1"/>
            <a:r>
              <a:rPr lang="en-US" dirty="0" smtClean="0"/>
              <a:t>Scope</a:t>
            </a:r>
          </a:p>
          <a:p>
            <a:pPr lvl="2"/>
            <a:r>
              <a:rPr lang="en-US" dirty="0" smtClean="0"/>
              <a:t>Application model, e.g., Map-reduce</a:t>
            </a:r>
          </a:p>
          <a:p>
            <a:pPr lvl="2"/>
            <a:r>
              <a:rPr lang="en-US" dirty="0" smtClean="0"/>
              <a:t>Platform, e.g., Cluster</a:t>
            </a:r>
          </a:p>
          <a:p>
            <a:pPr lvl="1"/>
            <a:r>
              <a:rPr lang="en-US" dirty="0" smtClean="0"/>
              <a:t>Objective, e.g., Cost and Energy Consumption</a:t>
            </a:r>
          </a:p>
          <a:p>
            <a:pPr lvl="1"/>
            <a:r>
              <a:rPr lang="en-US" dirty="0" smtClean="0"/>
              <a:t>Constraints, e.g., Capacity and Available Renewable Energy</a:t>
            </a:r>
          </a:p>
          <a:p>
            <a:r>
              <a:rPr lang="en-US" dirty="0" smtClean="0"/>
              <a:t>Methodology</a:t>
            </a:r>
          </a:p>
          <a:p>
            <a:pPr lvl="1"/>
            <a:r>
              <a:rPr lang="en-US" dirty="0" smtClean="0"/>
              <a:t>E.g., Online scheduling using meta-heuristics</a:t>
            </a:r>
          </a:p>
          <a:p>
            <a:pPr lvl="1"/>
            <a:r>
              <a:rPr lang="en-US" dirty="0" smtClean="0"/>
              <a:t>Evaluation Method</a:t>
            </a:r>
          </a:p>
          <a:p>
            <a:pPr lvl="2"/>
            <a:r>
              <a:rPr lang="en-US" dirty="0" smtClean="0"/>
              <a:t>Analytical proofs, Simulation, Emulation, Real Implementation</a:t>
            </a:r>
          </a:p>
          <a:p>
            <a:r>
              <a:rPr lang="en-US" dirty="0" smtClean="0"/>
              <a:t>Results/Findings</a:t>
            </a:r>
          </a:p>
          <a:p>
            <a:pPr lvl="1"/>
            <a:r>
              <a:rPr lang="en-US" dirty="0" smtClean="0"/>
              <a:t>Conclusion/Implications</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err="1" smtClean="0"/>
              <a:t>BlinkDB</a:t>
            </a:r>
            <a:r>
              <a:rPr lang="en-US" sz="2400" dirty="0" smtClean="0"/>
              <a:t>: Queries with Bounded Errors and Bounded Response Times on Very Large Data</a:t>
            </a:r>
            <a:endParaRPr lang="en-US" sz="2400" dirty="0"/>
          </a:p>
        </p:txBody>
      </p:sp>
      <p:sp>
        <p:nvSpPr>
          <p:cNvPr id="3" name="Content Placeholder 2"/>
          <p:cNvSpPr>
            <a:spLocks noGrp="1"/>
          </p:cNvSpPr>
          <p:nvPr>
            <p:ph idx="1"/>
          </p:nvPr>
        </p:nvSpPr>
        <p:spPr/>
        <p:txBody>
          <a:bodyPr>
            <a:normAutofit fontScale="25000" lnSpcReduction="20000"/>
          </a:bodyPr>
          <a:lstStyle/>
          <a:p>
            <a:pPr algn="just">
              <a:buNone/>
            </a:pPr>
            <a:r>
              <a:rPr lang="en-US" sz="7200" b="1" dirty="0" smtClean="0">
                <a:solidFill>
                  <a:srgbClr val="FF0000"/>
                </a:solidFill>
              </a:rPr>
              <a:t>Problem:</a:t>
            </a:r>
          </a:p>
          <a:p>
            <a:pPr algn="just">
              <a:buNone/>
            </a:pPr>
            <a:r>
              <a:rPr lang="en-US" sz="7200" dirty="0" smtClean="0"/>
              <a:t>	In this paper, we present </a:t>
            </a:r>
            <a:r>
              <a:rPr lang="en-US" sz="7200" dirty="0" err="1" smtClean="0"/>
              <a:t>BlinkDB</a:t>
            </a:r>
            <a:r>
              <a:rPr lang="en-US" sz="7200" dirty="0" smtClean="0"/>
              <a:t>, a massively parallel, approximate query engine for running interactive SQL queries on large volumes of data. </a:t>
            </a:r>
            <a:r>
              <a:rPr lang="en-US" sz="7200" dirty="0" err="1" smtClean="0"/>
              <a:t>BlinkDB</a:t>
            </a:r>
            <a:r>
              <a:rPr lang="en-US" sz="7200" dirty="0" smtClean="0"/>
              <a:t> allows users to trade-off query </a:t>
            </a:r>
            <a:r>
              <a:rPr lang="en-US" sz="7200" b="1" dirty="0" smtClean="0"/>
              <a:t>accuracy</a:t>
            </a:r>
            <a:r>
              <a:rPr lang="en-US" sz="7200" dirty="0" smtClean="0"/>
              <a:t> for </a:t>
            </a:r>
            <a:r>
              <a:rPr lang="en-US" sz="7200" b="1" dirty="0" smtClean="0"/>
              <a:t>response time</a:t>
            </a:r>
            <a:r>
              <a:rPr lang="en-US" sz="7200" dirty="0" smtClean="0"/>
              <a:t>, enabling </a:t>
            </a:r>
            <a:r>
              <a:rPr lang="en-US" sz="7200" b="1" dirty="0" smtClean="0"/>
              <a:t>interactive queries </a:t>
            </a:r>
            <a:r>
              <a:rPr lang="en-US" sz="7200" dirty="0" smtClean="0"/>
              <a:t>over massive data by running queries on data samples and presenting results annotated with meaningful error bars. </a:t>
            </a:r>
          </a:p>
          <a:p>
            <a:pPr algn="just">
              <a:buNone/>
            </a:pPr>
            <a:r>
              <a:rPr lang="en-US" sz="7200" b="1" dirty="0" smtClean="0">
                <a:solidFill>
                  <a:srgbClr val="FF0000"/>
                </a:solidFill>
              </a:rPr>
              <a:t>Methodology:</a:t>
            </a:r>
          </a:p>
          <a:p>
            <a:pPr algn="just">
              <a:buNone/>
            </a:pPr>
            <a:r>
              <a:rPr lang="en-US" sz="7200" b="1" dirty="0" smtClean="0"/>
              <a:t>	To achieve this, </a:t>
            </a:r>
            <a:r>
              <a:rPr lang="en-US" sz="7200" b="1" dirty="0" err="1" smtClean="0"/>
              <a:t>BlinkDB</a:t>
            </a:r>
            <a:r>
              <a:rPr lang="en-US" sz="7200" b="1" dirty="0" smtClean="0"/>
              <a:t> uses two key ideas: </a:t>
            </a:r>
            <a:r>
              <a:rPr lang="en-US" sz="7200" dirty="0" smtClean="0"/>
              <a:t>1) an adaptive optimization framework that builds and maintains a set of multi-dimensional stratified samples from original data over time, and 2) a dynamic sample </a:t>
            </a:r>
            <a:r>
              <a:rPr lang="en-US" sz="7200" b="1" dirty="0" smtClean="0"/>
              <a:t>selection strategy </a:t>
            </a:r>
            <a:r>
              <a:rPr lang="en-US" sz="7200" dirty="0" smtClean="0"/>
              <a:t>that selects an appropriately sized sample based on a query’s </a:t>
            </a:r>
            <a:r>
              <a:rPr lang="en-US" sz="7200" b="1" dirty="0" smtClean="0"/>
              <a:t>accuracy</a:t>
            </a:r>
            <a:r>
              <a:rPr lang="en-US" sz="7200" dirty="0" smtClean="0"/>
              <a:t> or </a:t>
            </a:r>
            <a:r>
              <a:rPr lang="en-US" sz="7200" b="1" dirty="0" smtClean="0"/>
              <a:t>response time</a:t>
            </a:r>
            <a:r>
              <a:rPr lang="en-US" sz="7200" dirty="0" smtClean="0"/>
              <a:t> requirements. </a:t>
            </a:r>
          </a:p>
          <a:p>
            <a:pPr algn="just">
              <a:buNone/>
            </a:pPr>
            <a:r>
              <a:rPr lang="en-US" sz="7200" b="1" dirty="0" smtClean="0">
                <a:solidFill>
                  <a:srgbClr val="FF0000"/>
                </a:solidFill>
              </a:rPr>
              <a:t>Evaluation:</a:t>
            </a:r>
          </a:p>
          <a:p>
            <a:pPr algn="just">
              <a:buNone/>
            </a:pPr>
            <a:r>
              <a:rPr lang="en-US" sz="7200" dirty="0" smtClean="0"/>
              <a:t>	We </a:t>
            </a:r>
            <a:r>
              <a:rPr lang="en-US" sz="7200" b="1" dirty="0" smtClean="0"/>
              <a:t>evaluate</a:t>
            </a:r>
            <a:r>
              <a:rPr lang="en-US" sz="7200" dirty="0" smtClean="0"/>
              <a:t> </a:t>
            </a:r>
            <a:r>
              <a:rPr lang="en-US" sz="7200" dirty="0" err="1" smtClean="0"/>
              <a:t>BlinkDB</a:t>
            </a:r>
            <a:r>
              <a:rPr lang="en-US" sz="7200" dirty="0" smtClean="0"/>
              <a:t> against the well-known TPC-H benchmarks and a real-world analytic workload derived from </a:t>
            </a:r>
            <a:r>
              <a:rPr lang="en-US" sz="7200" dirty="0" err="1" smtClean="0"/>
              <a:t>Conviva</a:t>
            </a:r>
            <a:r>
              <a:rPr lang="en-US" sz="7200" dirty="0" smtClean="0"/>
              <a:t> Inc., a company that manages video distribution over the Internet. Our experiments on a node </a:t>
            </a:r>
            <a:r>
              <a:rPr lang="en-US" sz="7200" b="1" dirty="0" smtClean="0"/>
              <a:t>cluster </a:t>
            </a:r>
            <a:r>
              <a:rPr lang="en-US" sz="7200" dirty="0" smtClean="0"/>
              <a:t>show </a:t>
            </a:r>
          </a:p>
          <a:p>
            <a:pPr algn="just">
              <a:buNone/>
            </a:pPr>
            <a:r>
              <a:rPr lang="en-US" sz="7200" b="1" dirty="0" smtClean="0">
                <a:solidFill>
                  <a:srgbClr val="FF0000"/>
                </a:solidFill>
              </a:rPr>
              <a:t>Results and Conclusions:</a:t>
            </a:r>
          </a:p>
          <a:p>
            <a:pPr algn="just">
              <a:buNone/>
            </a:pPr>
            <a:r>
              <a:rPr lang="en-US" sz="7200" dirty="0" smtClean="0"/>
              <a:t>	that </a:t>
            </a:r>
            <a:r>
              <a:rPr lang="en-US" sz="7200" dirty="0" err="1" smtClean="0"/>
              <a:t>BlinkDB</a:t>
            </a:r>
            <a:r>
              <a:rPr lang="en-US" sz="7200" dirty="0" smtClean="0"/>
              <a:t> can answer queries on </a:t>
            </a:r>
            <a:r>
              <a:rPr lang="en-US" sz="7200" dirty="0" err="1" smtClean="0"/>
              <a:t>upto</a:t>
            </a:r>
            <a:r>
              <a:rPr lang="en-US" sz="7200" dirty="0" smtClean="0"/>
              <a:t> 17TBs of data in less than seconds(over 200× faster than Hive),with in an error of 2-10%.</a:t>
            </a:r>
          </a:p>
          <a:p>
            <a:pPr algn="just">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071678"/>
            <a:ext cx="8229600" cy="3987529"/>
          </a:xfrm>
        </p:spPr>
        <p:txBody>
          <a:bodyPr/>
          <a:lstStyle/>
          <a:p>
            <a:pPr algn="ctr">
              <a:buNone/>
            </a:pPr>
            <a:r>
              <a:rPr lang="en-US" sz="6000" dirty="0" smtClean="0"/>
              <a:t>The answer is </a:t>
            </a:r>
            <a:r>
              <a:rPr lang="en-US" sz="6000" dirty="0" smtClean="0"/>
              <a:t>41.</a:t>
            </a:r>
            <a:endParaRPr lang="en-US" sz="6000" dirty="0" smtClean="0"/>
          </a:p>
          <a:p>
            <a:pPr algn="ctr">
              <a:buNone/>
            </a:pPr>
            <a:endParaRPr lang="en-US" dirty="0" smtClean="0"/>
          </a:p>
          <a:p>
            <a:pPr algn="ctr">
              <a:buNone/>
            </a:pPr>
            <a:r>
              <a:rPr lang="en-US" dirty="0" smtClean="0"/>
              <a:t>Any other questions?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lnSpcReduction="10000"/>
          </a:bodyPr>
          <a:lstStyle/>
          <a:p>
            <a:r>
              <a:rPr lang="en-US" dirty="0" smtClean="0"/>
              <a:t>Execution models</a:t>
            </a:r>
          </a:p>
          <a:p>
            <a:r>
              <a:rPr lang="en-US" dirty="0" smtClean="0"/>
              <a:t>Programming models</a:t>
            </a:r>
          </a:p>
          <a:p>
            <a:r>
              <a:rPr lang="en-US" dirty="0" smtClean="0"/>
              <a:t>Scheduling </a:t>
            </a:r>
          </a:p>
          <a:p>
            <a:r>
              <a:rPr lang="en-US" dirty="0" smtClean="0"/>
              <a:t>Platform</a:t>
            </a:r>
          </a:p>
          <a:p>
            <a:r>
              <a:rPr lang="en-US" dirty="0" smtClean="0"/>
              <a:t>Objectives </a:t>
            </a:r>
          </a:p>
          <a:p>
            <a:r>
              <a:rPr lang="en-US" dirty="0" smtClean="0"/>
              <a:t>Evaluation Methods</a:t>
            </a:r>
          </a:p>
          <a:p>
            <a:r>
              <a:rPr lang="en-US" dirty="0"/>
              <a:t>Constraints (Parameters</a:t>
            </a:r>
            <a:r>
              <a:rPr lang="en-US" dirty="0" smtClean="0"/>
              <a:t>)</a:t>
            </a:r>
            <a:endParaRPr lang="en-US" dirty="0"/>
          </a:p>
          <a:p>
            <a:r>
              <a:rPr lang="en-US" dirty="0" smtClean="0"/>
              <a:t>We conclude with an abstract!!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itle 43"/>
          <p:cNvSpPr>
            <a:spLocks noGrp="1"/>
          </p:cNvSpPr>
          <p:nvPr>
            <p:ph type="title"/>
          </p:nvPr>
        </p:nvSpPr>
        <p:spPr/>
        <p:txBody>
          <a:bodyPr>
            <a:normAutofit/>
          </a:bodyPr>
          <a:lstStyle/>
          <a:p>
            <a:r>
              <a:rPr lang="en-US" sz="2800" dirty="0" smtClean="0"/>
              <a:t>Execution Models In Distributed Systems</a:t>
            </a:r>
            <a:endParaRPr lang="en-US" sz="2800" dirty="0"/>
          </a:p>
        </p:txBody>
      </p:sp>
      <p:sp>
        <p:nvSpPr>
          <p:cNvPr id="46" name="Rectangle 45"/>
          <p:cNvSpPr/>
          <p:nvPr/>
        </p:nvSpPr>
        <p:spPr>
          <a:xfrm>
            <a:off x="1924453" y="3427194"/>
            <a:ext cx="2277691" cy="28575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200" dirty="0" smtClean="0">
                <a:solidFill>
                  <a:schemeClr val="tx1"/>
                </a:solidFill>
              </a:rPr>
              <a:t>Execution Models</a:t>
            </a:r>
            <a:endParaRPr lang="en-US" sz="1200" dirty="0">
              <a:solidFill>
                <a:schemeClr val="tx1"/>
              </a:solidFill>
            </a:endParaRPr>
          </a:p>
        </p:txBody>
      </p:sp>
      <p:sp>
        <p:nvSpPr>
          <p:cNvPr id="49" name="Rectangle 48"/>
          <p:cNvSpPr/>
          <p:nvPr/>
        </p:nvSpPr>
        <p:spPr>
          <a:xfrm>
            <a:off x="4460522" y="2286051"/>
            <a:ext cx="2672308"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Batch Processing</a:t>
            </a:r>
          </a:p>
        </p:txBody>
      </p:sp>
      <p:sp>
        <p:nvSpPr>
          <p:cNvPr id="50" name="Rectangle 49"/>
          <p:cNvSpPr/>
          <p:nvPr/>
        </p:nvSpPr>
        <p:spPr>
          <a:xfrm>
            <a:off x="4460522" y="2832694"/>
            <a:ext cx="2678905" cy="35719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Interactive Processing (Online Processing)</a:t>
            </a:r>
            <a:endParaRPr lang="en-US" sz="1200" dirty="0">
              <a:solidFill>
                <a:schemeClr val="tx1"/>
              </a:solidFill>
            </a:endParaRPr>
          </a:p>
        </p:txBody>
      </p:sp>
      <p:sp>
        <p:nvSpPr>
          <p:cNvPr id="55" name="Rectangle 54"/>
          <p:cNvSpPr/>
          <p:nvPr/>
        </p:nvSpPr>
        <p:spPr>
          <a:xfrm>
            <a:off x="4460522" y="3410342"/>
            <a:ext cx="2678905" cy="32468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Stream Processing</a:t>
            </a:r>
            <a:endParaRPr lang="en-US" sz="1200" dirty="0">
              <a:solidFill>
                <a:schemeClr val="tx1"/>
              </a:solidFill>
            </a:endParaRPr>
          </a:p>
        </p:txBody>
      </p:sp>
      <p:sp>
        <p:nvSpPr>
          <p:cNvPr id="62" name="Rectangle 61"/>
          <p:cNvSpPr/>
          <p:nvPr/>
        </p:nvSpPr>
        <p:spPr>
          <a:xfrm>
            <a:off x="4460522" y="3955486"/>
            <a:ext cx="2678905" cy="32468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Real-time Processing</a:t>
            </a:r>
            <a:endParaRPr lang="en-US" sz="1200" dirty="0">
              <a:solidFill>
                <a:schemeClr val="tx1"/>
              </a:solidFill>
            </a:endParaRPr>
          </a:p>
        </p:txBody>
      </p:sp>
      <p:sp>
        <p:nvSpPr>
          <p:cNvPr id="65" name="Rectangle 64"/>
          <p:cNvSpPr/>
          <p:nvPr/>
        </p:nvSpPr>
        <p:spPr>
          <a:xfrm>
            <a:off x="4460522" y="4500629"/>
            <a:ext cx="2678905" cy="32468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Parallel Processing</a:t>
            </a:r>
            <a:endParaRPr lang="en-US" sz="1200" dirty="0">
              <a:solidFill>
                <a:schemeClr val="tx1"/>
              </a:solidFill>
            </a:endParaRPr>
          </a:p>
        </p:txBody>
      </p:sp>
      <p:cxnSp>
        <p:nvCxnSpPr>
          <p:cNvPr id="80" name="Elbow Connector 79"/>
          <p:cNvCxnSpPr>
            <a:stCxn id="46" idx="3"/>
            <a:endCxn id="49" idx="1"/>
          </p:cNvCxnSpPr>
          <p:nvPr/>
        </p:nvCxnSpPr>
        <p:spPr>
          <a:xfrm flipV="1">
            <a:off x="4202144" y="2449144"/>
            <a:ext cx="258378" cy="1120926"/>
          </a:xfrm>
          <a:prstGeom prst="bentConnector3">
            <a:avLst>
              <a:gd name="adj1"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2" name="Shape 81"/>
          <p:cNvCxnSpPr>
            <a:stCxn id="46" idx="3"/>
            <a:endCxn id="50" idx="1"/>
          </p:cNvCxnSpPr>
          <p:nvPr/>
        </p:nvCxnSpPr>
        <p:spPr>
          <a:xfrm flipV="1">
            <a:off x="4202144" y="3011289"/>
            <a:ext cx="258378" cy="558781"/>
          </a:xfrm>
          <a:prstGeom prst="bentConnector3">
            <a:avLst>
              <a:gd name="adj1"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5" name="Elbow Connector 84"/>
          <p:cNvCxnSpPr>
            <a:stCxn id="55" idx="1"/>
            <a:endCxn id="46" idx="3"/>
          </p:cNvCxnSpPr>
          <p:nvPr/>
        </p:nvCxnSpPr>
        <p:spPr>
          <a:xfrm rot="10800000">
            <a:off x="4202144" y="3570071"/>
            <a:ext cx="258378" cy="2615"/>
          </a:xfrm>
          <a:prstGeom prst="bentConnector3">
            <a:avLst>
              <a:gd name="adj1"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7" name="Elbow Connector 86"/>
          <p:cNvCxnSpPr>
            <a:stCxn id="62" idx="1"/>
            <a:endCxn id="46" idx="3"/>
          </p:cNvCxnSpPr>
          <p:nvPr/>
        </p:nvCxnSpPr>
        <p:spPr>
          <a:xfrm rot="10800000">
            <a:off x="4202144" y="3570071"/>
            <a:ext cx="258378" cy="547759"/>
          </a:xfrm>
          <a:prstGeom prst="bentConnector3">
            <a:avLst>
              <a:gd name="adj1"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Elbow Connector 17"/>
          <p:cNvCxnSpPr>
            <a:stCxn id="46" idx="3"/>
            <a:endCxn id="65" idx="1"/>
          </p:cNvCxnSpPr>
          <p:nvPr/>
        </p:nvCxnSpPr>
        <p:spPr>
          <a:xfrm>
            <a:off x="4202144" y="3570070"/>
            <a:ext cx="258378" cy="1092902"/>
          </a:xfrm>
          <a:prstGeom prst="bentConnector3">
            <a:avLst>
              <a:gd name="adj1"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Batch Processing</a:t>
            </a:r>
            <a:endParaRPr lang="en-US" dirty="0"/>
          </a:p>
        </p:txBody>
      </p:sp>
      <p:sp>
        <p:nvSpPr>
          <p:cNvPr id="4" name="Content Placeholder 44"/>
          <p:cNvSpPr>
            <a:spLocks noGrp="1"/>
          </p:cNvSpPr>
          <p:nvPr>
            <p:ph idx="1"/>
          </p:nvPr>
        </p:nvSpPr>
        <p:spPr>
          <a:xfrm>
            <a:off x="457200" y="1600201"/>
            <a:ext cx="8229600" cy="1828799"/>
          </a:xfrm>
        </p:spPr>
        <p:txBody>
          <a:bodyPr>
            <a:normAutofit fontScale="55000" lnSpcReduction="20000"/>
          </a:bodyPr>
          <a:lstStyle/>
          <a:p>
            <a:r>
              <a:rPr lang="en-US" b="1" dirty="0" smtClean="0">
                <a:solidFill>
                  <a:schemeClr val="tx1"/>
                </a:solidFill>
              </a:rPr>
              <a:t>Batch Processing</a:t>
            </a:r>
            <a:r>
              <a:rPr lang="en-US" dirty="0" smtClean="0">
                <a:solidFill>
                  <a:schemeClr val="tx1"/>
                </a:solidFill>
              </a:rPr>
              <a:t>:  allows  users  to  submit series of programs (jobs) and they will be executed to completion  without  further  user  input and manual intervention.</a:t>
            </a:r>
          </a:p>
          <a:p>
            <a:pPr lvl="1"/>
            <a:r>
              <a:rPr lang="en-US" dirty="0" smtClean="0"/>
              <a:t>Is </a:t>
            </a:r>
            <a:r>
              <a:rPr lang="en-US" dirty="0" err="1" smtClean="0"/>
              <a:t>Hadoop</a:t>
            </a:r>
            <a:r>
              <a:rPr lang="en-US" dirty="0" smtClean="0"/>
              <a:t> a batch processing framework?</a:t>
            </a:r>
          </a:p>
          <a:p>
            <a:pPr lvl="2"/>
            <a:r>
              <a:rPr lang="en-US" dirty="0" smtClean="0"/>
              <a:t>In better words, </a:t>
            </a:r>
            <a:r>
              <a:rPr lang="en-US" dirty="0" err="1" smtClean="0"/>
              <a:t>Hadoop</a:t>
            </a:r>
            <a:r>
              <a:rPr lang="en-US" dirty="0" smtClean="0"/>
              <a:t> is an open source distributed processing framework.</a:t>
            </a:r>
          </a:p>
          <a:p>
            <a:pPr lvl="2"/>
            <a:r>
              <a:rPr lang="en-US" dirty="0" err="1" smtClean="0"/>
              <a:t>Hadoop</a:t>
            </a:r>
            <a:r>
              <a:rPr lang="en-US" dirty="0" smtClean="0"/>
              <a:t> Map-Reduce is best suited for batch processing.</a:t>
            </a:r>
          </a:p>
          <a:p>
            <a:pPr lvl="1"/>
            <a:r>
              <a:rPr lang="en-US" dirty="0" smtClean="0">
                <a:solidFill>
                  <a:schemeClr val="tx1"/>
                </a:solidFill>
              </a:rPr>
              <a:t>Spark and Storm can be used for real time and stream processing.</a:t>
            </a:r>
          </a:p>
          <a:p>
            <a:pPr lvl="1"/>
            <a:r>
              <a:rPr lang="en-US" dirty="0" smtClean="0"/>
              <a:t>Strom is </a:t>
            </a:r>
            <a:r>
              <a:rPr lang="en-US" dirty="0" err="1" smtClean="0"/>
              <a:t>Hadoop</a:t>
            </a:r>
            <a:r>
              <a:rPr lang="en-US" dirty="0" smtClean="0"/>
              <a:t> of real-time processing.</a:t>
            </a:r>
            <a:endParaRPr lang="en-US" dirty="0" smtClean="0">
              <a:solidFill>
                <a:schemeClr val="tx1"/>
              </a:solidFill>
            </a:endParaRPr>
          </a:p>
        </p:txBody>
      </p:sp>
      <p:sp>
        <p:nvSpPr>
          <p:cNvPr id="9" name="Rectangle 8"/>
          <p:cNvSpPr/>
          <p:nvPr/>
        </p:nvSpPr>
        <p:spPr>
          <a:xfrm>
            <a:off x="5250611" y="3065844"/>
            <a:ext cx="2143140"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Bag of Tasks</a:t>
            </a:r>
          </a:p>
        </p:txBody>
      </p:sp>
      <p:sp>
        <p:nvSpPr>
          <p:cNvPr id="10" name="Rectangle 9"/>
          <p:cNvSpPr/>
          <p:nvPr/>
        </p:nvSpPr>
        <p:spPr>
          <a:xfrm>
            <a:off x="5250611" y="3494472"/>
            <a:ext cx="2143140"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HPC jobs</a:t>
            </a:r>
          </a:p>
        </p:txBody>
      </p:sp>
      <p:sp>
        <p:nvSpPr>
          <p:cNvPr id="11" name="Rectangle 10"/>
          <p:cNvSpPr/>
          <p:nvPr/>
        </p:nvSpPr>
        <p:spPr>
          <a:xfrm>
            <a:off x="5250611" y="4452475"/>
            <a:ext cx="2143140"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Scientific Workflows</a:t>
            </a:r>
          </a:p>
        </p:txBody>
      </p:sp>
      <p:sp>
        <p:nvSpPr>
          <p:cNvPr id="12" name="Rectangle 11"/>
          <p:cNvSpPr/>
          <p:nvPr/>
        </p:nvSpPr>
        <p:spPr>
          <a:xfrm>
            <a:off x="5250611" y="4952541"/>
            <a:ext cx="2143140"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Parameter Sweep Tasks</a:t>
            </a:r>
          </a:p>
        </p:txBody>
      </p:sp>
      <p:sp>
        <p:nvSpPr>
          <p:cNvPr id="13" name="Rectangle 12"/>
          <p:cNvSpPr/>
          <p:nvPr/>
        </p:nvSpPr>
        <p:spPr>
          <a:xfrm>
            <a:off x="5250611" y="3958365"/>
            <a:ext cx="2143140"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HTC jobs</a:t>
            </a:r>
          </a:p>
        </p:txBody>
      </p:sp>
      <p:sp>
        <p:nvSpPr>
          <p:cNvPr id="14" name="Rectangle 13"/>
          <p:cNvSpPr/>
          <p:nvPr/>
        </p:nvSpPr>
        <p:spPr>
          <a:xfrm>
            <a:off x="2546255" y="4449654"/>
            <a:ext cx="2143140"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Batch Processing</a:t>
            </a:r>
          </a:p>
        </p:txBody>
      </p:sp>
      <p:cxnSp>
        <p:nvCxnSpPr>
          <p:cNvPr id="16" name="Elbow Connector 15"/>
          <p:cNvCxnSpPr>
            <a:stCxn id="14" idx="3"/>
            <a:endCxn id="9" idx="1"/>
          </p:cNvCxnSpPr>
          <p:nvPr/>
        </p:nvCxnSpPr>
        <p:spPr>
          <a:xfrm flipV="1">
            <a:off x="4689395" y="3228937"/>
            <a:ext cx="561216" cy="1383810"/>
          </a:xfrm>
          <a:prstGeom prst="bentConnector3">
            <a:avLst>
              <a:gd name="adj1" fmla="val 50000"/>
            </a:avLst>
          </a:prstGeom>
          <a:ln w="3175" cap="sq">
            <a:solidFill>
              <a:schemeClr val="bg1">
                <a:lumMod val="65000"/>
              </a:schemeClr>
            </a:solidFill>
            <a:prstDash val="solid"/>
            <a:miter lim="800000"/>
          </a:ln>
        </p:spPr>
        <p:style>
          <a:lnRef idx="1">
            <a:schemeClr val="accent1"/>
          </a:lnRef>
          <a:fillRef idx="0">
            <a:schemeClr val="accent1"/>
          </a:fillRef>
          <a:effectRef idx="0">
            <a:schemeClr val="accent1"/>
          </a:effectRef>
          <a:fontRef idx="minor">
            <a:schemeClr val="tx1"/>
          </a:fontRef>
        </p:style>
      </p:cxnSp>
      <p:cxnSp>
        <p:nvCxnSpPr>
          <p:cNvPr id="18" name="Elbow Connector 17"/>
          <p:cNvCxnSpPr>
            <a:stCxn id="14" idx="3"/>
            <a:endCxn id="10" idx="1"/>
          </p:cNvCxnSpPr>
          <p:nvPr/>
        </p:nvCxnSpPr>
        <p:spPr>
          <a:xfrm flipV="1">
            <a:off x="4689395" y="3657565"/>
            <a:ext cx="561216" cy="955182"/>
          </a:xfrm>
          <a:prstGeom prst="bentConnector3">
            <a:avLst>
              <a:gd name="adj1" fmla="val 50000"/>
            </a:avLst>
          </a:prstGeom>
          <a:ln w="3175" cap="sq">
            <a:solidFill>
              <a:schemeClr val="bg1">
                <a:lumMod val="65000"/>
              </a:schemeClr>
            </a:solidFill>
            <a:prstDash val="solid"/>
            <a:miter lim="800000"/>
          </a:ln>
        </p:spPr>
        <p:style>
          <a:lnRef idx="1">
            <a:schemeClr val="accent1"/>
          </a:lnRef>
          <a:fillRef idx="0">
            <a:schemeClr val="accent1"/>
          </a:fillRef>
          <a:effectRef idx="0">
            <a:schemeClr val="accent1"/>
          </a:effectRef>
          <a:fontRef idx="minor">
            <a:schemeClr val="tx1"/>
          </a:fontRef>
        </p:style>
      </p:cxnSp>
      <p:cxnSp>
        <p:nvCxnSpPr>
          <p:cNvPr id="21" name="Elbow Connector 20"/>
          <p:cNvCxnSpPr>
            <a:stCxn id="14" idx="3"/>
            <a:endCxn id="13" idx="1"/>
          </p:cNvCxnSpPr>
          <p:nvPr/>
        </p:nvCxnSpPr>
        <p:spPr>
          <a:xfrm flipV="1">
            <a:off x="4689395" y="4121458"/>
            <a:ext cx="561216" cy="491289"/>
          </a:xfrm>
          <a:prstGeom prst="bentConnector3">
            <a:avLst>
              <a:gd name="adj1" fmla="val 50000"/>
            </a:avLst>
          </a:prstGeom>
          <a:ln w="3175" cap="sq">
            <a:solidFill>
              <a:schemeClr val="bg1">
                <a:lumMod val="65000"/>
              </a:schemeClr>
            </a:solidFill>
            <a:prstDash val="solid"/>
            <a:miter lim="800000"/>
          </a:ln>
        </p:spPr>
        <p:style>
          <a:lnRef idx="1">
            <a:schemeClr val="accent1"/>
          </a:lnRef>
          <a:fillRef idx="0">
            <a:schemeClr val="accent1"/>
          </a:fillRef>
          <a:effectRef idx="0">
            <a:schemeClr val="accent1"/>
          </a:effectRef>
          <a:fontRef idx="minor">
            <a:schemeClr val="tx1"/>
          </a:fontRef>
        </p:style>
      </p:cxnSp>
      <p:cxnSp>
        <p:nvCxnSpPr>
          <p:cNvPr id="24" name="Elbow Connector 23"/>
          <p:cNvCxnSpPr>
            <a:stCxn id="11" idx="1"/>
            <a:endCxn id="14" idx="3"/>
          </p:cNvCxnSpPr>
          <p:nvPr/>
        </p:nvCxnSpPr>
        <p:spPr>
          <a:xfrm rot="10800000">
            <a:off x="4689395" y="4612748"/>
            <a:ext cx="561216" cy="2821"/>
          </a:xfrm>
          <a:prstGeom prst="bentConnector3">
            <a:avLst>
              <a:gd name="adj1" fmla="val 50000"/>
            </a:avLst>
          </a:prstGeom>
          <a:ln w="3175" cap="sq">
            <a:solidFill>
              <a:schemeClr val="bg1">
                <a:lumMod val="65000"/>
              </a:schemeClr>
            </a:solidFill>
            <a:prstDash val="solid"/>
            <a:miter lim="800000"/>
          </a:ln>
        </p:spPr>
        <p:style>
          <a:lnRef idx="1">
            <a:schemeClr val="accent1"/>
          </a:lnRef>
          <a:fillRef idx="0">
            <a:schemeClr val="accent1"/>
          </a:fillRef>
          <a:effectRef idx="0">
            <a:schemeClr val="accent1"/>
          </a:effectRef>
          <a:fontRef idx="minor">
            <a:schemeClr val="tx1"/>
          </a:fontRef>
        </p:style>
      </p:cxnSp>
      <p:cxnSp>
        <p:nvCxnSpPr>
          <p:cNvPr id="26" name="Shape 25"/>
          <p:cNvCxnSpPr>
            <a:stCxn id="14" idx="3"/>
            <a:endCxn id="12" idx="1"/>
          </p:cNvCxnSpPr>
          <p:nvPr/>
        </p:nvCxnSpPr>
        <p:spPr>
          <a:xfrm>
            <a:off x="4689395" y="4612747"/>
            <a:ext cx="561216" cy="502887"/>
          </a:xfrm>
          <a:prstGeom prst="bentConnector3">
            <a:avLst>
              <a:gd name="adj1" fmla="val 50000"/>
            </a:avLst>
          </a:prstGeom>
          <a:ln w="3175" cap="sq">
            <a:solidFill>
              <a:schemeClr val="bg1">
                <a:lumMod val="65000"/>
              </a:schemeClr>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5250611" y="5422566"/>
            <a:ext cx="2143140"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Map-Reduce Tasks</a:t>
            </a:r>
          </a:p>
        </p:txBody>
      </p:sp>
      <p:cxnSp>
        <p:nvCxnSpPr>
          <p:cNvPr id="31" name="Elbow Connector 30"/>
          <p:cNvCxnSpPr>
            <a:stCxn id="14" idx="3"/>
            <a:endCxn id="29" idx="1"/>
          </p:cNvCxnSpPr>
          <p:nvPr/>
        </p:nvCxnSpPr>
        <p:spPr>
          <a:xfrm>
            <a:off x="4689395" y="4612747"/>
            <a:ext cx="561216" cy="972912"/>
          </a:xfrm>
          <a:prstGeom prst="bentConnector3">
            <a:avLst>
              <a:gd name="adj1" fmla="val 50000"/>
            </a:avLst>
          </a:prstGeom>
          <a:ln w="3175" cap="sq">
            <a:solidFill>
              <a:schemeClr val="bg1">
                <a:lumMod val="65000"/>
              </a:schemeClr>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5250611" y="5923127"/>
            <a:ext cx="2143140" cy="3261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Graph Processing</a:t>
            </a:r>
          </a:p>
        </p:txBody>
      </p:sp>
      <p:cxnSp>
        <p:nvCxnSpPr>
          <p:cNvPr id="36" name="Elbow Connector 35"/>
          <p:cNvCxnSpPr>
            <a:stCxn id="14" idx="3"/>
            <a:endCxn id="34" idx="1"/>
          </p:cNvCxnSpPr>
          <p:nvPr/>
        </p:nvCxnSpPr>
        <p:spPr>
          <a:xfrm>
            <a:off x="4689395" y="4612747"/>
            <a:ext cx="561216" cy="1473473"/>
          </a:xfrm>
          <a:prstGeom prst="bentConnector3">
            <a:avLst>
              <a:gd name="adj1" fmla="val 50000"/>
            </a:avLst>
          </a:prstGeom>
          <a:ln w="3175" cap="sq">
            <a:solidFill>
              <a:schemeClr val="bg1">
                <a:lumMod val="65000"/>
              </a:schemeClr>
            </a:solidFill>
            <a:prstDash val="solid"/>
            <a:miter lim="800000"/>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Interactive (Online) Processing</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solidFill>
                  <a:schemeClr val="tx1"/>
                </a:solidFill>
              </a:rPr>
              <a:t>Interactive Processing: </a:t>
            </a:r>
            <a:r>
              <a:rPr lang="en-US" dirty="0" smtClean="0">
                <a:solidFill>
                  <a:schemeClr val="tx1"/>
                </a:solidFill>
              </a:rPr>
              <a:t>Interactive computing refers to application which accepts input from humans, e.g., Web applications, Massively Multiplayer Online (MMO) games.</a:t>
            </a:r>
          </a:p>
          <a:p>
            <a:r>
              <a:rPr lang="en-US" b="1" dirty="0" smtClean="0"/>
              <a:t>Online Processing: </a:t>
            </a:r>
            <a:r>
              <a:rPr lang="en-US" dirty="0" smtClean="0"/>
              <a:t>Another term for Interactive processing.</a:t>
            </a:r>
          </a:p>
          <a:p>
            <a:pPr lvl="1"/>
            <a:r>
              <a:rPr lang="en-US" dirty="0" smtClean="0">
                <a:solidFill>
                  <a:schemeClr val="tx1"/>
                </a:solidFill>
              </a:rPr>
              <a:t>Interactive or online processing requires a user to supply an input.</a:t>
            </a:r>
          </a:p>
          <a:p>
            <a:pPr lvl="1"/>
            <a:r>
              <a:rPr lang="en-US" dirty="0" smtClean="0">
                <a:solidFill>
                  <a:schemeClr val="tx1"/>
                </a:solidFill>
              </a:rPr>
              <a:t>Bar code scanning, online analytical processing (OLAP), online transaction processing (OLTP)</a:t>
            </a:r>
          </a:p>
          <a:p>
            <a:endParaRPr lang="en-US" dirty="0" smtClean="0">
              <a:solidFill>
                <a:schemeClr val="tx1"/>
              </a:solidFill>
            </a:endParaRPr>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Stream  Processing</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Stream  Processing: </a:t>
            </a:r>
            <a:r>
              <a:rPr lang="en-US" dirty="0" smtClean="0"/>
              <a:t>record-by-record analysis of machine data in motion, e.g., Sensor Networks analytics, Internet of things applications, Online video processing.</a:t>
            </a:r>
          </a:p>
          <a:p>
            <a:r>
              <a:rPr lang="en-US" dirty="0" smtClean="0"/>
              <a:t>Characteristics</a:t>
            </a:r>
          </a:p>
          <a:p>
            <a:pPr lvl="1"/>
            <a:r>
              <a:rPr lang="en-US" dirty="0" smtClean="0"/>
              <a:t>Compute Intensity</a:t>
            </a:r>
          </a:p>
          <a:p>
            <a:pPr lvl="1"/>
            <a:r>
              <a:rPr lang="en-US" dirty="0" smtClean="0"/>
              <a:t>Data Parallelism</a:t>
            </a:r>
          </a:p>
          <a:p>
            <a:pPr lvl="1"/>
            <a:r>
              <a:rPr lang="en-US" dirty="0" smtClean="0"/>
              <a:t>Data Locality</a:t>
            </a:r>
          </a:p>
          <a:p>
            <a:r>
              <a:rPr lang="en-US" dirty="0" smtClean="0"/>
              <a:t>Spark is a batch processing system at heart, but Spark Streaming is a stream processing system.</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Real-time Processing</a:t>
            </a:r>
            <a:endParaRPr lang="en-US" dirty="0"/>
          </a:p>
        </p:txBody>
      </p:sp>
      <p:sp>
        <p:nvSpPr>
          <p:cNvPr id="3" name="Content Placeholder 2"/>
          <p:cNvSpPr>
            <a:spLocks noGrp="1"/>
          </p:cNvSpPr>
          <p:nvPr>
            <p:ph idx="1"/>
          </p:nvPr>
        </p:nvSpPr>
        <p:spPr/>
        <p:txBody>
          <a:bodyPr>
            <a:noAutofit/>
          </a:bodyPr>
          <a:lstStyle/>
          <a:p>
            <a:r>
              <a:rPr lang="en-US" sz="2000" b="1" dirty="0" smtClean="0">
                <a:solidFill>
                  <a:schemeClr val="tx1"/>
                </a:solidFill>
              </a:rPr>
              <a:t>Real-time Processing: </a:t>
            </a:r>
            <a:r>
              <a:rPr lang="en-US" sz="2000" dirty="0" smtClean="0">
                <a:solidFill>
                  <a:schemeClr val="tx1"/>
                </a:solidFill>
              </a:rPr>
              <a:t>real time data processing involves a continual input, process and output of data. Data must be processed in a small time period (or near real time). </a:t>
            </a:r>
          </a:p>
          <a:p>
            <a:pPr lvl="1"/>
            <a:r>
              <a:rPr lang="en-US" sz="1600" dirty="0" smtClean="0"/>
              <a:t>Hard real-time </a:t>
            </a:r>
          </a:p>
          <a:p>
            <a:pPr lvl="2"/>
            <a:r>
              <a:rPr lang="en-US" sz="1400" dirty="0" smtClean="0"/>
              <a:t>Nuclear systems, avionics</a:t>
            </a:r>
          </a:p>
          <a:p>
            <a:pPr lvl="1"/>
            <a:r>
              <a:rPr lang="en-US" sz="1600" dirty="0" smtClean="0"/>
              <a:t>Firm real time</a:t>
            </a:r>
          </a:p>
          <a:p>
            <a:pPr lvl="2"/>
            <a:r>
              <a:rPr lang="en-US" sz="1400" dirty="0" smtClean="0"/>
              <a:t>Sound system</a:t>
            </a:r>
          </a:p>
          <a:p>
            <a:pPr lvl="1"/>
            <a:r>
              <a:rPr lang="en-US" sz="1600" dirty="0" smtClean="0"/>
              <a:t>Soft real-time</a:t>
            </a:r>
          </a:p>
          <a:p>
            <a:pPr lvl="2"/>
            <a:r>
              <a:rPr lang="en-US" sz="1400" dirty="0" smtClean="0"/>
              <a:t>Weather stations</a:t>
            </a:r>
            <a:endParaRPr lang="en-US" sz="1400" dirty="0" smtClean="0">
              <a:solidFill>
                <a:schemeClr val="tx1"/>
              </a:solidFill>
            </a:endParaRPr>
          </a:p>
          <a:p>
            <a:r>
              <a:rPr lang="en-US" sz="2000" b="1" dirty="0" smtClean="0">
                <a:solidFill>
                  <a:schemeClr val="tx1"/>
                </a:solidFill>
              </a:rPr>
              <a:t>Real-time Processing  vs. Stream Processing: </a:t>
            </a:r>
            <a:r>
              <a:rPr lang="en-US" sz="2000" dirty="0" smtClean="0">
                <a:solidFill>
                  <a:schemeClr val="tx1"/>
                </a:solidFill>
              </a:rPr>
              <a:t>There are </a:t>
            </a:r>
            <a:r>
              <a:rPr lang="en-US" sz="2000" i="1" dirty="0" smtClean="0">
                <a:solidFill>
                  <a:schemeClr val="tx1"/>
                </a:solidFill>
              </a:rPr>
              <a:t>no compulsory time limitations</a:t>
            </a:r>
            <a:r>
              <a:rPr lang="en-US" sz="2000" dirty="0" smtClean="0">
                <a:solidFill>
                  <a:schemeClr val="tx1"/>
                </a:solidFill>
              </a:rPr>
              <a:t> in stream processing while small </a:t>
            </a:r>
            <a:r>
              <a:rPr lang="en-US" sz="2000" i="1" dirty="0" smtClean="0">
                <a:solidFill>
                  <a:schemeClr val="tx1"/>
                </a:solidFill>
              </a:rPr>
              <a:t>guaranteed deadline</a:t>
            </a:r>
            <a:r>
              <a:rPr lang="en-US" sz="2000" dirty="0" smtClean="0">
                <a:solidFill>
                  <a:schemeClr val="tx1"/>
                </a:solidFill>
              </a:rPr>
              <a:t> is compulsory in </a:t>
            </a:r>
            <a:r>
              <a:rPr lang="en-US" sz="2000" dirty="0" smtClean="0"/>
              <a:t>real-time processing</a:t>
            </a:r>
            <a:endParaRPr lang="en-US" sz="2000" dirty="0" smtClean="0">
              <a:solidFill>
                <a:schemeClr val="tx1"/>
              </a:solidFill>
            </a:endParaRPr>
          </a:p>
          <a:p>
            <a:pPr lvl="1"/>
            <a:r>
              <a:rPr lang="en-US" sz="1600" b="1" dirty="0" smtClean="0">
                <a:solidFill>
                  <a:schemeClr val="tx1"/>
                </a:solidFill>
              </a:rPr>
              <a:t>Storm</a:t>
            </a:r>
            <a:r>
              <a:rPr lang="en-US" sz="1600" dirty="0" smtClean="0">
                <a:solidFill>
                  <a:schemeClr val="tx1"/>
                </a:solidFill>
              </a:rPr>
              <a:t> is a stream or real-time processing system? </a:t>
            </a:r>
          </a:p>
          <a:p>
            <a:pPr lvl="1"/>
            <a:r>
              <a:rPr lang="en-US" sz="1600" dirty="0" smtClean="0"/>
              <a:t>Other examples: </a:t>
            </a:r>
            <a:r>
              <a:rPr lang="en-US" sz="1600" dirty="0" smtClean="0">
                <a:solidFill>
                  <a:schemeClr val="tx1"/>
                </a:solidFill>
              </a:rPr>
              <a:t>airline ticket reservations, stock market, </a:t>
            </a:r>
            <a:r>
              <a:rPr lang="en-US" sz="1600" dirty="0" smtClean="0"/>
              <a:t>Fly-by-wire, antilock brakes, Videoconference applications, VoIP </a:t>
            </a:r>
            <a:endParaRPr lang="en-US" sz="1600" dirty="0" smtClean="0">
              <a:solidFill>
                <a:schemeClr val="tx1"/>
              </a:solidFill>
            </a:endParaRPr>
          </a:p>
        </p:txBody>
      </p:sp>
      <p:pic>
        <p:nvPicPr>
          <p:cNvPr id="3073" name="Picture 1"/>
          <p:cNvPicPr>
            <a:picLocks noChangeAspect="1" noChangeArrowheads="1"/>
          </p:cNvPicPr>
          <p:nvPr/>
        </p:nvPicPr>
        <p:blipFill>
          <a:blip r:embed="rId4"/>
          <a:srcRect/>
          <a:stretch>
            <a:fillRect/>
          </a:stretch>
        </p:blipFill>
        <p:spPr bwMode="auto">
          <a:xfrm>
            <a:off x="5715008" y="2143116"/>
            <a:ext cx="3123910" cy="1714512"/>
          </a:xfrm>
          <a:prstGeom prst="rect">
            <a:avLst/>
          </a:prstGeom>
          <a:noFill/>
          <a:ln w="9525">
            <a:noFill/>
            <a:miter lim="800000"/>
            <a:headEnd/>
            <a:tailEnd/>
          </a:ln>
          <a:effectLst/>
        </p:spPr>
      </p:pic>
      <p:pic>
        <p:nvPicPr>
          <p:cNvPr id="3075" name="Picture 3"/>
          <p:cNvPicPr>
            <a:picLocks noChangeAspect="1" noChangeArrowheads="1"/>
          </p:cNvPicPr>
          <p:nvPr/>
        </p:nvPicPr>
        <p:blipFill>
          <a:blip r:embed="rId5" cstate="print"/>
          <a:srcRect/>
          <a:stretch>
            <a:fillRect/>
          </a:stretch>
        </p:blipFill>
        <p:spPr bwMode="auto">
          <a:xfrm>
            <a:off x="3616329" y="2143116"/>
            <a:ext cx="2384431" cy="1571636"/>
          </a:xfrm>
          <a:prstGeom prst="rect">
            <a:avLst/>
          </a:prstGeom>
          <a:noFill/>
          <a:ln w="9525">
            <a:noFill/>
            <a:miter lim="800000"/>
            <a:headEnd/>
            <a:tailEnd/>
          </a:ln>
          <a:effectLst/>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Parallel Processing</a:t>
            </a:r>
            <a:endParaRPr lang="en-US" dirty="0"/>
          </a:p>
        </p:txBody>
      </p:sp>
      <p:sp>
        <p:nvSpPr>
          <p:cNvPr id="3" name="Content Placeholder 2"/>
          <p:cNvSpPr>
            <a:spLocks noGrp="1"/>
          </p:cNvSpPr>
          <p:nvPr>
            <p:ph idx="1"/>
          </p:nvPr>
        </p:nvSpPr>
        <p:spPr>
          <a:xfrm>
            <a:off x="457200" y="1600200"/>
            <a:ext cx="8229600" cy="4686320"/>
          </a:xfrm>
        </p:spPr>
        <p:txBody>
          <a:bodyPr>
            <a:normAutofit/>
          </a:bodyPr>
          <a:lstStyle/>
          <a:p>
            <a:r>
              <a:rPr lang="en-US" sz="1800" b="1" dirty="0" smtClean="0">
                <a:solidFill>
                  <a:schemeClr val="tx1"/>
                </a:solidFill>
              </a:rPr>
              <a:t>Parallel Processing: </a:t>
            </a:r>
            <a:r>
              <a:rPr lang="en-US" sz="1800" dirty="0" smtClean="0">
                <a:solidFill>
                  <a:schemeClr val="tx1"/>
                </a:solidFill>
              </a:rPr>
              <a:t>is</a:t>
            </a:r>
            <a:r>
              <a:rPr lang="en-US" sz="1800" dirty="0" smtClean="0"/>
              <a:t> the processing of program instructions by dividing them among multiple processors with the objective of running a program in less time.</a:t>
            </a:r>
          </a:p>
          <a:p>
            <a:pPr lvl="1"/>
            <a:r>
              <a:rPr lang="en-US" sz="1600" dirty="0"/>
              <a:t>C</a:t>
            </a:r>
            <a:r>
              <a:rPr lang="en-US" sz="1600" dirty="0" smtClean="0"/>
              <a:t>oncurrent computing vs. Parallel Processing</a:t>
            </a:r>
            <a:endParaRPr lang="en-US" sz="1200" dirty="0" smtClean="0"/>
          </a:p>
          <a:p>
            <a:pPr lvl="2"/>
            <a:r>
              <a:rPr lang="en-US" sz="1400" dirty="0" smtClean="0"/>
              <a:t>It is possible to have parallelism without concurrency (such as bit-level parallelism)</a:t>
            </a:r>
          </a:p>
          <a:p>
            <a:pPr lvl="2"/>
            <a:r>
              <a:rPr lang="en-US" sz="1400" dirty="0"/>
              <a:t>C</a:t>
            </a:r>
            <a:r>
              <a:rPr lang="en-US" sz="1400" dirty="0" smtClean="0"/>
              <a:t>oncurrent </a:t>
            </a:r>
            <a:r>
              <a:rPr lang="en-US" sz="1400" dirty="0"/>
              <a:t>and parallel programming are different. for instance, you can have two threads (or processes) executing concurrently on the same core through context switching. When the two threads (or processes) are executed on two different cores (or processors), you have parallelism.</a:t>
            </a:r>
            <a:endParaRPr lang="en-US" sz="1400" dirty="0" smtClean="0"/>
          </a:p>
          <a:p>
            <a:pPr lvl="1"/>
            <a:r>
              <a:rPr lang="en-US" sz="1600" b="1" dirty="0" smtClean="0"/>
              <a:t>Speed-up and Amdahl's law :  </a:t>
            </a:r>
            <a:r>
              <a:rPr lang="en-US" sz="1600" dirty="0" smtClean="0"/>
              <a:t>If </a:t>
            </a:r>
            <a:r>
              <a:rPr lang="en-US" sz="1600" dirty="0" smtClean="0">
                <a:sym typeface="Symbol"/>
              </a:rPr>
              <a:t> </a:t>
            </a:r>
            <a:r>
              <a:rPr lang="en-US" sz="1600" dirty="0" smtClean="0"/>
              <a:t>is the fraction of running time a program spends on non-parallelizable parts, then the maximum speed-up with parallelization of the program is , </a:t>
            </a:r>
          </a:p>
          <a:p>
            <a:pPr lvl="1"/>
            <a:endParaRPr lang="en-US" sz="1600" dirty="0"/>
          </a:p>
          <a:p>
            <a:pPr lvl="1"/>
            <a:endParaRPr lang="en-US" sz="1600" dirty="0" smtClean="0"/>
          </a:p>
          <a:p>
            <a:pPr lvl="1">
              <a:buNone/>
            </a:pPr>
            <a:r>
              <a:rPr lang="en-US" sz="1600" dirty="0" smtClean="0"/>
              <a:t>where P being the number of processors used.</a:t>
            </a:r>
          </a:p>
          <a:p>
            <a:pPr lvl="1"/>
            <a:endParaRPr lang="en-US" sz="1600" dirty="0" smtClean="0"/>
          </a:p>
          <a:p>
            <a:pPr lvl="1"/>
            <a:r>
              <a:rPr lang="en-US" sz="1600" dirty="0" smtClean="0"/>
              <a:t>Examples: Parallel programs in MPI and </a:t>
            </a:r>
            <a:r>
              <a:rPr lang="en-US" sz="1600" dirty="0" err="1" smtClean="0"/>
              <a:t>OpenMP</a:t>
            </a:r>
            <a:r>
              <a:rPr lang="en-US" sz="1600" dirty="0" smtClean="0"/>
              <a:t>.</a:t>
            </a:r>
          </a:p>
          <a:p>
            <a:pPr lvl="1">
              <a:buNone/>
            </a:pPr>
            <a:endParaRPr lang="en-US" sz="1600" dirty="0" smtClean="0"/>
          </a:p>
          <a:p>
            <a:pPr lvl="1"/>
            <a:endParaRPr lang="en-US" dirty="0" smtClean="0"/>
          </a:p>
          <a:p>
            <a:pPr lvl="1"/>
            <a:endParaRPr lang="en-US" dirty="0" smtClean="0"/>
          </a:p>
        </p:txBody>
      </p:sp>
      <p:sp>
        <p:nvSpPr>
          <p:cNvPr id="10" name="Rectangle 9"/>
          <p:cNvSpPr/>
          <p:nvPr/>
        </p:nvSpPr>
        <p:spPr>
          <a:xfrm>
            <a:off x="7082623" y="4500777"/>
            <a:ext cx="1331549" cy="3683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bit-level</a:t>
            </a:r>
          </a:p>
        </p:txBody>
      </p:sp>
      <p:sp>
        <p:nvSpPr>
          <p:cNvPr id="11" name="Rectangle 10"/>
          <p:cNvSpPr/>
          <p:nvPr/>
        </p:nvSpPr>
        <p:spPr>
          <a:xfrm>
            <a:off x="7082623" y="4929405"/>
            <a:ext cx="1331549" cy="3683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instruction level</a:t>
            </a:r>
          </a:p>
        </p:txBody>
      </p:sp>
      <p:sp>
        <p:nvSpPr>
          <p:cNvPr id="14" name="Rectangle 13"/>
          <p:cNvSpPr/>
          <p:nvPr/>
        </p:nvSpPr>
        <p:spPr>
          <a:xfrm>
            <a:off x="7082623" y="5393298"/>
            <a:ext cx="1331549" cy="3683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b="1" dirty="0" smtClean="0">
                <a:solidFill>
                  <a:schemeClr val="tx1"/>
                </a:solidFill>
              </a:rPr>
              <a:t>task parallelism</a:t>
            </a:r>
          </a:p>
        </p:txBody>
      </p:sp>
      <p:sp>
        <p:nvSpPr>
          <p:cNvPr id="15" name="Rectangle 14"/>
          <p:cNvSpPr/>
          <p:nvPr/>
        </p:nvSpPr>
        <p:spPr>
          <a:xfrm>
            <a:off x="5238751" y="4931298"/>
            <a:ext cx="1331549" cy="3683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ctr"/>
          <a:lstStyle/>
          <a:p>
            <a:pPr algn="ctr"/>
            <a:r>
              <a:rPr lang="en-US" sz="1200" dirty="0" smtClean="0">
                <a:solidFill>
                  <a:schemeClr val="tx1"/>
                </a:solidFill>
              </a:rPr>
              <a:t>Parallel Processing</a:t>
            </a:r>
          </a:p>
        </p:txBody>
      </p:sp>
      <p:cxnSp>
        <p:nvCxnSpPr>
          <p:cNvPr id="16" name="Elbow Connector 15"/>
          <p:cNvCxnSpPr>
            <a:stCxn id="15" idx="3"/>
            <a:endCxn id="10" idx="1"/>
          </p:cNvCxnSpPr>
          <p:nvPr/>
        </p:nvCxnSpPr>
        <p:spPr>
          <a:xfrm flipV="1">
            <a:off x="6570300" y="4684940"/>
            <a:ext cx="512323" cy="430521"/>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 name="Elbow Connector 16"/>
          <p:cNvCxnSpPr>
            <a:stCxn id="15" idx="3"/>
            <a:endCxn id="11" idx="1"/>
          </p:cNvCxnSpPr>
          <p:nvPr/>
        </p:nvCxnSpPr>
        <p:spPr>
          <a:xfrm flipV="1">
            <a:off x="6570300" y="5113568"/>
            <a:ext cx="512323" cy="1893"/>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Elbow Connector 17"/>
          <p:cNvCxnSpPr>
            <a:stCxn id="15" idx="3"/>
            <a:endCxn id="14" idx="1"/>
          </p:cNvCxnSpPr>
          <p:nvPr/>
        </p:nvCxnSpPr>
        <p:spPr>
          <a:xfrm>
            <a:off x="6570300" y="5115461"/>
            <a:ext cx="512323" cy="462000"/>
          </a:xfrm>
          <a:prstGeom prst="bentConnector3">
            <a:avLst>
              <a:gd name="adj1" fmla="val 5000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6" name="Object 25"/>
          <p:cNvGraphicFramePr>
            <a:graphicFrameLocks noChangeAspect="1"/>
          </p:cNvGraphicFramePr>
          <p:nvPr/>
        </p:nvGraphicFramePr>
        <p:xfrm>
          <a:off x="7015847" y="4842337"/>
          <a:ext cx="129067" cy="243793"/>
        </p:xfrm>
        <a:graphic>
          <a:graphicData uri="http://schemas.openxmlformats.org/presentationml/2006/ole">
            <mc:AlternateContent xmlns:mc="http://schemas.openxmlformats.org/markup-compatibility/2006">
              <mc:Choice xmlns:v="urn:schemas-microsoft-com:vml" Requires="v">
                <p:oleObj spid="_x0000_s1073" name="Equation" r:id="rId4" imgW="113956" imgH="215801" progId="Equation.3">
                  <p:embed/>
                </p:oleObj>
              </mc:Choice>
              <mc:Fallback>
                <p:oleObj name="Equation" r:id="rId4" imgW="113956" imgH="215801" progId="Equation.3">
                  <p:embed/>
                  <p:pic>
                    <p:nvPicPr>
                      <p:cNvPr id="0"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5847" y="4842337"/>
                        <a:ext cx="129067" cy="2437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1" name="Object 7"/>
          <p:cNvGraphicFramePr>
            <a:graphicFrameLocks noChangeAspect="1"/>
          </p:cNvGraphicFramePr>
          <p:nvPr/>
        </p:nvGraphicFramePr>
        <p:xfrm>
          <a:off x="2571736" y="4357694"/>
          <a:ext cx="1285883" cy="642942"/>
        </p:xfrm>
        <a:graphic>
          <a:graphicData uri="http://schemas.openxmlformats.org/presentationml/2006/ole">
            <mc:AlternateContent xmlns:mc="http://schemas.openxmlformats.org/markup-compatibility/2006">
              <mc:Choice xmlns:v="urn:schemas-microsoft-com:vml" Requires="v">
                <p:oleObj spid="_x0000_s1074" name="Equation" r:id="rId6" imgW="1219200" imgH="609600" progId="Equation.3">
                  <p:embed/>
                </p:oleObj>
              </mc:Choice>
              <mc:Fallback>
                <p:oleObj name="Equation" r:id="rId6" imgW="1219200" imgH="609600" progId="Equation.3">
                  <p:embed/>
                  <p:pic>
                    <p:nvPicPr>
                      <p:cNvPr id="0" name="Picture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71736" y="4357694"/>
                        <a:ext cx="1285883"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types</a:t>
            </a:r>
            <a:endParaRPr lang="en-US" dirty="0"/>
          </a:p>
        </p:txBody>
      </p:sp>
      <p:sp>
        <p:nvSpPr>
          <p:cNvPr id="3" name="Content Placeholder 2"/>
          <p:cNvSpPr>
            <a:spLocks noGrp="1"/>
          </p:cNvSpPr>
          <p:nvPr>
            <p:ph idx="1"/>
          </p:nvPr>
        </p:nvSpPr>
        <p:spPr/>
        <p:txBody>
          <a:bodyPr/>
          <a:lstStyle/>
          <a:p>
            <a:r>
              <a:rPr lang="en-US" dirty="0" smtClean="0"/>
              <a:t>Data Warehouse</a:t>
            </a:r>
          </a:p>
          <a:p>
            <a:r>
              <a:rPr lang="en-US" dirty="0" smtClean="0"/>
              <a:t>Transaction Processing</a:t>
            </a:r>
          </a:p>
          <a:p>
            <a:r>
              <a:rPr lang="en-US" dirty="0" smtClean="0"/>
              <a: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3904</TotalTime>
  <Words>1296</Words>
  <Application>Microsoft Office PowerPoint</Application>
  <PresentationFormat>On-screen Show (4:3)</PresentationFormat>
  <Paragraphs>241</Paragraphs>
  <Slides>19</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Office Theme</vt:lpstr>
      <vt:lpstr>Equation</vt:lpstr>
      <vt:lpstr>The Answer to the Ultimate Question of Distributed Systems  An Overview of Application Programming/Composition, Scheduling, Execution, and Performance Evaluation Models </vt:lpstr>
      <vt:lpstr>Outline</vt:lpstr>
      <vt:lpstr>Execution Models In Distributed Systems</vt:lpstr>
      <vt:lpstr>Batch Processing</vt:lpstr>
      <vt:lpstr>Interactive (Online) Processing</vt:lpstr>
      <vt:lpstr>Stream  Processing</vt:lpstr>
      <vt:lpstr>Real-time Processing</vt:lpstr>
      <vt:lpstr>Parallel Processing</vt:lpstr>
      <vt:lpstr>Other types</vt:lpstr>
      <vt:lpstr>Application Programming Models In Distributed Systems</vt:lpstr>
      <vt:lpstr>Scheduling</vt:lpstr>
      <vt:lpstr>Scheduling</vt:lpstr>
      <vt:lpstr>Platforms</vt:lpstr>
      <vt:lpstr>Objectives</vt:lpstr>
      <vt:lpstr>Evaluation Methods</vt:lpstr>
      <vt:lpstr>Constraints (Parameters)</vt:lpstr>
      <vt:lpstr>How to write your abstract!!</vt:lpstr>
      <vt:lpstr>BlinkDB: Queries with Bounded Errors and Bounded Response Times on Very Large Data</vt:lpstr>
      <vt:lpstr>PowerPoint Presentation</vt:lpstr>
    </vt:vector>
  </TitlesOfParts>
  <Company>Melbourne School of Engineering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in Distributed Systems</dc:title>
  <dc:creator>Adel</dc:creator>
  <cp:lastModifiedBy>Adel Nadjaran Toosi</cp:lastModifiedBy>
  <cp:revision>332</cp:revision>
  <dcterms:created xsi:type="dcterms:W3CDTF">2015-10-07T06:14:44Z</dcterms:created>
  <dcterms:modified xsi:type="dcterms:W3CDTF">2018-04-04T05:33:41Z</dcterms:modified>
</cp:coreProperties>
</file>